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3ADCE-B6B0-4412-BA71-F2954BA92727}" type="datetimeFigureOut">
              <a:rPr lang="it-IT" smtClean="0"/>
              <a:pPr/>
              <a:t>20/03/2017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5C9F25-610C-46AA-9B3D-61816B0AD5A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3ADCE-B6B0-4412-BA71-F2954BA92727}" type="datetimeFigureOut">
              <a:rPr lang="it-IT" smtClean="0"/>
              <a:pPr/>
              <a:t>20/03/2017</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C9F25-610C-46AA-9B3D-61816B0AD5A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772400" cy="1470025"/>
          </a:xfrm>
        </p:spPr>
        <p:txBody>
          <a:bodyPr>
            <a:noAutofit/>
          </a:bodyPr>
          <a:lstStyle/>
          <a:p>
            <a:r>
              <a:rPr lang="it-IT" sz="6600" b="1" dirty="0" smtClean="0">
                <a:solidFill>
                  <a:srgbClr val="002060"/>
                </a:solidFill>
              </a:rPr>
              <a:t>Decameron</a:t>
            </a:r>
            <a:r>
              <a:rPr lang="it-IT" sz="6600" b="1" dirty="0" smtClean="0">
                <a:solidFill>
                  <a:srgbClr val="002060"/>
                </a:solidFill>
              </a:rPr>
              <a:t>:</a:t>
            </a:r>
            <a:br>
              <a:rPr lang="it-IT" sz="6600" b="1" dirty="0" smtClean="0">
                <a:solidFill>
                  <a:srgbClr val="002060"/>
                </a:solidFill>
              </a:rPr>
            </a:br>
            <a:r>
              <a:rPr lang="it-IT" sz="6600" b="1" dirty="0" smtClean="0">
                <a:solidFill>
                  <a:srgbClr val="002060"/>
                </a:solidFill>
              </a:rPr>
              <a:t> </a:t>
            </a:r>
            <a:r>
              <a:rPr lang="it-IT" sz="6600" b="1" dirty="0" smtClean="0">
                <a:solidFill>
                  <a:srgbClr val="002060"/>
                </a:solidFill>
              </a:rPr>
              <a:t>Guido Cavalcanti</a:t>
            </a:r>
            <a:endParaRPr lang="it-IT" sz="6600" b="1" dirty="0">
              <a:solidFill>
                <a:srgbClr val="002060"/>
              </a:solidFill>
            </a:endParaRPr>
          </a:p>
        </p:txBody>
      </p:sp>
      <p:sp>
        <p:nvSpPr>
          <p:cNvPr id="3" name="Subtitle 2"/>
          <p:cNvSpPr>
            <a:spLocks noGrp="1"/>
          </p:cNvSpPr>
          <p:nvPr>
            <p:ph type="subTitle" idx="1"/>
          </p:nvPr>
        </p:nvSpPr>
        <p:spPr>
          <a:xfrm>
            <a:off x="1259632" y="2348880"/>
            <a:ext cx="6400800" cy="1752600"/>
          </a:xfrm>
        </p:spPr>
        <p:txBody>
          <a:bodyPr/>
          <a:lstStyle/>
          <a:p>
            <a:r>
              <a:rPr lang="it-IT" i="1" dirty="0" smtClean="0">
                <a:solidFill>
                  <a:schemeClr val="tx2">
                    <a:lumMod val="60000"/>
                    <a:lumOff val="40000"/>
                  </a:schemeClr>
                </a:solidFill>
              </a:rPr>
              <a:t>Giornata VI, novella 9</a:t>
            </a:r>
            <a:endParaRPr lang="it-IT" i="1" dirty="0">
              <a:solidFill>
                <a:schemeClr val="tx2">
                  <a:lumMod val="60000"/>
                  <a:lumOff val="40000"/>
                </a:schemeClr>
              </a:solidFill>
            </a:endParaRPr>
          </a:p>
        </p:txBody>
      </p:sp>
      <p:sp>
        <p:nvSpPr>
          <p:cNvPr id="5" name="CasellaDiTesto 4"/>
          <p:cNvSpPr txBox="1"/>
          <p:nvPr/>
        </p:nvSpPr>
        <p:spPr>
          <a:xfrm>
            <a:off x="3707904" y="4077072"/>
            <a:ext cx="1354986" cy="461665"/>
          </a:xfrm>
          <a:prstGeom prst="rect">
            <a:avLst/>
          </a:prstGeom>
          <a:noFill/>
        </p:spPr>
        <p:txBody>
          <a:bodyPr wrap="none" rtlCol="0">
            <a:spAutoFit/>
          </a:bodyPr>
          <a:lstStyle/>
          <a:p>
            <a:r>
              <a:rPr lang="it-IT" sz="2400" dirty="0" smtClean="0"/>
              <a:t>A cura di:</a:t>
            </a:r>
            <a:endParaRPr lang="it-IT" sz="2400" dirty="0"/>
          </a:p>
        </p:txBody>
      </p:sp>
      <p:sp>
        <p:nvSpPr>
          <p:cNvPr id="6" name="CasellaDiTesto 5"/>
          <p:cNvSpPr txBox="1"/>
          <p:nvPr/>
        </p:nvSpPr>
        <p:spPr>
          <a:xfrm>
            <a:off x="1259632" y="4797152"/>
            <a:ext cx="2812180" cy="707886"/>
          </a:xfrm>
          <a:prstGeom prst="rect">
            <a:avLst/>
          </a:prstGeom>
          <a:noFill/>
        </p:spPr>
        <p:txBody>
          <a:bodyPr wrap="none" rtlCol="0">
            <a:spAutoFit/>
          </a:bodyPr>
          <a:lstStyle/>
          <a:p>
            <a:r>
              <a:rPr lang="it-IT" sz="4000" dirty="0" smtClean="0"/>
              <a:t>Marco Rossi </a:t>
            </a:r>
            <a:endParaRPr lang="it-IT" sz="4000" dirty="0"/>
          </a:p>
        </p:txBody>
      </p:sp>
      <p:sp>
        <p:nvSpPr>
          <p:cNvPr id="8" name="CasellaDiTesto 7"/>
          <p:cNvSpPr txBox="1"/>
          <p:nvPr/>
        </p:nvSpPr>
        <p:spPr>
          <a:xfrm>
            <a:off x="4788024" y="4797152"/>
            <a:ext cx="3697422" cy="707886"/>
          </a:xfrm>
          <a:prstGeom prst="rect">
            <a:avLst/>
          </a:prstGeom>
          <a:noFill/>
        </p:spPr>
        <p:txBody>
          <a:bodyPr wrap="none" rtlCol="0">
            <a:spAutoFit/>
          </a:bodyPr>
          <a:lstStyle/>
          <a:p>
            <a:r>
              <a:rPr lang="it-IT" sz="4000" dirty="0" smtClean="0"/>
              <a:t>Mirko </a:t>
            </a:r>
            <a:r>
              <a:rPr lang="it-IT" sz="4000" dirty="0" err="1" smtClean="0"/>
              <a:t>F</a:t>
            </a:r>
            <a:r>
              <a:rPr lang="it-IT" sz="4000" dirty="0" err="1" smtClean="0"/>
              <a:t>amiglietti</a:t>
            </a:r>
            <a:endParaRPr lang="it-IT"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par>
                          <p:cTn id="25" fill="hold">
                            <p:stCondLst>
                              <p:cond delay="3900"/>
                            </p:stCondLst>
                            <p:childTnLst>
                              <p:par>
                                <p:cTn id="26" presetID="34"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from="(-#ppt_w/2)" to="(#ppt_x)" calcmode="lin" valueType="num">
                                      <p:cBhvr>
                                        <p:cTn id="28" dur="600" fill="hold">
                                          <p:stCondLst>
                                            <p:cond delay="0"/>
                                          </p:stCondLst>
                                        </p:cTn>
                                        <p:tgtEl>
                                          <p:spTgt spid="8"/>
                                        </p:tgtEl>
                                        <p:attrNameLst>
                                          <p:attrName>ppt_x</p:attrName>
                                        </p:attrNameLst>
                                      </p:cBhvr>
                                    </p:anim>
                                    <p:anim from="0" to="-1.0" calcmode="lin" valueType="num">
                                      <p:cBhvr>
                                        <p:cTn id="29" dur="200" decel="50000" autoRev="1" fill="hold">
                                          <p:stCondLst>
                                            <p:cond delay="600"/>
                                          </p:stCondLst>
                                        </p:cTn>
                                        <p:tgtEl>
                                          <p:spTgt spid="8"/>
                                        </p:tgtEl>
                                        <p:attrNameLst>
                                          <p:attrName>xshear</p:attrName>
                                        </p:attrNameLst>
                                      </p:cBhvr>
                                    </p:anim>
                                    <p:animScale>
                                      <p:cBhvr>
                                        <p:cTn id="30" dur="200" decel="100000" autoRev="1" fill="hold">
                                          <p:stCondLst>
                                            <p:cond delay="600"/>
                                          </p:stCondLst>
                                        </p:cTn>
                                        <p:tgtEl>
                                          <p:spTgt spid="8"/>
                                        </p:tgtEl>
                                      </p:cBhvr>
                                      <p:from x="100000" y="100000"/>
                                      <p:to x="80000" y="100000"/>
                                    </p:animScale>
                                    <p:anim by="(#ppt_h/3+#ppt_w*0.1)" calcmode="lin" valueType="num">
                                      <p:cBhvr additive="sum">
                                        <p:cTn id="31"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3600" dirty="0"/>
              <a:t>I</a:t>
            </a:r>
            <a:r>
              <a:rPr lang="it-IT" sz="3600" dirty="0" smtClean="0"/>
              <a:t>ntroduzione</a:t>
            </a:r>
            <a:endParaRPr lang="it-IT" sz="3600" dirty="0"/>
          </a:p>
        </p:txBody>
      </p:sp>
      <p:sp>
        <p:nvSpPr>
          <p:cNvPr id="3" name="Content Placeholder 2"/>
          <p:cNvSpPr>
            <a:spLocks noGrp="1"/>
          </p:cNvSpPr>
          <p:nvPr>
            <p:ph idx="1"/>
          </p:nvPr>
        </p:nvSpPr>
        <p:spPr>
          <a:xfrm>
            <a:off x="179512" y="1412776"/>
            <a:ext cx="4104456" cy="4824535"/>
          </a:xfrm>
        </p:spPr>
        <p:txBody>
          <a:bodyPr>
            <a:normAutofit fontScale="70000" lnSpcReduction="20000"/>
          </a:bodyPr>
          <a:lstStyle/>
          <a:p>
            <a:pPr>
              <a:buNone/>
            </a:pPr>
            <a:r>
              <a:rPr lang="it-IT" sz="1800" dirty="0" smtClean="0"/>
              <a:t>          </a:t>
            </a:r>
            <a:r>
              <a:rPr lang="it-IT" sz="2600" dirty="0" smtClean="0"/>
              <a:t>Guido Cavalcanti è la nona novella della sesta giornata del Decameron. La storia, narrata da Elissa, regina della giornata, è incentrata sul motto finale espresso da Guido Cavalcanti, poeta e amico di Dante. </a:t>
            </a:r>
          </a:p>
          <a:p>
            <a:pPr>
              <a:buNone/>
            </a:pPr>
            <a:r>
              <a:rPr lang="it-IT" sz="2600" dirty="0"/>
              <a:t> </a:t>
            </a:r>
            <a:r>
              <a:rPr lang="it-IT" sz="2600" dirty="0" smtClean="0"/>
              <a:t>      La narratrice rievoca brevemente il passato di Firenze di fine Duecento.  </a:t>
            </a:r>
          </a:p>
          <a:p>
            <a:pPr>
              <a:buNone/>
            </a:pPr>
            <a:r>
              <a:rPr lang="it-IT" sz="2600" dirty="0" smtClean="0"/>
              <a:t>       L’ambientazione è quella del capoluogo toscano di fine Duecento, che nella realtà storica era straziata dalle lotte tra Guelfi “bianchi” e Guelfi “neri”.</a:t>
            </a:r>
          </a:p>
          <a:p>
            <a:pPr>
              <a:buNone/>
            </a:pPr>
            <a:r>
              <a:rPr lang="it-IT" sz="2600" dirty="0"/>
              <a:t> </a:t>
            </a:r>
            <a:r>
              <a:rPr lang="it-IT" sz="2600" dirty="0" smtClean="0"/>
              <a:t>      Qui Boccaccio evita l’analisi approfondita e realistica dei motivi socio-politici dello scontro, e si concentra sulla raffigurazione di Cavalcanti e sulla celebrazione della sua brillante intelligenza.</a:t>
            </a:r>
            <a:endParaRPr lang="it-IT" sz="2600" dirty="0"/>
          </a:p>
        </p:txBody>
      </p:sp>
      <p:pic>
        <p:nvPicPr>
          <p:cNvPr id="5122" name="Picture 2" descr="https://s-media-cache-ak0.pinimg.com/originals/ba/59/be/ba59bee9fba27c1e1881d972a92532a3.jpg"/>
          <p:cNvPicPr>
            <a:picLocks noChangeAspect="1" noChangeArrowheads="1"/>
          </p:cNvPicPr>
          <p:nvPr/>
        </p:nvPicPr>
        <p:blipFill>
          <a:blip r:embed="rId2" cstate="print"/>
          <a:srcRect/>
          <a:stretch>
            <a:fillRect/>
          </a:stretch>
        </p:blipFill>
        <p:spPr bwMode="auto">
          <a:xfrm>
            <a:off x="4211960" y="1484784"/>
            <a:ext cx="4752528" cy="487300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par>
                                <p:cTn id="14" presetID="29"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1" end="1"/>
                                            </p:txEl>
                                          </p:spTgt>
                                        </p:tgtEl>
                                      </p:cBhvr>
                                    </p:animEffect>
                                  </p:childTnLst>
                                </p:cTn>
                              </p:par>
                              <p:par>
                                <p:cTn id="19" presetID="2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randombar(horizontal)">
                                      <p:cBhvr>
                                        <p:cTn id="3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3456384" cy="2079104"/>
          </a:xfrm>
        </p:spPr>
        <p:txBody>
          <a:bodyPr>
            <a:normAutofit/>
          </a:bodyPr>
          <a:lstStyle/>
          <a:p>
            <a:pPr algn="l"/>
            <a:r>
              <a:rPr lang="it-IT" sz="3600" dirty="0" smtClean="0">
                <a:solidFill>
                  <a:srgbClr val="C00000"/>
                </a:solidFill>
              </a:rPr>
              <a:t>Trama:</a:t>
            </a:r>
            <a:endParaRPr lang="it-IT" sz="3600" dirty="0">
              <a:solidFill>
                <a:srgbClr val="C00000"/>
              </a:solidFill>
            </a:endParaRPr>
          </a:p>
        </p:txBody>
      </p:sp>
      <p:sp>
        <p:nvSpPr>
          <p:cNvPr id="3" name="Content Placeholder 2"/>
          <p:cNvSpPr>
            <a:spLocks noGrp="1"/>
          </p:cNvSpPr>
          <p:nvPr>
            <p:ph idx="1"/>
          </p:nvPr>
        </p:nvSpPr>
        <p:spPr>
          <a:xfrm>
            <a:off x="2483768" y="0"/>
            <a:ext cx="5940152" cy="4536504"/>
          </a:xfrm>
        </p:spPr>
        <p:txBody>
          <a:bodyPr>
            <a:normAutofit lnSpcReduction="10000"/>
          </a:bodyPr>
          <a:lstStyle/>
          <a:p>
            <a:pPr>
              <a:buNone/>
            </a:pPr>
            <a:r>
              <a:rPr lang="it-IT" sz="1800" dirty="0" smtClean="0"/>
              <a:t>       </a:t>
            </a:r>
          </a:p>
          <a:p>
            <a:pPr>
              <a:buNone/>
            </a:pPr>
            <a:r>
              <a:rPr lang="it-IT" sz="1800" dirty="0" smtClean="0"/>
              <a:t>       </a:t>
            </a:r>
          </a:p>
          <a:p>
            <a:pPr>
              <a:buNone/>
            </a:pPr>
            <a:r>
              <a:rPr lang="it-IT" sz="1800" dirty="0" smtClean="0"/>
              <a:t>       Un’usanza dell’aristocrazia di Firenze era quella di formare liete brigate di gentiluomini, cui partecipavano anche gentiluomini forestieri.</a:t>
            </a:r>
          </a:p>
          <a:p>
            <a:pPr>
              <a:buNone/>
            </a:pPr>
            <a:r>
              <a:rPr lang="it-IT" sz="1800" dirty="0"/>
              <a:t> </a:t>
            </a:r>
            <a:r>
              <a:rPr lang="it-IT" sz="1800" dirty="0" smtClean="0"/>
              <a:t>      Una di queste brigate era capeggiata da  Betto Brunelleschi, un giovane con il desiderio di far entrare nel gruppo Guido Cavalcanti, per dare prestigio alla brigata.  Un giorno, Cavalcanti si trovava nei pressi di un camposanto con grandi sarcofagi di pietra. D’un tratto si avvicinò la brigata di Brunelleschi, e dopo aver stretto Cavalcanti con i cavalli contro i sarcofagi, si misero a scherzare e  a prenderlo in giro. </a:t>
            </a:r>
          </a:p>
          <a:p>
            <a:pPr>
              <a:buNone/>
            </a:pPr>
            <a:r>
              <a:rPr lang="it-IT" sz="1800" dirty="0"/>
              <a:t> </a:t>
            </a:r>
            <a:r>
              <a:rPr lang="it-IT" sz="1800" dirty="0" smtClean="0"/>
              <a:t>     </a:t>
            </a:r>
          </a:p>
          <a:p>
            <a:pPr>
              <a:buNone/>
            </a:pPr>
            <a:endParaRPr lang="it-IT" sz="1800" dirty="0" smtClean="0"/>
          </a:p>
          <a:p>
            <a:pPr>
              <a:buNone/>
            </a:pPr>
            <a:r>
              <a:rPr lang="it-IT" sz="1800" dirty="0"/>
              <a:t> </a:t>
            </a:r>
            <a:r>
              <a:rPr lang="it-IT" sz="1800" dirty="0" smtClean="0"/>
              <a:t>         </a:t>
            </a:r>
            <a:endParaRPr lang="it-IT" sz="1800" dirty="0"/>
          </a:p>
        </p:txBody>
      </p:sp>
      <p:pic>
        <p:nvPicPr>
          <p:cNvPr id="4100" name="Picture 4" descr="http://digilander.libero.it/uraniaceleste/lett_it/decamerone/549.jpg"/>
          <p:cNvPicPr>
            <a:picLocks noChangeAspect="1" noChangeArrowheads="1"/>
          </p:cNvPicPr>
          <p:nvPr/>
        </p:nvPicPr>
        <p:blipFill>
          <a:blip r:embed="rId2" cstate="print"/>
          <a:srcRect/>
          <a:stretch>
            <a:fillRect/>
          </a:stretch>
        </p:blipFill>
        <p:spPr bwMode="auto">
          <a:xfrm>
            <a:off x="395536" y="3717032"/>
            <a:ext cx="5976664" cy="266429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edge">
                                      <p:cBhvr>
                                        <p:cTn id="11" dur="3000"/>
                                        <p:tgtEl>
                                          <p:spTgt spid="3">
                                            <p:txEl>
                                              <p:pRg st="2" end="2"/>
                                            </p:txEl>
                                          </p:spTgt>
                                        </p:tgtEl>
                                      </p:cBhvr>
                                    </p:animEffect>
                                  </p:childTnLst>
                                </p:cTn>
                              </p:par>
                              <p:par>
                                <p:cTn id="12" presetID="2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edge">
                                      <p:cBhvr>
                                        <p:cTn id="14" dur="3000"/>
                                        <p:tgtEl>
                                          <p:spTgt spid="3">
                                            <p:txEl>
                                              <p:pRg st="3" end="3"/>
                                            </p:txEl>
                                          </p:spTgt>
                                        </p:tgtEl>
                                      </p:cBhvr>
                                    </p:animEffect>
                                  </p:childTnLst>
                                </p:cTn>
                              </p:par>
                            </p:childTnLst>
                          </p:cTn>
                        </p:par>
                        <p:par>
                          <p:cTn id="15" fill="hold">
                            <p:stCondLst>
                              <p:cond delay="5000"/>
                            </p:stCondLst>
                            <p:childTnLst>
                              <p:par>
                                <p:cTn id="16" presetID="6" presetClass="entr" presetSubtype="16"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circle(in)">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5184576" cy="5688632"/>
          </a:xfrm>
        </p:spPr>
        <p:txBody>
          <a:bodyPr>
            <a:normAutofit lnSpcReduction="10000"/>
          </a:bodyPr>
          <a:lstStyle/>
          <a:p>
            <a:pPr>
              <a:buNone/>
            </a:pPr>
            <a:r>
              <a:rPr lang="it-IT" sz="2800" dirty="0" smtClean="0"/>
              <a:t>Allora il poeta disse:</a:t>
            </a:r>
            <a:r>
              <a:rPr lang="it-IT" dirty="0" smtClean="0"/>
              <a:t> </a:t>
            </a:r>
          </a:p>
          <a:p>
            <a:pPr>
              <a:buNone/>
            </a:pPr>
            <a:endParaRPr lang="it-IT" dirty="0"/>
          </a:p>
          <a:p>
            <a:pPr>
              <a:buNone/>
            </a:pPr>
            <a:endParaRPr lang="it-IT" dirty="0" smtClean="0"/>
          </a:p>
          <a:p>
            <a:pPr>
              <a:buNone/>
            </a:pPr>
            <a:r>
              <a:rPr lang="it-IT" sz="4000" dirty="0" smtClean="0">
                <a:solidFill>
                  <a:schemeClr val="accent2"/>
                </a:solidFill>
              </a:rPr>
              <a:t>“ Egregi signori, a casa vostra voi potete dire tutto quello che vi piace”.</a:t>
            </a:r>
          </a:p>
          <a:p>
            <a:pPr>
              <a:buNone/>
            </a:pPr>
            <a:endParaRPr lang="it-IT" dirty="0"/>
          </a:p>
          <a:p>
            <a:pPr>
              <a:buNone/>
            </a:pPr>
            <a:endParaRPr lang="it-IT" sz="1800" dirty="0" smtClean="0"/>
          </a:p>
          <a:p>
            <a:pPr>
              <a:buNone/>
            </a:pPr>
            <a:r>
              <a:rPr lang="it-IT" sz="2800" dirty="0" smtClean="0"/>
              <a:t>E se ne andò. </a:t>
            </a:r>
            <a:endParaRPr lang="it-IT" sz="2800" dirty="0"/>
          </a:p>
        </p:txBody>
      </p:sp>
      <p:pic>
        <p:nvPicPr>
          <p:cNvPr id="3076" name="Picture 4" descr="http://terresdefemmes.blogs.com/.a/6a00d8345167db69e20168e9fd2d24970c-300wi"/>
          <p:cNvPicPr>
            <a:picLocks noChangeAspect="1" noChangeArrowheads="1"/>
          </p:cNvPicPr>
          <p:nvPr/>
        </p:nvPicPr>
        <p:blipFill>
          <a:blip r:embed="rId2" cstate="print"/>
          <a:srcRect/>
          <a:stretch>
            <a:fillRect/>
          </a:stretch>
        </p:blipFill>
        <p:spPr bwMode="auto">
          <a:xfrm>
            <a:off x="5399584" y="1052736"/>
            <a:ext cx="3744416" cy="417646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strVal val="#ppt_w*0.70"/>
                                          </p:val>
                                        </p:tav>
                                        <p:tav tm="100000">
                                          <p:val>
                                            <p:strVal val="#ppt_w"/>
                                          </p:val>
                                        </p:tav>
                                      </p:tavLst>
                                    </p:anim>
                                    <p:anim calcmode="lin" valueType="num">
                                      <p:cBhvr>
                                        <p:cTn id="8" dur="1000" fill="hold"/>
                                        <p:tgtEl>
                                          <p:spTgt spid="3076"/>
                                        </p:tgtEl>
                                        <p:attrNameLst>
                                          <p:attrName>ppt_h</p:attrName>
                                        </p:attrNameLst>
                                      </p:cBhvr>
                                      <p:tavLst>
                                        <p:tav tm="0">
                                          <p:val>
                                            <p:strVal val="#ppt_h"/>
                                          </p:val>
                                        </p:tav>
                                        <p:tav tm="100000">
                                          <p:val>
                                            <p:strVal val="#ppt_h"/>
                                          </p:val>
                                        </p:tav>
                                      </p:tavLst>
                                    </p:anim>
                                    <p:animEffect transition="in" filter="fade">
                                      <p:cBhvr>
                                        <p:cTn id="9" dur="1000"/>
                                        <p:tgtEl>
                                          <p:spTgt spid="3076"/>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3000"/>
                                        <p:tgtEl>
                                          <p:spTgt spid="3">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3000"/>
                                        <p:tgtEl>
                                          <p:spTgt spid="3">
                                            <p:txEl>
                                              <p:pRg st="3" end="3"/>
                                            </p:txEl>
                                          </p:spTgt>
                                        </p:tgtEl>
                                      </p:cBhvr>
                                    </p:animEffect>
                                  </p:childTnLst>
                                </p:cTn>
                              </p:par>
                            </p:childTnLst>
                          </p:cTn>
                        </p:par>
                        <p:par>
                          <p:cTn id="18" fill="hold">
                            <p:stCondLst>
                              <p:cond delay="7000"/>
                            </p:stCondLst>
                            <p:childTnLst>
                              <p:par>
                                <p:cTn id="19" presetID="55"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3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3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2952328" cy="5577483"/>
          </a:xfrm>
        </p:spPr>
        <p:txBody>
          <a:bodyPr/>
          <a:lstStyle/>
          <a:p>
            <a:pPr>
              <a:buNone/>
            </a:pPr>
            <a:r>
              <a:rPr lang="it-IT" dirty="0" smtClean="0"/>
              <a:t>    </a:t>
            </a:r>
            <a:r>
              <a:rPr lang="it-IT" sz="1800" dirty="0" smtClean="0"/>
              <a:t>I giovani non capirono, ma Betto Brunelleschi, essendo il più sveglio di tutti , spiegò che Guido ha offeso tutti loro con eleganza paragonandoli a dei morti a causa dell’ignoranza e di conseguenza per loro il camposanto è come se fosse la propria casa. </a:t>
            </a:r>
          </a:p>
          <a:p>
            <a:pPr>
              <a:buNone/>
            </a:pPr>
            <a:r>
              <a:rPr lang="it-IT" sz="1800" dirty="0"/>
              <a:t> </a:t>
            </a:r>
            <a:r>
              <a:rPr lang="it-IT" sz="1800" dirty="0" smtClean="0"/>
              <a:t>      Da quel giorno nessuno della brigata osò piu infastidire il poeta.</a:t>
            </a:r>
            <a:endParaRPr lang="it-IT" sz="1800" dirty="0"/>
          </a:p>
        </p:txBody>
      </p:sp>
      <p:pic>
        <p:nvPicPr>
          <p:cNvPr id="2050" name="Picture 2" descr="http://digilander.libero.it/uraniaceleste/lett_it/decamerone/550.jpg"/>
          <p:cNvPicPr>
            <a:picLocks noChangeAspect="1" noChangeArrowheads="1"/>
          </p:cNvPicPr>
          <p:nvPr/>
        </p:nvPicPr>
        <p:blipFill>
          <a:blip r:embed="rId2" cstate="print"/>
          <a:srcRect/>
          <a:stretch>
            <a:fillRect/>
          </a:stretch>
        </p:blipFill>
        <p:spPr bwMode="auto">
          <a:xfrm>
            <a:off x="3275856" y="764704"/>
            <a:ext cx="5652120" cy="482453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eletortorici.it/blog/wp-content/uploads/2011/07/Guido-Cavalcanti.jpg"/>
          <p:cNvPicPr>
            <a:picLocks noChangeAspect="1" noChangeArrowheads="1"/>
          </p:cNvPicPr>
          <p:nvPr/>
        </p:nvPicPr>
        <p:blipFill>
          <a:blip r:embed="rId2" cstate="print"/>
          <a:srcRect/>
          <a:stretch>
            <a:fillRect/>
          </a:stretch>
        </p:blipFill>
        <p:spPr bwMode="auto">
          <a:xfrm>
            <a:off x="6263680" y="0"/>
            <a:ext cx="2880320" cy="4032449"/>
          </a:xfrm>
          <a:prstGeom prst="rect">
            <a:avLst/>
          </a:prstGeom>
          <a:noFill/>
        </p:spPr>
      </p:pic>
      <p:sp>
        <p:nvSpPr>
          <p:cNvPr id="2" name="Title 1"/>
          <p:cNvSpPr>
            <a:spLocks noGrp="1"/>
          </p:cNvSpPr>
          <p:nvPr>
            <p:ph type="title"/>
          </p:nvPr>
        </p:nvSpPr>
        <p:spPr>
          <a:xfrm>
            <a:off x="251520" y="0"/>
            <a:ext cx="4834880" cy="778098"/>
          </a:xfrm>
        </p:spPr>
        <p:txBody>
          <a:bodyPr>
            <a:normAutofit/>
          </a:bodyPr>
          <a:lstStyle/>
          <a:p>
            <a:pPr algn="l"/>
            <a:r>
              <a:rPr lang="it-IT" sz="3600" dirty="0" smtClean="0">
                <a:solidFill>
                  <a:srgbClr val="00B050"/>
                </a:solidFill>
              </a:rPr>
              <a:t>Personaggi</a:t>
            </a:r>
            <a:endParaRPr lang="it-IT" sz="3600" dirty="0">
              <a:solidFill>
                <a:srgbClr val="00B050"/>
              </a:solidFill>
            </a:endParaRPr>
          </a:p>
        </p:txBody>
      </p:sp>
      <p:sp>
        <p:nvSpPr>
          <p:cNvPr id="3" name="Content Placeholder 2"/>
          <p:cNvSpPr>
            <a:spLocks noGrp="1"/>
          </p:cNvSpPr>
          <p:nvPr>
            <p:ph idx="1"/>
          </p:nvPr>
        </p:nvSpPr>
        <p:spPr>
          <a:xfrm>
            <a:off x="-180528" y="908720"/>
            <a:ext cx="4536504" cy="5400600"/>
          </a:xfrm>
        </p:spPr>
        <p:txBody>
          <a:bodyPr>
            <a:noAutofit/>
          </a:bodyPr>
          <a:lstStyle/>
          <a:p>
            <a:pPr>
              <a:buNone/>
            </a:pPr>
            <a:r>
              <a:rPr lang="it-IT" sz="1600" dirty="0" smtClean="0"/>
              <a:t>        </a:t>
            </a:r>
            <a:r>
              <a:rPr lang="it-IT" sz="1600" b="1" dirty="0" err="1" smtClean="0">
                <a:solidFill>
                  <a:srgbClr val="00B050"/>
                </a:solidFill>
              </a:rPr>
              <a:t>Betto</a:t>
            </a:r>
            <a:r>
              <a:rPr lang="it-IT" sz="1600" b="1" dirty="0" smtClean="0">
                <a:solidFill>
                  <a:srgbClr val="00B050"/>
                </a:solidFill>
              </a:rPr>
              <a:t> Brunelleschi: </a:t>
            </a:r>
            <a:r>
              <a:rPr lang="it-IT" sz="1600" dirty="0" smtClean="0"/>
              <a:t>nella novella lo troviamo come uno dei membri della brigata dei nobili. Magnate fiorentino di parte nera, fece parte del gruppo di oligarchi che ressero il Comune  di Firenze dall’anno 1301 al 1311.</a:t>
            </a:r>
          </a:p>
          <a:p>
            <a:endParaRPr lang="it-IT" sz="1600" dirty="0"/>
          </a:p>
          <a:p>
            <a:pPr>
              <a:buNone/>
            </a:pPr>
            <a:r>
              <a:rPr lang="it-IT" sz="1600" b="1" dirty="0" smtClean="0"/>
              <a:t>   </a:t>
            </a:r>
          </a:p>
          <a:p>
            <a:endParaRPr lang="it-IT" sz="1600" b="1" dirty="0"/>
          </a:p>
          <a:p>
            <a:endParaRPr lang="it-IT" sz="1600" b="1" dirty="0" smtClean="0"/>
          </a:p>
          <a:p>
            <a:endParaRPr lang="it-IT" sz="1600" b="1" dirty="0"/>
          </a:p>
          <a:p>
            <a:pPr>
              <a:buNone/>
            </a:pPr>
            <a:r>
              <a:rPr lang="it-IT" sz="1600" b="1" dirty="0" smtClean="0"/>
              <a:t>      </a:t>
            </a:r>
          </a:p>
          <a:p>
            <a:endParaRPr lang="it-IT" sz="1600" dirty="0"/>
          </a:p>
        </p:txBody>
      </p:sp>
      <p:sp>
        <p:nvSpPr>
          <p:cNvPr id="5" name="Rettangolo 4"/>
          <p:cNvSpPr/>
          <p:nvPr/>
        </p:nvSpPr>
        <p:spPr>
          <a:xfrm>
            <a:off x="4139952" y="404664"/>
            <a:ext cx="2286000" cy="3046988"/>
          </a:xfrm>
          <a:prstGeom prst="rect">
            <a:avLst/>
          </a:prstGeom>
        </p:spPr>
        <p:txBody>
          <a:bodyPr>
            <a:spAutoFit/>
          </a:bodyPr>
          <a:lstStyle/>
          <a:p>
            <a:pPr marL="342900" lvl="0" indent="-342900">
              <a:spcBef>
                <a:spcPct val="20000"/>
              </a:spcBef>
              <a:buFont typeface="Arial" pitchFamily="34" charset="0"/>
              <a:buChar char="•"/>
            </a:pPr>
            <a:r>
              <a:rPr lang="it-IT" sz="1600" b="1" dirty="0" smtClean="0">
                <a:solidFill>
                  <a:srgbClr val="00B050"/>
                </a:solidFill>
              </a:rPr>
              <a:t>Guido Cavalcanti</a:t>
            </a:r>
            <a:r>
              <a:rPr lang="it-IT" sz="1600" dirty="0" smtClean="0">
                <a:solidFill>
                  <a:srgbClr val="00B050"/>
                </a:solidFill>
              </a:rPr>
              <a:t>: </a:t>
            </a:r>
            <a:r>
              <a:rPr lang="it-IT" sz="1600" dirty="0" smtClean="0">
                <a:solidFill>
                  <a:prstClr val="black"/>
                </a:solidFill>
              </a:rPr>
              <a:t>è il protagonista della novella, nonché uno dei maggiori esponenti dello Stilnovismo Duecentesco. Nasce a Firenze nel 1258 da una nobile famiglia guelfa di parte bianca, tra le più potenti della città.</a:t>
            </a:r>
          </a:p>
        </p:txBody>
      </p:sp>
      <p:sp>
        <p:nvSpPr>
          <p:cNvPr id="6" name="Rettangolo 5"/>
          <p:cNvSpPr/>
          <p:nvPr/>
        </p:nvSpPr>
        <p:spPr>
          <a:xfrm>
            <a:off x="5292080" y="4725144"/>
            <a:ext cx="3545209" cy="1815882"/>
          </a:xfrm>
          <a:prstGeom prst="rect">
            <a:avLst/>
          </a:prstGeom>
        </p:spPr>
        <p:txBody>
          <a:bodyPr wrap="square">
            <a:spAutoFit/>
          </a:bodyPr>
          <a:lstStyle/>
          <a:p>
            <a:pPr marL="342900" lvl="0" indent="-342900">
              <a:spcBef>
                <a:spcPct val="20000"/>
              </a:spcBef>
              <a:buFont typeface="Arial" pitchFamily="34" charset="0"/>
              <a:buChar char="•"/>
            </a:pPr>
            <a:r>
              <a:rPr lang="it-IT" sz="1600" b="1" dirty="0" err="1" smtClean="0">
                <a:solidFill>
                  <a:srgbClr val="00B050"/>
                </a:solidFill>
              </a:rPr>
              <a:t>Elissa</a:t>
            </a:r>
            <a:r>
              <a:rPr lang="it-IT" sz="1600" b="1" dirty="0" smtClean="0">
                <a:solidFill>
                  <a:srgbClr val="00B050"/>
                </a:solidFill>
              </a:rPr>
              <a:t>: </a:t>
            </a:r>
            <a:r>
              <a:rPr lang="it-IT" sz="1600" dirty="0" smtClean="0">
                <a:solidFill>
                  <a:prstClr val="black"/>
                </a:solidFill>
              </a:rPr>
              <a:t>se Pampinea è la più anziana novellatrice, </a:t>
            </a:r>
            <a:r>
              <a:rPr lang="it-IT" sz="1600" dirty="0" err="1" smtClean="0">
                <a:solidFill>
                  <a:prstClr val="black"/>
                </a:solidFill>
              </a:rPr>
              <a:t>Elissa</a:t>
            </a:r>
            <a:r>
              <a:rPr lang="it-IT" sz="1600" dirty="0" smtClean="0">
                <a:solidFill>
                  <a:prstClr val="black"/>
                </a:solidFill>
              </a:rPr>
              <a:t>, con i suoi 18 anni di età, è la più giovane. Ci sono diversi studi dedicati alla figura  di </a:t>
            </a:r>
            <a:r>
              <a:rPr lang="it-IT" sz="1600" dirty="0" err="1" smtClean="0">
                <a:solidFill>
                  <a:prstClr val="black"/>
                </a:solidFill>
              </a:rPr>
              <a:t>Elissa</a:t>
            </a:r>
            <a:r>
              <a:rPr lang="it-IT" sz="1600" dirty="0" smtClean="0">
                <a:solidFill>
                  <a:prstClr val="black"/>
                </a:solidFill>
              </a:rPr>
              <a:t> che la individuano come la ghibellina della brigata  o la figura della speranza e della giustizia.</a:t>
            </a:r>
            <a:endParaRPr lang="it-IT" sz="1600" b="1" dirty="0" smtClean="0">
              <a:solidFill>
                <a:prstClr val="black"/>
              </a:solidFill>
            </a:endParaRPr>
          </a:p>
        </p:txBody>
      </p:sp>
      <p:pic>
        <p:nvPicPr>
          <p:cNvPr id="1028" name="Picture 4" descr="http://www.italyheritage.com/learn-italian/documentaries/img/3masters-brunelleschi.jpg"/>
          <p:cNvPicPr>
            <a:picLocks noChangeAspect="1" noChangeArrowheads="1"/>
          </p:cNvPicPr>
          <p:nvPr/>
        </p:nvPicPr>
        <p:blipFill>
          <a:blip r:embed="rId3" cstate="print"/>
          <a:srcRect/>
          <a:stretch>
            <a:fillRect/>
          </a:stretch>
        </p:blipFill>
        <p:spPr bwMode="auto">
          <a:xfrm>
            <a:off x="179512" y="2420888"/>
            <a:ext cx="2381250" cy="2736304"/>
          </a:xfrm>
          <a:prstGeom prst="rect">
            <a:avLst/>
          </a:prstGeom>
          <a:noFill/>
        </p:spPr>
      </p:pic>
      <p:pic>
        <p:nvPicPr>
          <p:cNvPr id="1030" name="Picture 6" descr="https://www.brown.edu/Departments/Italian_Studies/dweb/images/brigata/elissa.jpg"/>
          <p:cNvPicPr>
            <a:picLocks noChangeAspect="1" noChangeArrowheads="1"/>
          </p:cNvPicPr>
          <p:nvPr/>
        </p:nvPicPr>
        <p:blipFill>
          <a:blip r:embed="rId4" cstate="print"/>
          <a:srcRect/>
          <a:stretch>
            <a:fillRect/>
          </a:stretch>
        </p:blipFill>
        <p:spPr bwMode="auto">
          <a:xfrm>
            <a:off x="3131840" y="4509120"/>
            <a:ext cx="2160240" cy="2016224"/>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edge">
                                      <p:cBhvr>
                                        <p:cTn id="19" dur="2000"/>
                                        <p:tgtEl>
                                          <p:spTgt spid="5">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childTnLst>
                          </p:cTn>
                        </p:par>
                        <p:par>
                          <p:cTn id="24" fill="hold">
                            <p:stCondLst>
                              <p:cond delay="10000"/>
                            </p:stCondLst>
                            <p:childTnLst>
                              <p:par>
                                <p:cTn id="25" presetID="20" presetClass="entr" presetSubtype="0"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edge">
                                      <p:cBhvr>
                                        <p:cTn id="27" dur="2000"/>
                                        <p:tgtEl>
                                          <p:spTgt spid="6">
                                            <p:txEl>
                                              <p:pRg st="0" end="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451</Words>
  <Application>Microsoft Office PowerPoint</Application>
  <PresentationFormat>Presentazione su schermo (4:3)</PresentationFormat>
  <Paragraphs>37</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Office Theme</vt:lpstr>
      <vt:lpstr>Decameron:  Guido Cavalcanti</vt:lpstr>
      <vt:lpstr>Introduzione</vt:lpstr>
      <vt:lpstr>Trama:</vt:lpstr>
      <vt:lpstr>Diapositiva 4</vt:lpstr>
      <vt:lpstr>Diapositiva 5</vt:lpstr>
      <vt:lpstr>Personaggi</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Decameron: Guido Cavalcanti</dc:title>
  <dc:creator>Isabel</dc:creator>
  <cp:lastModifiedBy>silvia</cp:lastModifiedBy>
  <cp:revision>24</cp:revision>
  <dcterms:created xsi:type="dcterms:W3CDTF">2016-11-30T23:24:01Z</dcterms:created>
  <dcterms:modified xsi:type="dcterms:W3CDTF">2017-03-20T21:08:30Z</dcterms:modified>
</cp:coreProperties>
</file>