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30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663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63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99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277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685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684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63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98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08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14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B8E1F-61D1-402C-BF78-42B76568B436}" type="datetimeFigureOut">
              <a:rPr lang="it-IT" smtClean="0"/>
              <a:t>16/05/2014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11B06-84EA-4F05-8FC9-062446DD43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959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1763688" y="692696"/>
            <a:ext cx="597666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L’APPRENDIMENTO</a:t>
            </a:r>
            <a:endPara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369" y="2650232"/>
            <a:ext cx="2879799" cy="28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588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698500"/>
            <a:ext cx="566420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381125"/>
            <a:ext cx="79994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2279650"/>
            <a:ext cx="7273925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e 1"/>
          <p:cNvSpPr/>
          <p:nvPr/>
        </p:nvSpPr>
        <p:spPr>
          <a:xfrm>
            <a:off x="723900" y="3886200"/>
            <a:ext cx="31623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CLASSICO</a:t>
            </a:r>
          </a:p>
          <a:p>
            <a:pPr algn="ctr"/>
            <a:r>
              <a:rPr lang="it-IT" dirty="0" smtClean="0"/>
              <a:t>(Pavlov, Watson)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5219700" y="3886200"/>
            <a:ext cx="32385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OPERANTE (</a:t>
            </a:r>
            <a:r>
              <a:rPr lang="it-IT" dirty="0" err="1" smtClean="0"/>
              <a:t>Skinner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57200" y="5334000"/>
            <a:ext cx="3695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L’organismo acquisisce, grazie a ripetute associazioni tra due stimoli, la capacità di attribuire al secondo una risposta originariamente evocata solo dal primo</a:t>
            </a:r>
            <a:endParaRPr lang="it-IT" sz="1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221287" y="5257800"/>
            <a:ext cx="3236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soggetto apprende un comportamento determinato grazie all’associazione che si stabilisce tra tale comportamento e la comparsa di uno stimolo rinforzante</a:t>
            </a:r>
            <a:endParaRPr lang="it-IT" sz="1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422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e 8"/>
          <p:cNvSpPr/>
          <p:nvPr/>
        </p:nvSpPr>
        <p:spPr>
          <a:xfrm>
            <a:off x="2971800" y="152400"/>
            <a:ext cx="3124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CLASSICO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838200" y="57150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CIBO=STIMOLO INCONDIZIONATO</a:t>
            </a:r>
          </a:p>
          <a:p>
            <a:pPr algn="ctr"/>
            <a:r>
              <a:rPr lang="it-IT" sz="1600" dirty="0" smtClean="0"/>
              <a:t>SALIVAZIONE = RISPOSTA INCONDIZIONATA</a:t>
            </a:r>
          </a:p>
          <a:p>
            <a:pPr algn="ctr"/>
            <a:r>
              <a:rPr lang="it-IT" sz="1600" dirty="0" smtClean="0"/>
              <a:t>SUONO DEL CAMPANELLO = STIMOLO CONDIZIONATO</a:t>
            </a:r>
          </a:p>
          <a:p>
            <a:pPr algn="ctr"/>
            <a:r>
              <a:rPr lang="it-IT" sz="1600" dirty="0" smtClean="0"/>
              <a:t>SALIVAZIONE = RISPOSTA CONDIZIONATA</a:t>
            </a:r>
          </a:p>
          <a:p>
            <a:pPr algn="ctr"/>
            <a:endParaRPr lang="it-IT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69" y="1066800"/>
            <a:ext cx="7281431" cy="4617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251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3048000" y="304800"/>
            <a:ext cx="3124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CONDIZIONAMENTO OPERANTE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32" y="2028825"/>
            <a:ext cx="5247968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5867400" y="349627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RINFORZO = stimolo in grado di produrre nel soggetto una risposta determinata </a:t>
            </a:r>
            <a:endParaRPr lang="it-IT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14632" y="1219200"/>
            <a:ext cx="8600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L’individuo riesce a produrre comportamenti nuovi, che non aveva in precedenza</a:t>
            </a:r>
            <a:endParaRPr lang="it-IT" sz="16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2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115616" y="332656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L’assuefazione come forma elementare di apprendimento</a:t>
            </a:r>
            <a:endParaRPr lang="it-IT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Freccia in giù 2"/>
          <p:cNvSpPr/>
          <p:nvPr/>
        </p:nvSpPr>
        <p:spPr>
          <a:xfrm>
            <a:off x="4355976" y="1340768"/>
            <a:ext cx="43204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2987824" y="2132856"/>
            <a:ext cx="3168352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Adattamento 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268016" y="3140968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Il fenomeno dell’</a:t>
            </a:r>
            <a:r>
              <a:rPr lang="it-IT" sz="2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imprinting</a:t>
            </a:r>
            <a:r>
              <a:rPr lang="it-IT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(«</a:t>
            </a:r>
            <a:r>
              <a:rPr lang="it-IT" sz="2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impronta</a:t>
            </a:r>
            <a:r>
              <a:rPr lang="it-IT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»)</a:t>
            </a:r>
            <a:endParaRPr lang="it-IT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427984" y="4221088"/>
            <a:ext cx="43204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2555776" y="5013176"/>
            <a:ext cx="4248472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studi di Lorenz 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42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7504" y="836712"/>
            <a:ext cx="417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Tolman</a:t>
            </a:r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L’apprendimento latente</a:t>
            </a:r>
            <a:endParaRPr lang="it-IT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Freccia a destra 2"/>
          <p:cNvSpPr/>
          <p:nvPr/>
        </p:nvSpPr>
        <p:spPr>
          <a:xfrm>
            <a:off x="4283968" y="980728"/>
            <a:ext cx="504056" cy="2154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/>
          <p:cNvSpPr/>
          <p:nvPr/>
        </p:nvSpPr>
        <p:spPr>
          <a:xfrm>
            <a:off x="4932040" y="116632"/>
            <a:ext cx="38884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volte apprendiamo attraverso l’associazione tra stimoli costruendo una sorta di mappe cognitive. </a:t>
            </a:r>
          </a:p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Tale tipo di apprendimento rimane «nascosto» ed emerge solo in determinate circostanze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051720" y="2564904"/>
            <a:ext cx="417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Köhler</a:t>
            </a:r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l’</a:t>
            </a:r>
            <a:r>
              <a:rPr lang="it-IT" sz="2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insight</a:t>
            </a:r>
            <a:r>
              <a:rPr lang="it-IT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(«folgorazione»)</a:t>
            </a:r>
            <a:endParaRPr lang="it-IT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" r="1832" b="30669"/>
          <a:stretch/>
        </p:blipFill>
        <p:spPr bwMode="auto">
          <a:xfrm>
            <a:off x="251520" y="3573016"/>
            <a:ext cx="5669842" cy="221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arrotondato 7"/>
          <p:cNvSpPr/>
          <p:nvPr/>
        </p:nvSpPr>
        <p:spPr>
          <a:xfrm>
            <a:off x="6156176" y="3212976"/>
            <a:ext cx="2664296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di apprendimento latente che nasce da una nuova comprensione dei rapporti tra le cose che avviene in modo immediato e improvviso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498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e 2"/>
          <p:cNvSpPr/>
          <p:nvPr/>
        </p:nvSpPr>
        <p:spPr>
          <a:xfrm>
            <a:off x="755576" y="620688"/>
            <a:ext cx="288032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APPRENDIMENTO E CULTURA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e 3"/>
          <p:cNvSpPr/>
          <p:nvPr/>
        </p:nvSpPr>
        <p:spPr>
          <a:xfrm>
            <a:off x="827584" y="2132856"/>
            <a:ext cx="288032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APPRENDIMENTO E EMOZIONI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Ovale 4"/>
          <p:cNvSpPr/>
          <p:nvPr/>
        </p:nvSpPr>
        <p:spPr>
          <a:xfrm>
            <a:off x="827584" y="3573016"/>
            <a:ext cx="288032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APPRENDIMENTO E CURIOSITA’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Freccia a destra 5"/>
          <p:cNvSpPr/>
          <p:nvPr/>
        </p:nvSpPr>
        <p:spPr>
          <a:xfrm>
            <a:off x="3851920" y="980728"/>
            <a:ext cx="792088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3923928" y="2492896"/>
            <a:ext cx="792088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3923928" y="3861048"/>
            <a:ext cx="792088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827584" y="5013176"/>
            <a:ext cx="288032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APPRENDIMENTO SOCIALE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3923928" y="5337212"/>
            <a:ext cx="792088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arrotondato 10"/>
          <p:cNvSpPr/>
          <p:nvPr/>
        </p:nvSpPr>
        <p:spPr>
          <a:xfrm>
            <a:off x="4788024" y="332656"/>
            <a:ext cx="410445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dati acquisiti con l’esperienza vengono organizzati in concetti e classificazioni che, secondo </a:t>
            </a:r>
            <a:r>
              <a:rPr lang="it-IT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Bruner</a:t>
            </a:r>
            <a:r>
              <a:rPr lang="it-I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costituiscono un’invenzione culturale umana, non per forza corrispondente  alla realtà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4860032" y="2240868"/>
            <a:ext cx="4104456" cy="900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apprendimenti scolastici sono spesso fortemente  emozionali perché legati alla valutazione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4860032" y="3573016"/>
            <a:ext cx="4104456" cy="900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Esiste uno stretto legame tra apprendimento e curiosità, così come anche tra apprendimento e frustrazione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ttangolo arrotondato 14"/>
          <p:cNvSpPr/>
          <p:nvPr/>
        </p:nvSpPr>
        <p:spPr>
          <a:xfrm>
            <a:off x="4860032" y="5121188"/>
            <a:ext cx="4104456" cy="7560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Bruner</a:t>
            </a:r>
            <a:r>
              <a:rPr lang="it-I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l’importanza del lavoro cooperativo come elemento in grado di potenziare l’apprendimento</a:t>
            </a:r>
            <a:endParaRPr lang="it-IT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13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683568" y="692696"/>
            <a:ext cx="777686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it-IT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DI SVILUPPO PROSSIMALE</a:t>
            </a:r>
            <a:endParaRPr lang="it-IT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683568" y="2060848"/>
            <a:ext cx="2664296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di sviluppo attuale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508104" y="2060848"/>
            <a:ext cx="29523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di sviluppo potenziale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211960" y="1844824"/>
            <a:ext cx="504056" cy="187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/>
          <p:cNvSpPr/>
          <p:nvPr/>
        </p:nvSpPr>
        <p:spPr>
          <a:xfrm>
            <a:off x="1979712" y="4005064"/>
            <a:ext cx="5040560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Emerge nel momento in cui la persona in difficoltà viene aiutata da un educatore che funge da facilitatore, nel senso che fa emergere capacità del soggetto che altrimenti resterebbero nascoste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9453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302</Words>
  <Application>Microsoft Office PowerPoint</Application>
  <PresentationFormat>Presentazione su schermo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Irma</dc:creator>
  <cp:lastModifiedBy>Irma</cp:lastModifiedBy>
  <cp:revision>20</cp:revision>
  <dcterms:created xsi:type="dcterms:W3CDTF">2014-05-16T16:00:29Z</dcterms:created>
  <dcterms:modified xsi:type="dcterms:W3CDTF">2014-05-16T21:26:05Z</dcterms:modified>
</cp:coreProperties>
</file>