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97" r:id="rId4"/>
    <p:sldId id="258" r:id="rId5"/>
    <p:sldId id="306" r:id="rId6"/>
    <p:sldId id="307" r:id="rId7"/>
    <p:sldId id="308" r:id="rId8"/>
    <p:sldId id="309" r:id="rId9"/>
    <p:sldId id="295" r:id="rId10"/>
    <p:sldId id="283" r:id="rId11"/>
    <p:sldId id="288" r:id="rId12"/>
    <p:sldId id="298" r:id="rId13"/>
    <p:sldId id="305" r:id="rId14"/>
    <p:sldId id="290" r:id="rId15"/>
    <p:sldId id="291" r:id="rId16"/>
    <p:sldId id="292" r:id="rId17"/>
    <p:sldId id="293" r:id="rId18"/>
    <p:sldId id="282" r:id="rId19"/>
    <p:sldId id="294" r:id="rId20"/>
    <p:sldId id="263" r:id="rId21"/>
    <p:sldId id="296" r:id="rId22"/>
    <p:sldId id="300" r:id="rId23"/>
    <p:sldId id="301" r:id="rId24"/>
    <p:sldId id="302" r:id="rId25"/>
    <p:sldId id="299" r:id="rId26"/>
    <p:sldId id="311" r:id="rId27"/>
    <p:sldId id="312" r:id="rId28"/>
    <p:sldId id="313" r:id="rId29"/>
    <p:sldId id="310" r:id="rId30"/>
    <p:sldId id="277" r:id="rId31"/>
    <p:sldId id="285" r:id="rId32"/>
    <p:sldId id="278" r:id="rId33"/>
    <p:sldId id="279" r:id="rId34"/>
    <p:sldId id="280" r:id="rId35"/>
    <p:sldId id="281" r:id="rId36"/>
    <p:sldId id="284" r:id="rId3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8" autoAdjust="0"/>
  </p:normalViewPr>
  <p:slideViewPr>
    <p:cSldViewPr>
      <p:cViewPr varScale="1">
        <p:scale>
          <a:sx n="103" d="100"/>
          <a:sy n="103" d="100"/>
        </p:scale>
        <p:origin x="-204" y="-96"/>
      </p:cViewPr>
      <p:guideLst>
        <p:guide orient="horz" pos="2160"/>
        <p:guide pos="2880"/>
      </p:guideLst>
    </p:cSldViewPr>
  </p:slideViewPr>
  <p:outlineViewPr>
    <p:cViewPr>
      <p:scale>
        <a:sx n="33" d="100"/>
        <a:sy n="33" d="100"/>
      </p:scale>
      <p:origin x="0" y="3007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25BEA1E4-0E11-466F-814E-98C1A3062142}" type="datetimeFigureOut">
              <a:rPr lang="it-IT" smtClean="0"/>
              <a:t>20/12/2015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1BBD0D1-C4B1-4D23-A2E5-FCE2674122D5}" type="slidenum">
              <a:rPr lang="it-IT" smtClean="0"/>
              <a:t>‹N›</a:t>
            </a:fld>
            <a:endParaRPr lang="it-IT"/>
          </a:p>
        </p:txBody>
      </p:sp>
    </p:spTree>
    <p:extLst>
      <p:ext uri="{BB962C8B-B14F-4D97-AF65-F5344CB8AC3E}">
        <p14:creationId xmlns:p14="http://schemas.microsoft.com/office/powerpoint/2010/main" val="3536247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5BEA1E4-0E11-466F-814E-98C1A3062142}" type="datetimeFigureOut">
              <a:rPr lang="it-IT" smtClean="0"/>
              <a:t>20/12/2015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1BBD0D1-C4B1-4D23-A2E5-FCE2674122D5}" type="slidenum">
              <a:rPr lang="it-IT" smtClean="0"/>
              <a:t>‹N›</a:t>
            </a:fld>
            <a:endParaRPr lang="it-IT"/>
          </a:p>
        </p:txBody>
      </p:sp>
    </p:spTree>
    <p:extLst>
      <p:ext uri="{BB962C8B-B14F-4D97-AF65-F5344CB8AC3E}">
        <p14:creationId xmlns:p14="http://schemas.microsoft.com/office/powerpoint/2010/main" val="4108990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5BEA1E4-0E11-466F-814E-98C1A3062142}" type="datetimeFigureOut">
              <a:rPr lang="it-IT" smtClean="0"/>
              <a:t>20/12/2015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1BBD0D1-C4B1-4D23-A2E5-FCE2674122D5}" type="slidenum">
              <a:rPr lang="it-IT" smtClean="0"/>
              <a:t>‹N›</a:t>
            </a:fld>
            <a:endParaRPr lang="it-IT"/>
          </a:p>
        </p:txBody>
      </p:sp>
    </p:spTree>
    <p:extLst>
      <p:ext uri="{BB962C8B-B14F-4D97-AF65-F5344CB8AC3E}">
        <p14:creationId xmlns:p14="http://schemas.microsoft.com/office/powerpoint/2010/main" val="3490343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A500FC7-D821-4986-AF15-ADC7F999F0D1}" type="datetimeFigureOut">
              <a:rPr lang="it-IT">
                <a:solidFill>
                  <a:prstClr val="black">
                    <a:tint val="75000"/>
                  </a:prstClr>
                </a:solidFill>
              </a:rPr>
              <a:pPr/>
              <a:t>20/12/2015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63677F5-C06F-41BB-BAB4-BAA1ABDB5AF6}"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94404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A500FC7-D821-4986-AF15-ADC7F999F0D1}" type="datetimeFigureOut">
              <a:rPr lang="it-IT">
                <a:solidFill>
                  <a:prstClr val="black">
                    <a:tint val="75000"/>
                  </a:prstClr>
                </a:solidFill>
              </a:rPr>
              <a:pPr/>
              <a:t>20/12/2015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63677F5-C06F-41BB-BAB4-BAA1ABDB5AF6}"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87546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A500FC7-D821-4986-AF15-ADC7F999F0D1}" type="datetimeFigureOut">
              <a:rPr lang="it-IT">
                <a:solidFill>
                  <a:prstClr val="black">
                    <a:tint val="75000"/>
                  </a:prstClr>
                </a:solidFill>
              </a:rPr>
              <a:pPr/>
              <a:t>20/12/2015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63677F5-C06F-41BB-BAB4-BAA1ABDB5AF6}"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39305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A500FC7-D821-4986-AF15-ADC7F999F0D1}" type="datetimeFigureOut">
              <a:rPr lang="it-IT">
                <a:solidFill>
                  <a:prstClr val="black">
                    <a:tint val="75000"/>
                  </a:prstClr>
                </a:solidFill>
              </a:rPr>
              <a:pPr/>
              <a:t>20/12/2015</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63677F5-C06F-41BB-BAB4-BAA1ABDB5AF6}"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46453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A500FC7-D821-4986-AF15-ADC7F999F0D1}" type="datetimeFigureOut">
              <a:rPr lang="it-IT">
                <a:solidFill>
                  <a:prstClr val="black">
                    <a:tint val="75000"/>
                  </a:prstClr>
                </a:solidFill>
              </a:rPr>
              <a:pPr/>
              <a:t>20/12/2015</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63677F5-C06F-41BB-BAB4-BAA1ABDB5AF6}"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67083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A500FC7-D821-4986-AF15-ADC7F999F0D1}" type="datetimeFigureOut">
              <a:rPr lang="it-IT">
                <a:solidFill>
                  <a:prstClr val="black">
                    <a:tint val="75000"/>
                  </a:prstClr>
                </a:solidFill>
              </a:rPr>
              <a:pPr/>
              <a:t>20/12/2015</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63677F5-C06F-41BB-BAB4-BAA1ABDB5AF6}"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17078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A500FC7-D821-4986-AF15-ADC7F999F0D1}" type="datetimeFigureOut">
              <a:rPr lang="it-IT">
                <a:solidFill>
                  <a:prstClr val="black">
                    <a:tint val="75000"/>
                  </a:prstClr>
                </a:solidFill>
              </a:rPr>
              <a:pPr/>
              <a:t>20/12/2015</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63677F5-C06F-41BB-BAB4-BAA1ABDB5AF6}"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77295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A500FC7-D821-4986-AF15-ADC7F999F0D1}" type="datetimeFigureOut">
              <a:rPr lang="it-IT">
                <a:solidFill>
                  <a:prstClr val="black">
                    <a:tint val="75000"/>
                  </a:prstClr>
                </a:solidFill>
              </a:rPr>
              <a:pPr/>
              <a:t>20/12/2015</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63677F5-C06F-41BB-BAB4-BAA1ABDB5AF6}"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93455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5BEA1E4-0E11-466F-814E-98C1A3062142}" type="datetimeFigureOut">
              <a:rPr lang="it-IT" smtClean="0"/>
              <a:t>20/12/2015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1BBD0D1-C4B1-4D23-A2E5-FCE2674122D5}" type="slidenum">
              <a:rPr lang="it-IT" smtClean="0"/>
              <a:t>‹N›</a:t>
            </a:fld>
            <a:endParaRPr lang="it-IT"/>
          </a:p>
        </p:txBody>
      </p:sp>
    </p:spTree>
    <p:extLst>
      <p:ext uri="{BB962C8B-B14F-4D97-AF65-F5344CB8AC3E}">
        <p14:creationId xmlns:p14="http://schemas.microsoft.com/office/powerpoint/2010/main" val="2091867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A500FC7-D821-4986-AF15-ADC7F999F0D1}" type="datetimeFigureOut">
              <a:rPr lang="it-IT">
                <a:solidFill>
                  <a:prstClr val="black">
                    <a:tint val="75000"/>
                  </a:prstClr>
                </a:solidFill>
              </a:rPr>
              <a:pPr/>
              <a:t>20/12/2015</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63677F5-C06F-41BB-BAB4-BAA1ABDB5AF6}"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03394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A500FC7-D821-4986-AF15-ADC7F999F0D1}" type="datetimeFigureOut">
              <a:rPr lang="it-IT">
                <a:solidFill>
                  <a:prstClr val="black">
                    <a:tint val="75000"/>
                  </a:prstClr>
                </a:solidFill>
              </a:rPr>
              <a:pPr/>
              <a:t>20/12/2015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63677F5-C06F-41BB-BAB4-BAA1ABDB5AF6}"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664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A500FC7-D821-4986-AF15-ADC7F999F0D1}" type="datetimeFigureOut">
              <a:rPr lang="it-IT">
                <a:solidFill>
                  <a:prstClr val="black">
                    <a:tint val="75000"/>
                  </a:prstClr>
                </a:solidFill>
              </a:rPr>
              <a:pPr/>
              <a:t>20/12/2015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63677F5-C06F-41BB-BAB4-BAA1ABDB5AF6}"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61641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25BEA1E4-0E11-466F-814E-98C1A3062142}" type="datetimeFigureOut">
              <a:rPr lang="it-IT" smtClean="0"/>
              <a:t>20/12/2015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1BBD0D1-C4B1-4D23-A2E5-FCE2674122D5}" type="slidenum">
              <a:rPr lang="it-IT" smtClean="0"/>
              <a:t>‹N›</a:t>
            </a:fld>
            <a:endParaRPr lang="it-IT"/>
          </a:p>
        </p:txBody>
      </p:sp>
    </p:spTree>
    <p:extLst>
      <p:ext uri="{BB962C8B-B14F-4D97-AF65-F5344CB8AC3E}">
        <p14:creationId xmlns:p14="http://schemas.microsoft.com/office/powerpoint/2010/main" val="462336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25BEA1E4-0E11-466F-814E-98C1A3062142}" type="datetimeFigureOut">
              <a:rPr lang="it-IT" smtClean="0"/>
              <a:t>20/12/2015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1BBD0D1-C4B1-4D23-A2E5-FCE2674122D5}" type="slidenum">
              <a:rPr lang="it-IT" smtClean="0"/>
              <a:t>‹N›</a:t>
            </a:fld>
            <a:endParaRPr lang="it-IT"/>
          </a:p>
        </p:txBody>
      </p:sp>
    </p:spTree>
    <p:extLst>
      <p:ext uri="{BB962C8B-B14F-4D97-AF65-F5344CB8AC3E}">
        <p14:creationId xmlns:p14="http://schemas.microsoft.com/office/powerpoint/2010/main" val="2899744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25BEA1E4-0E11-466F-814E-98C1A3062142}" type="datetimeFigureOut">
              <a:rPr lang="it-IT" smtClean="0"/>
              <a:t>20/12/2015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1BBD0D1-C4B1-4D23-A2E5-FCE2674122D5}" type="slidenum">
              <a:rPr lang="it-IT" smtClean="0"/>
              <a:t>‹N›</a:t>
            </a:fld>
            <a:endParaRPr lang="it-IT"/>
          </a:p>
        </p:txBody>
      </p:sp>
    </p:spTree>
    <p:extLst>
      <p:ext uri="{BB962C8B-B14F-4D97-AF65-F5344CB8AC3E}">
        <p14:creationId xmlns:p14="http://schemas.microsoft.com/office/powerpoint/2010/main" val="2332358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25BEA1E4-0E11-466F-814E-98C1A3062142}" type="datetimeFigureOut">
              <a:rPr lang="it-IT" smtClean="0"/>
              <a:t>20/12/2015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1BBD0D1-C4B1-4D23-A2E5-FCE2674122D5}" type="slidenum">
              <a:rPr lang="it-IT" smtClean="0"/>
              <a:t>‹N›</a:t>
            </a:fld>
            <a:endParaRPr lang="it-IT"/>
          </a:p>
        </p:txBody>
      </p:sp>
    </p:spTree>
    <p:extLst>
      <p:ext uri="{BB962C8B-B14F-4D97-AF65-F5344CB8AC3E}">
        <p14:creationId xmlns:p14="http://schemas.microsoft.com/office/powerpoint/2010/main" val="2241430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5BEA1E4-0E11-466F-814E-98C1A3062142}" type="datetimeFigureOut">
              <a:rPr lang="it-IT" smtClean="0"/>
              <a:t>20/12/2015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1BBD0D1-C4B1-4D23-A2E5-FCE2674122D5}" type="slidenum">
              <a:rPr lang="it-IT" smtClean="0"/>
              <a:t>‹N›</a:t>
            </a:fld>
            <a:endParaRPr lang="it-IT"/>
          </a:p>
        </p:txBody>
      </p:sp>
    </p:spTree>
    <p:extLst>
      <p:ext uri="{BB962C8B-B14F-4D97-AF65-F5344CB8AC3E}">
        <p14:creationId xmlns:p14="http://schemas.microsoft.com/office/powerpoint/2010/main" val="1689330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5BEA1E4-0E11-466F-814E-98C1A3062142}" type="datetimeFigureOut">
              <a:rPr lang="it-IT" smtClean="0"/>
              <a:t>20/12/2015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1BBD0D1-C4B1-4D23-A2E5-FCE2674122D5}" type="slidenum">
              <a:rPr lang="it-IT" smtClean="0"/>
              <a:t>‹N›</a:t>
            </a:fld>
            <a:endParaRPr lang="it-IT"/>
          </a:p>
        </p:txBody>
      </p:sp>
    </p:spTree>
    <p:extLst>
      <p:ext uri="{BB962C8B-B14F-4D97-AF65-F5344CB8AC3E}">
        <p14:creationId xmlns:p14="http://schemas.microsoft.com/office/powerpoint/2010/main" val="3931748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5BEA1E4-0E11-466F-814E-98C1A3062142}" type="datetimeFigureOut">
              <a:rPr lang="it-IT" smtClean="0"/>
              <a:t>20/12/2015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1BBD0D1-C4B1-4D23-A2E5-FCE2674122D5}" type="slidenum">
              <a:rPr lang="it-IT" smtClean="0"/>
              <a:t>‹N›</a:t>
            </a:fld>
            <a:endParaRPr lang="it-IT"/>
          </a:p>
        </p:txBody>
      </p:sp>
    </p:spTree>
    <p:extLst>
      <p:ext uri="{BB962C8B-B14F-4D97-AF65-F5344CB8AC3E}">
        <p14:creationId xmlns:p14="http://schemas.microsoft.com/office/powerpoint/2010/main" val="9476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BEA1E4-0E11-466F-814E-98C1A3062142}" type="datetimeFigureOut">
              <a:rPr lang="it-IT" smtClean="0"/>
              <a:t>20/12/2015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BD0D1-C4B1-4D23-A2E5-FCE2674122D5}" type="slidenum">
              <a:rPr lang="it-IT" smtClean="0"/>
              <a:t>‹N›</a:t>
            </a:fld>
            <a:endParaRPr lang="it-IT"/>
          </a:p>
        </p:txBody>
      </p:sp>
    </p:spTree>
    <p:extLst>
      <p:ext uri="{BB962C8B-B14F-4D97-AF65-F5344CB8AC3E}">
        <p14:creationId xmlns:p14="http://schemas.microsoft.com/office/powerpoint/2010/main" val="1128896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7000"/>
            <a:lum/>
          </a:blip>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500FC7-D821-4986-AF15-ADC7F999F0D1}" type="datetimeFigureOut">
              <a:rPr lang="it-IT">
                <a:solidFill>
                  <a:prstClr val="black">
                    <a:tint val="75000"/>
                  </a:prstClr>
                </a:solidFill>
              </a:rPr>
              <a:pPr/>
              <a:t>20/12/2015</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3677F5-C06F-41BB-BAB4-BAA1ABDB5AF6}"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276201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0" y="35115"/>
            <a:ext cx="9144000" cy="1089629"/>
          </a:xfrm>
        </p:spPr>
        <p:txBody>
          <a:bodyPr>
            <a:normAutofit/>
          </a:bodyPr>
          <a:lstStyle/>
          <a:p>
            <a:r>
              <a:rPr lang="it-IT" sz="4200" dirty="0" smtClean="0">
                <a:solidFill>
                  <a:schemeClr val="bg1"/>
                </a:solidFill>
              </a:rPr>
              <a:t>Chesterton: l’incontro con un uomo vivo</a:t>
            </a:r>
            <a:endParaRPr lang="it-IT" sz="4200" dirty="0">
              <a:solidFill>
                <a:schemeClr val="bg1"/>
              </a:solidFill>
            </a:endParaRPr>
          </a:p>
        </p:txBody>
      </p:sp>
      <p:sp>
        <p:nvSpPr>
          <p:cNvPr id="3" name="Sottotitolo 2"/>
          <p:cNvSpPr>
            <a:spLocks noGrp="1"/>
          </p:cNvSpPr>
          <p:nvPr>
            <p:ph type="subTitle" idx="1"/>
          </p:nvPr>
        </p:nvSpPr>
        <p:spPr>
          <a:xfrm>
            <a:off x="539552" y="908720"/>
            <a:ext cx="5861248" cy="792088"/>
          </a:xfrm>
        </p:spPr>
        <p:txBody>
          <a:bodyPr/>
          <a:lstStyle/>
          <a:p>
            <a:r>
              <a:rPr lang="it-IT" dirty="0" smtClean="0"/>
              <a:t>di Luigi Gaudio</a:t>
            </a:r>
            <a:endParaRPr lang="it-IT" dirty="0"/>
          </a:p>
        </p:txBody>
      </p:sp>
    </p:spTree>
    <p:extLst>
      <p:ext uri="{BB962C8B-B14F-4D97-AF65-F5344CB8AC3E}">
        <p14:creationId xmlns:p14="http://schemas.microsoft.com/office/powerpoint/2010/main" val="3552725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L’ironia e il buon senso</a:t>
            </a:r>
            <a:endParaRPr lang="it-IT" dirty="0"/>
          </a:p>
        </p:txBody>
      </p:sp>
      <p:sp>
        <p:nvSpPr>
          <p:cNvPr id="3" name="Segnaposto contenuto 2"/>
          <p:cNvSpPr>
            <a:spLocks noGrp="1"/>
          </p:cNvSpPr>
          <p:nvPr>
            <p:ph idx="1"/>
          </p:nvPr>
        </p:nvSpPr>
        <p:spPr>
          <a:xfrm>
            <a:off x="457200" y="1600200"/>
            <a:ext cx="8229600" cy="5257800"/>
          </a:xfrm>
        </p:spPr>
        <p:txBody>
          <a:bodyPr>
            <a:normAutofit fontScale="92500" lnSpcReduction="10000"/>
          </a:bodyPr>
          <a:lstStyle/>
          <a:p>
            <a:r>
              <a:rPr lang="it-IT" dirty="0" smtClean="0"/>
              <a:t>Un’altra cosa che mi piace di Chesterton è il fatto che affrontava la realtà con ironia e buon senso, e l’ironia spesso aiuta a svelare quello che gli altri </a:t>
            </a:r>
            <a:r>
              <a:rPr lang="it-IT" dirty="0"/>
              <a:t>vorrebbero nascondere (o noi </a:t>
            </a:r>
            <a:r>
              <a:rPr lang="it-IT" dirty="0" smtClean="0"/>
              <a:t>stessi vorremmo) </a:t>
            </a:r>
            <a:r>
              <a:rPr lang="it-IT" dirty="0"/>
              <a:t>. </a:t>
            </a:r>
            <a:endParaRPr lang="it-IT" dirty="0" smtClean="0"/>
          </a:p>
          <a:p>
            <a:r>
              <a:rPr lang="it-IT" dirty="0" smtClean="0"/>
              <a:t>«Vorrei brindare e ringraziare Dio per la birra e il buon vino di borgogna, ma non bevendone troppo»</a:t>
            </a:r>
          </a:p>
          <a:p>
            <a:r>
              <a:rPr lang="it-IT" dirty="0" smtClean="0"/>
              <a:t> “</a:t>
            </a:r>
            <a:r>
              <a:rPr lang="it-IT" dirty="0"/>
              <a:t>Io non ho bisogno di una chiesa che mi dica che sbaglio quando so già che sto sbagliando, io ho bisogno di una Chiesa che mi dica dove sbaglio quando credo di avere ragione”.</a:t>
            </a:r>
            <a:endParaRPr lang="it-IT" dirty="0" smtClean="0"/>
          </a:p>
        </p:txBody>
      </p:sp>
      <p:pic>
        <p:nvPicPr>
          <p:cNvPr id="5" name="Immagine 4" descr="Chesterton's_Caricature"/>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956376" y="1"/>
            <a:ext cx="1187623" cy="1685457"/>
          </a:xfrm>
          <a:prstGeom prst="rect">
            <a:avLst/>
          </a:prstGeom>
          <a:noFill/>
          <a:ln>
            <a:noFill/>
          </a:ln>
        </p:spPr>
      </p:pic>
    </p:spTree>
    <p:extLst>
      <p:ext uri="{BB962C8B-B14F-4D97-AF65-F5344CB8AC3E}">
        <p14:creationId xmlns:p14="http://schemas.microsoft.com/office/powerpoint/2010/main" val="2908132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Politicamente scorretto</a:t>
            </a:r>
            <a:endParaRPr lang="it-IT" dirty="0"/>
          </a:p>
        </p:txBody>
      </p:sp>
      <p:sp>
        <p:nvSpPr>
          <p:cNvPr id="3" name="Segnaposto contenuto 2"/>
          <p:cNvSpPr>
            <a:spLocks noGrp="1"/>
          </p:cNvSpPr>
          <p:nvPr>
            <p:ph idx="1"/>
          </p:nvPr>
        </p:nvSpPr>
        <p:spPr>
          <a:xfrm>
            <a:off x="457200" y="1600200"/>
            <a:ext cx="8229600" cy="5257800"/>
          </a:xfrm>
        </p:spPr>
        <p:txBody>
          <a:bodyPr>
            <a:normAutofit/>
          </a:bodyPr>
          <a:lstStyle/>
          <a:p>
            <a:r>
              <a:rPr lang="it-IT" dirty="0" smtClean="0"/>
              <a:t>Chissà come mai certi scrittori, come Chesterton e Guareschi, fanno arricciare il naso agli intellettuali, e invece incontrano il favore dei lettori. </a:t>
            </a:r>
          </a:p>
          <a:p>
            <a:r>
              <a:rPr lang="it-IT" dirty="0" smtClean="0"/>
              <a:t>Probabilmente si tratta di scrittori che non hanno peli sulla lingua, e in modo appunto ironico colpiscono alcuni stereotipi dell’élite radical-chic, e perciò sono scomodi alla cultura dominante.</a:t>
            </a:r>
          </a:p>
        </p:txBody>
      </p:sp>
      <p:pic>
        <p:nvPicPr>
          <p:cNvPr id="5" name="Immagine 4" descr="Chesterton's_Caricature"/>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956376" y="1"/>
            <a:ext cx="1187623" cy="1685457"/>
          </a:xfrm>
          <a:prstGeom prst="rect">
            <a:avLst/>
          </a:prstGeom>
          <a:noFill/>
          <a:ln>
            <a:noFill/>
          </a:ln>
        </p:spPr>
      </p:pic>
      <p:pic>
        <p:nvPicPr>
          <p:cNvPr id="1026" name="Picture 2" descr="http://www.giovanninoguareschi.com/guares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23269"/>
            <a:ext cx="2320718" cy="170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944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Antisemitismo</a:t>
            </a:r>
            <a:endParaRPr lang="it-IT" dirty="0"/>
          </a:p>
        </p:txBody>
      </p:sp>
      <p:sp>
        <p:nvSpPr>
          <p:cNvPr id="3" name="Segnaposto contenuto 2"/>
          <p:cNvSpPr>
            <a:spLocks noGrp="1"/>
          </p:cNvSpPr>
          <p:nvPr>
            <p:ph idx="1"/>
          </p:nvPr>
        </p:nvSpPr>
        <p:spPr>
          <a:xfrm>
            <a:off x="457200" y="1600200"/>
            <a:ext cx="8229600" cy="5257800"/>
          </a:xfrm>
        </p:spPr>
        <p:txBody>
          <a:bodyPr>
            <a:normAutofit fontScale="92500"/>
          </a:bodyPr>
          <a:lstStyle/>
          <a:p>
            <a:r>
              <a:rPr lang="it-IT" dirty="0" smtClean="0"/>
              <a:t>Accusato di antisemitismo, per alcune battute presenti nei suoi testi, ebbe comunque alcuni ebrei fra i suoi più grandi amici e fu tra i primi in Inghilterra ad indignarsi per la politica dei nazisti tedeschi con queste parole nel 1934: </a:t>
            </a:r>
            <a:r>
              <a:rPr lang="it-IT" dirty="0"/>
              <a:t>«sono inorridito davanti alle atrocità commesse da Hitler. Esse non hanno né ragione né logica. Rappresentano ovviamente l'espediente di un uomo che è stato spinto a cercare un capro espiatorio ed ha trovato con sollievo il più famoso capro espiatorio d'Europa, il popolo </a:t>
            </a:r>
            <a:r>
              <a:rPr lang="it-IT" dirty="0" smtClean="0"/>
              <a:t>ebraico».</a:t>
            </a:r>
          </a:p>
        </p:txBody>
      </p:sp>
      <p:pic>
        <p:nvPicPr>
          <p:cNvPr id="5" name="Immagine 4" descr="Chesterton's_Caricature"/>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956376" y="1"/>
            <a:ext cx="1187623" cy="1685457"/>
          </a:xfrm>
          <a:prstGeom prst="rect">
            <a:avLst/>
          </a:prstGeom>
          <a:noFill/>
          <a:ln>
            <a:noFill/>
          </a:ln>
        </p:spPr>
      </p:pic>
    </p:spTree>
    <p:extLst>
      <p:ext uri="{BB962C8B-B14F-4D97-AF65-F5344CB8AC3E}">
        <p14:creationId xmlns:p14="http://schemas.microsoft.com/office/powerpoint/2010/main" val="867331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Padre </a:t>
            </a:r>
            <a:r>
              <a:rPr lang="it-IT" dirty="0" err="1" smtClean="0"/>
              <a:t>Brown</a:t>
            </a:r>
            <a:endParaRPr lang="it-IT" dirty="0"/>
          </a:p>
        </p:txBody>
      </p:sp>
      <p:sp>
        <p:nvSpPr>
          <p:cNvPr id="3" name="Segnaposto contenuto 2"/>
          <p:cNvSpPr>
            <a:spLocks noGrp="1"/>
          </p:cNvSpPr>
          <p:nvPr>
            <p:ph idx="1"/>
          </p:nvPr>
        </p:nvSpPr>
        <p:spPr>
          <a:xfrm>
            <a:off x="457200" y="1600200"/>
            <a:ext cx="8229600" cy="5257800"/>
          </a:xfrm>
        </p:spPr>
        <p:txBody>
          <a:bodyPr>
            <a:normAutofit/>
          </a:bodyPr>
          <a:lstStyle/>
          <a:p>
            <a:r>
              <a:rPr lang="it-IT" dirty="0" smtClean="0"/>
              <a:t>Ma arriviamo a Padre </a:t>
            </a:r>
            <a:r>
              <a:rPr lang="it-IT" dirty="0" err="1" smtClean="0"/>
              <a:t>Brown</a:t>
            </a:r>
            <a:r>
              <a:rPr lang="it-IT" dirty="0" smtClean="0"/>
              <a:t>. Il romanzo giallo è nato in Inghilterra, e il modello di investigatore più famoso è Sherlock Holmes, che è il detective razionale per eccellenza, non per niente ottocentesco, quando c’era ancora la presunzione che con la ragione si potesse arrivare a spiegare tutto.  Non a caso l’oggetto che lo caratterizza è la lente di    ingrandimento</a:t>
            </a:r>
          </a:p>
        </p:txBody>
      </p:sp>
      <p:pic>
        <p:nvPicPr>
          <p:cNvPr id="5" name="Immagine 4" descr="Chesterton's_Caricature"/>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956376" y="1"/>
            <a:ext cx="1187623" cy="1685457"/>
          </a:xfrm>
          <a:prstGeom prst="rect">
            <a:avLst/>
          </a:prstGeom>
          <a:noFill/>
          <a:ln>
            <a:noFill/>
          </a:ln>
        </p:spPr>
      </p:pic>
      <p:pic>
        <p:nvPicPr>
          <p:cNvPr id="1026" name="Picture 2" descr="https://noiritaliano.files.wordpress.com/2013/04/sherlock-holmes-007.jpg"/>
          <p:cNvPicPr>
            <a:picLocks noChangeAspect="1" noChangeArrowheads="1"/>
          </p:cNvPicPr>
          <p:nvPr/>
        </p:nvPicPr>
        <p:blipFill>
          <a:blip r:embed="rId3">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6156176" y="5065306"/>
            <a:ext cx="2987822" cy="1792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258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Padre </a:t>
            </a:r>
            <a:r>
              <a:rPr lang="it-IT" dirty="0" err="1" smtClean="0"/>
              <a:t>Brown</a:t>
            </a:r>
            <a:endParaRPr lang="it-IT" dirty="0"/>
          </a:p>
        </p:txBody>
      </p:sp>
      <p:sp>
        <p:nvSpPr>
          <p:cNvPr id="3" name="Segnaposto contenuto 2"/>
          <p:cNvSpPr>
            <a:spLocks noGrp="1"/>
          </p:cNvSpPr>
          <p:nvPr>
            <p:ph idx="1"/>
          </p:nvPr>
        </p:nvSpPr>
        <p:spPr>
          <a:xfrm>
            <a:off x="457200" y="1600200"/>
            <a:ext cx="8229600" cy="5257800"/>
          </a:xfrm>
        </p:spPr>
        <p:txBody>
          <a:bodyPr>
            <a:noAutofit/>
          </a:bodyPr>
          <a:lstStyle/>
          <a:p>
            <a:r>
              <a:rPr lang="it-IT" sz="2500" dirty="0" smtClean="0"/>
              <a:t>Ebbene, Padre </a:t>
            </a:r>
            <a:r>
              <a:rPr lang="it-IT" sz="2500" dirty="0" err="1" smtClean="0"/>
              <a:t>Brown</a:t>
            </a:r>
            <a:r>
              <a:rPr lang="it-IT" sz="2500" dirty="0" smtClean="0"/>
              <a:t> rappresenta un modello alternativo di investigatore, che arriva a scoprire il colpevole non perché trova questo o quest’altro indizio, ma perché, per «professione», in quanto prete, conosce la natura umana, e così capisce fino in fondo la logica di chi apparentemente agisce senza logica, perché non tutto può essere analizzato e scoperto in modo razionale: spesso per trovare il bandolo della matassa occorre un intuito che deriva da quanto una persona è esperta di umanità, disposta a fare un tratto di strada con l’assassino, fino a farlo crollare da solo. In altri termini, senza Padre </a:t>
            </a:r>
            <a:r>
              <a:rPr lang="it-IT" sz="2500" dirty="0" err="1" smtClean="0"/>
              <a:t>Brown</a:t>
            </a:r>
            <a:r>
              <a:rPr lang="it-IT" sz="2500" dirty="0" smtClean="0"/>
              <a:t> non ci sarebbero stati né Maigret, né Colombo, che non a caso sono venuti tutti dopo Padre </a:t>
            </a:r>
            <a:r>
              <a:rPr lang="it-IT" sz="2500" dirty="0" err="1" smtClean="0"/>
              <a:t>Brown</a:t>
            </a:r>
            <a:r>
              <a:rPr lang="it-IT" sz="2500" dirty="0" smtClean="0"/>
              <a:t>.</a:t>
            </a:r>
          </a:p>
        </p:txBody>
      </p:sp>
      <p:pic>
        <p:nvPicPr>
          <p:cNvPr id="5" name="Immagine 4" descr="Chesterton's_Caricature"/>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956376" y="1"/>
            <a:ext cx="1187623" cy="1685457"/>
          </a:xfrm>
          <a:prstGeom prst="rect">
            <a:avLst/>
          </a:prstGeom>
          <a:noFill/>
          <a:ln>
            <a:noFill/>
          </a:ln>
        </p:spPr>
      </p:pic>
    </p:spTree>
    <p:extLst>
      <p:ext uri="{BB962C8B-B14F-4D97-AF65-F5344CB8AC3E}">
        <p14:creationId xmlns:p14="http://schemas.microsoft.com/office/powerpoint/2010/main" val="3659449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coscienza</a:t>
            </a:r>
            <a:endParaRPr lang="it-IT" dirty="0"/>
          </a:p>
        </p:txBody>
      </p:sp>
      <p:sp>
        <p:nvSpPr>
          <p:cNvPr id="3" name="Segnaposto contenuto 2"/>
          <p:cNvSpPr>
            <a:spLocks noGrp="1"/>
          </p:cNvSpPr>
          <p:nvPr>
            <p:ph idx="1"/>
          </p:nvPr>
        </p:nvSpPr>
        <p:spPr/>
        <p:txBody>
          <a:bodyPr>
            <a:normAutofit lnSpcReduction="10000"/>
          </a:bodyPr>
          <a:lstStyle/>
          <a:p>
            <a:r>
              <a:rPr lang="it-IT" dirty="0" smtClean="0"/>
              <a:t>Ad esempio, se nella vita contasse solamente la ragione, allora sarebbe giustificato togliere di mezzo chi è d’intralcio alla società . Il problema è che anche quando, razionalmente, si riesce a giustificare  un omicidio, c’è dentro di noi qualcosa che lascia in fondo insoddisfatti. La fonte illustre è «Delitto e castigo» di Dostoevskij.  Su questo vediamo adesso un pezzo da «La forma sbagliata» da una serie televisiva</a:t>
            </a:r>
            <a:endParaRPr lang="it-IT" dirty="0"/>
          </a:p>
        </p:txBody>
      </p:sp>
      <p:pic>
        <p:nvPicPr>
          <p:cNvPr id="4" name="Immagine 3" descr="Chesterton's_Caricature"/>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956376" y="1"/>
            <a:ext cx="1187623" cy="1685457"/>
          </a:xfrm>
          <a:prstGeom prst="rect">
            <a:avLst/>
          </a:prstGeom>
          <a:noFill/>
          <a:ln>
            <a:noFill/>
          </a:ln>
        </p:spPr>
      </p:pic>
    </p:spTree>
    <p:extLst>
      <p:ext uri="{BB962C8B-B14F-4D97-AF65-F5344CB8AC3E}">
        <p14:creationId xmlns:p14="http://schemas.microsoft.com/office/powerpoint/2010/main" val="33164731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457200" y="274638"/>
            <a:ext cx="8229600" cy="1143000"/>
          </a:xfrm>
        </p:spPr>
        <p:txBody>
          <a:bodyPr/>
          <a:lstStyle/>
          <a:p>
            <a:r>
              <a:rPr lang="it-IT" dirty="0" smtClean="0"/>
              <a:t>La coscienza</a:t>
            </a:r>
            <a:endParaRPr lang="it-IT" dirty="0"/>
          </a:p>
        </p:txBody>
      </p:sp>
      <p:pic>
        <p:nvPicPr>
          <p:cNvPr id="6" name="Chesterton - Il risveglio della coscienza.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5750" y="1600200"/>
            <a:ext cx="6034088" cy="4525963"/>
          </a:xfrm>
        </p:spPr>
      </p:pic>
    </p:spTree>
    <p:extLst>
      <p:ext uri="{BB962C8B-B14F-4D97-AF65-F5344CB8AC3E}">
        <p14:creationId xmlns:p14="http://schemas.microsoft.com/office/powerpoint/2010/main" val="16044615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lista di </a:t>
            </a:r>
            <a:r>
              <a:rPr lang="it-IT" dirty="0" err="1" smtClean="0"/>
              <a:t>Crusoe</a:t>
            </a:r>
            <a:endParaRPr lang="it-IT" dirty="0"/>
          </a:p>
        </p:txBody>
      </p:sp>
      <p:sp>
        <p:nvSpPr>
          <p:cNvPr id="3" name="Segnaposto contenuto 2"/>
          <p:cNvSpPr>
            <a:spLocks noGrp="1"/>
          </p:cNvSpPr>
          <p:nvPr>
            <p:ph idx="1"/>
          </p:nvPr>
        </p:nvSpPr>
        <p:spPr/>
        <p:txBody>
          <a:bodyPr/>
          <a:lstStyle/>
          <a:p>
            <a:r>
              <a:rPr lang="it-IT" dirty="0" smtClean="0"/>
              <a:t>Vediamo adesso uno spezzone tratto dal telefilm «Il duello del Dottor </a:t>
            </a:r>
            <a:r>
              <a:rPr lang="it-IT" dirty="0" err="1" smtClean="0"/>
              <a:t>Hirsch</a:t>
            </a:r>
            <a:r>
              <a:rPr lang="it-IT" dirty="0" smtClean="0"/>
              <a:t>» della serie «I racconti di Padre </a:t>
            </a:r>
            <a:r>
              <a:rPr lang="it-IT" dirty="0" err="1" smtClean="0"/>
              <a:t>Brown</a:t>
            </a:r>
            <a:r>
              <a:rPr lang="it-IT" dirty="0" smtClean="0"/>
              <a:t>», in cui compare tra l’altro uno </a:t>
            </a:r>
            <a:r>
              <a:rPr lang="it-IT" dirty="0"/>
              <a:t>straordinario Arnoldo </a:t>
            </a:r>
            <a:r>
              <a:rPr lang="it-IT" dirty="0" err="1"/>
              <a:t>Foà</a:t>
            </a:r>
            <a:r>
              <a:rPr lang="it-IT" dirty="0"/>
              <a:t>, nei panni di </a:t>
            </a:r>
            <a:r>
              <a:rPr lang="it-IT" dirty="0" err="1"/>
              <a:t>Flambeau</a:t>
            </a:r>
            <a:r>
              <a:rPr lang="it-IT" dirty="0"/>
              <a:t>, che prima è il più abile dei ladri e dei malfattori che Padre </a:t>
            </a:r>
            <a:r>
              <a:rPr lang="it-IT" dirty="0" err="1"/>
              <a:t>Brown</a:t>
            </a:r>
            <a:r>
              <a:rPr lang="it-IT" dirty="0"/>
              <a:t> deve incastrare, ma poi diventa suo collaboratore.</a:t>
            </a:r>
          </a:p>
        </p:txBody>
      </p:sp>
    </p:spTree>
    <p:extLst>
      <p:ext uri="{BB962C8B-B14F-4D97-AF65-F5344CB8AC3E}">
        <p14:creationId xmlns:p14="http://schemas.microsoft.com/office/powerpoint/2010/main" val="8580924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esterton - La lista di Crusoe. Padre Brow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5750" y="1600200"/>
            <a:ext cx="6034088" cy="4525963"/>
          </a:xfrm>
        </p:spPr>
      </p:pic>
      <p:sp>
        <p:nvSpPr>
          <p:cNvPr id="4" name="Titolo 1"/>
          <p:cNvSpPr>
            <a:spLocks noGrp="1"/>
          </p:cNvSpPr>
          <p:nvPr>
            <p:ph type="title"/>
          </p:nvPr>
        </p:nvSpPr>
        <p:spPr/>
        <p:txBody>
          <a:bodyPr/>
          <a:lstStyle/>
          <a:p>
            <a:r>
              <a:rPr lang="it-IT" dirty="0" smtClean="0"/>
              <a:t>La lista di </a:t>
            </a:r>
            <a:r>
              <a:rPr lang="it-IT" dirty="0" err="1" smtClean="0"/>
              <a:t>Crusoe</a:t>
            </a:r>
            <a:endParaRPr lang="it-IT" dirty="0"/>
          </a:p>
        </p:txBody>
      </p:sp>
    </p:spTree>
    <p:extLst>
      <p:ext uri="{BB962C8B-B14F-4D97-AF65-F5344CB8AC3E}">
        <p14:creationId xmlns:p14="http://schemas.microsoft.com/office/powerpoint/2010/main" val="12465405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457200" y="1600200"/>
            <a:ext cx="8229600" cy="5257800"/>
          </a:xfrm>
        </p:spPr>
        <p:txBody>
          <a:bodyPr>
            <a:normAutofit fontScale="92500" lnSpcReduction="20000"/>
          </a:bodyPr>
          <a:lstStyle/>
          <a:p>
            <a:pPr marL="0" indent="0">
              <a:buNone/>
            </a:pPr>
            <a:r>
              <a:rPr lang="it-IT" dirty="0" smtClean="0"/>
              <a:t>«Il </a:t>
            </a:r>
            <a:r>
              <a:rPr lang="it-IT" dirty="0"/>
              <a:t>libro "Robinson </a:t>
            </a:r>
            <a:r>
              <a:rPr lang="it-IT" dirty="0" err="1"/>
              <a:t>Crusoe</a:t>
            </a:r>
            <a:r>
              <a:rPr lang="it-IT" dirty="0"/>
              <a:t>" [...] deve la sua perenne vitalità al fatto che esso celebra la poesia dei limiti o meglio ancora il romanzo stravagante della prudenza. </a:t>
            </a:r>
            <a:r>
              <a:rPr lang="it-IT" b="1" dirty="0" err="1"/>
              <a:t>Crusoe</a:t>
            </a:r>
            <a:r>
              <a:rPr lang="it-IT" b="1" dirty="0"/>
              <a:t> è un uomo sopra un piccolo scoglio con poca roba strappata al mare: la parte più bella del libro è la lista degli oggetti salvati dal naufragio. La più grande poesia è un inventario. Ogni utensile da cucina diviene ideale perché </a:t>
            </a:r>
            <a:r>
              <a:rPr lang="it-IT" b="1" dirty="0" err="1"/>
              <a:t>Crusoe</a:t>
            </a:r>
            <a:r>
              <a:rPr lang="it-IT" b="1" dirty="0"/>
              <a:t> avrebbe potuto lasciarlo cadere nel mare</a:t>
            </a:r>
            <a:r>
              <a:rPr lang="it-IT" dirty="0"/>
              <a:t>. È un buon esercizio nelle ore vuote o cattive del giorno stare a guardare qualche cosa, il secchio del carbone o la cassetta dei libri, e pensare quanta sarebbe stata la felicità d'averlo salvato e portato fuori del vascello sommerso sull’isolotto solitario. </a:t>
            </a:r>
          </a:p>
        </p:txBody>
      </p:sp>
      <p:sp>
        <p:nvSpPr>
          <p:cNvPr id="5" name="Titolo 1"/>
          <p:cNvSpPr>
            <a:spLocks noGrp="1"/>
          </p:cNvSpPr>
          <p:nvPr>
            <p:ph type="title"/>
          </p:nvPr>
        </p:nvSpPr>
        <p:spPr>
          <a:xfrm>
            <a:off x="457200" y="274638"/>
            <a:ext cx="8229600" cy="1143000"/>
          </a:xfrm>
        </p:spPr>
        <p:txBody>
          <a:bodyPr/>
          <a:lstStyle/>
          <a:p>
            <a:r>
              <a:rPr lang="it-IT" dirty="0" smtClean="0"/>
              <a:t>La lista di </a:t>
            </a:r>
            <a:r>
              <a:rPr lang="it-IT" dirty="0" err="1" smtClean="0"/>
              <a:t>Crusoe</a:t>
            </a:r>
            <a:endParaRPr lang="it-IT" dirty="0"/>
          </a:p>
        </p:txBody>
      </p:sp>
    </p:spTree>
    <p:extLst>
      <p:ext uri="{BB962C8B-B14F-4D97-AF65-F5344CB8AC3E}">
        <p14:creationId xmlns:p14="http://schemas.microsoft.com/office/powerpoint/2010/main" val="39479160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3000" b="-3000"/>
          </a:stretch>
        </a:blipFill>
        <a:effectLst/>
      </p:bgPr>
    </p:bg>
    <p:spTree>
      <p:nvGrpSpPr>
        <p:cNvPr id="1" name=""/>
        <p:cNvGrpSpPr/>
        <p:nvPr/>
      </p:nvGrpSpPr>
      <p:grpSpPr>
        <a:xfrm>
          <a:off x="0" y="0"/>
          <a:ext cx="0" cy="0"/>
          <a:chOff x="0" y="0"/>
          <a:chExt cx="0" cy="0"/>
        </a:xfrm>
      </p:grpSpPr>
      <p:sp>
        <p:nvSpPr>
          <p:cNvPr id="8" name="Titolo 7"/>
          <p:cNvSpPr>
            <a:spLocks noGrp="1"/>
          </p:cNvSpPr>
          <p:nvPr>
            <p:ph type="title"/>
          </p:nvPr>
        </p:nvSpPr>
        <p:spPr/>
        <p:txBody>
          <a:bodyPr>
            <a:normAutofit fontScale="90000"/>
          </a:bodyPr>
          <a:lstStyle/>
          <a:p>
            <a:r>
              <a:rPr lang="it-IT" dirty="0" smtClean="0"/>
              <a:t>Sigla dei «Racconti di Padre </a:t>
            </a:r>
            <a:r>
              <a:rPr lang="it-IT" dirty="0" err="1" smtClean="0"/>
              <a:t>Brown</a:t>
            </a:r>
            <a:r>
              <a:rPr lang="it-IT" dirty="0" smtClean="0"/>
              <a:t>»</a:t>
            </a:r>
            <a:endParaRPr lang="it-IT" dirty="0"/>
          </a:p>
        </p:txBody>
      </p:sp>
      <p:sp>
        <p:nvSpPr>
          <p:cNvPr id="3" name="Segnaposto contenuto 2"/>
          <p:cNvSpPr>
            <a:spLocks noGrp="1"/>
          </p:cNvSpPr>
          <p:nvPr>
            <p:ph sz="half" idx="1"/>
          </p:nvPr>
        </p:nvSpPr>
        <p:spPr>
          <a:xfrm>
            <a:off x="467544" y="1340768"/>
            <a:ext cx="4038600" cy="5257800"/>
          </a:xfrm>
        </p:spPr>
        <p:txBody>
          <a:bodyPr>
            <a:noAutofit/>
          </a:bodyPr>
          <a:lstStyle/>
          <a:p>
            <a:pPr marL="0" indent="0">
              <a:lnSpc>
                <a:spcPct val="80000"/>
              </a:lnSpc>
              <a:buNone/>
            </a:pPr>
            <a:r>
              <a:rPr lang="it-IT" sz="1700" dirty="0"/>
              <a:t>Ho la sottana celebre,</a:t>
            </a:r>
            <a:br>
              <a:rPr lang="it-IT" sz="1700" dirty="0"/>
            </a:br>
            <a:r>
              <a:rPr lang="it-IT" sz="1700" dirty="0"/>
              <a:t>e sono un prete celibe</a:t>
            </a:r>
            <a:br>
              <a:rPr lang="it-IT" sz="1700" dirty="0"/>
            </a:br>
            <a:r>
              <a:rPr lang="it-IT" sz="1700" dirty="0"/>
              <a:t>che si interessa al crimine</a:t>
            </a:r>
            <a:br>
              <a:rPr lang="it-IT" sz="1700" dirty="0"/>
            </a:br>
            <a:r>
              <a:rPr lang="it-IT" sz="1700" dirty="0"/>
              <a:t>solo per salvar l'anima d'un povero ladro.</a:t>
            </a:r>
            <a:br>
              <a:rPr lang="it-IT" sz="1700" dirty="0"/>
            </a:br>
            <a:r>
              <a:rPr lang="it-IT" sz="1700" dirty="0"/>
              <a:t/>
            </a:r>
            <a:br>
              <a:rPr lang="it-IT" sz="1700" dirty="0"/>
            </a:br>
            <a:r>
              <a:rPr lang="it-IT" sz="1700" dirty="0"/>
              <a:t>Il vero crimine è il pessimismo</a:t>
            </a:r>
            <a:br>
              <a:rPr lang="it-IT" sz="1700" dirty="0"/>
            </a:br>
            <a:r>
              <a:rPr lang="it-IT" sz="1700" dirty="0"/>
              <a:t>di chi non crede nella vita.</a:t>
            </a:r>
            <a:br>
              <a:rPr lang="it-IT" sz="1700" dirty="0"/>
            </a:br>
            <a:r>
              <a:rPr lang="it-IT" sz="1700" dirty="0"/>
              <a:t>Si sbaglia per sfiducia,</a:t>
            </a:r>
            <a:br>
              <a:rPr lang="it-IT" sz="1700" dirty="0"/>
            </a:br>
            <a:r>
              <a:rPr lang="it-IT" sz="1700" dirty="0"/>
              <a:t>si sbaglia per pigrizia,</a:t>
            </a:r>
            <a:br>
              <a:rPr lang="it-IT" sz="1700" dirty="0"/>
            </a:br>
            <a:r>
              <a:rPr lang="it-IT" sz="1700" dirty="0"/>
              <a:t>si sbaglia per rancore o per invidia.</a:t>
            </a:r>
            <a:br>
              <a:rPr lang="it-IT" sz="1700" dirty="0"/>
            </a:br>
            <a:r>
              <a:rPr lang="it-IT" sz="1700" dirty="0"/>
              <a:t/>
            </a:r>
            <a:br>
              <a:rPr lang="it-IT" sz="1700" dirty="0"/>
            </a:br>
            <a:r>
              <a:rPr lang="it-IT" sz="1700" dirty="0" err="1"/>
              <a:t>Rit</a:t>
            </a:r>
            <a:r>
              <a:rPr lang="it-IT" sz="1700" dirty="0"/>
              <a:t>.: Giusto, padre </a:t>
            </a:r>
            <a:r>
              <a:rPr lang="it-IT" sz="1700" dirty="0" err="1"/>
              <a:t>Brown</a:t>
            </a:r>
            <a:r>
              <a:rPr lang="it-IT" sz="1700" dirty="0"/>
              <a:t>! </a:t>
            </a:r>
          </a:p>
          <a:p>
            <a:pPr marL="0" indent="0">
              <a:lnSpc>
                <a:spcPct val="80000"/>
              </a:lnSpc>
              <a:buNone/>
            </a:pPr>
            <a:r>
              <a:rPr lang="it-IT" sz="1700" dirty="0"/>
              <a:t>Giusto, padre </a:t>
            </a:r>
            <a:r>
              <a:rPr lang="it-IT" sz="1700" dirty="0" err="1"/>
              <a:t>Brown</a:t>
            </a:r>
            <a:r>
              <a:rPr lang="it-IT" sz="1700" dirty="0"/>
              <a:t>! </a:t>
            </a:r>
          </a:p>
          <a:p>
            <a:pPr marL="0" indent="0">
              <a:lnSpc>
                <a:spcPct val="80000"/>
              </a:lnSpc>
              <a:buNone/>
            </a:pPr>
            <a:r>
              <a:rPr lang="it-IT" sz="1700" dirty="0"/>
              <a:t>Ma la vita è molto spesso faticosa</a:t>
            </a:r>
            <a:br>
              <a:rPr lang="it-IT" sz="1700" dirty="0"/>
            </a:br>
            <a:r>
              <a:rPr lang="it-IT" sz="1700" dirty="0"/>
              <a:t>Dicci, padre </a:t>
            </a:r>
            <a:r>
              <a:rPr lang="it-IT" sz="1700" dirty="0" err="1" smtClean="0"/>
              <a:t>Brown</a:t>
            </a:r>
            <a:r>
              <a:rPr lang="it-IT" sz="1700" dirty="0" smtClean="0"/>
              <a:t>, </a:t>
            </a:r>
            <a:r>
              <a:rPr lang="it-IT" sz="1700" dirty="0"/>
              <a:t>Dicci, padre </a:t>
            </a:r>
            <a:r>
              <a:rPr lang="it-IT" sz="1700" dirty="0" err="1"/>
              <a:t>Brown</a:t>
            </a:r>
            <a:endParaRPr lang="it-IT" sz="1700" dirty="0"/>
          </a:p>
          <a:p>
            <a:pPr marL="0" indent="0">
              <a:lnSpc>
                <a:spcPct val="80000"/>
              </a:lnSpc>
              <a:buNone/>
            </a:pPr>
            <a:r>
              <a:rPr lang="it-IT" sz="1700" dirty="0" smtClean="0"/>
              <a:t>Dicci</a:t>
            </a:r>
            <a:r>
              <a:rPr lang="it-IT" sz="1700" dirty="0"/>
              <a:t>, padre </a:t>
            </a:r>
            <a:r>
              <a:rPr lang="it-IT" sz="1700" dirty="0" err="1"/>
              <a:t>Brown</a:t>
            </a:r>
            <a:r>
              <a:rPr lang="it-IT" sz="1700" dirty="0"/>
              <a:t>, che cos'è la vita.</a:t>
            </a:r>
            <a:br>
              <a:rPr lang="it-IT" sz="1700" dirty="0"/>
            </a:br>
            <a:r>
              <a:rPr lang="it-IT" sz="1700" dirty="0"/>
              <a:t/>
            </a:r>
            <a:br>
              <a:rPr lang="it-IT" sz="1700" dirty="0"/>
            </a:br>
            <a:r>
              <a:rPr lang="it-IT" sz="1700" dirty="0"/>
              <a:t>Spesso ruba la gente</a:t>
            </a:r>
            <a:br>
              <a:rPr lang="it-IT" sz="1700" dirty="0"/>
            </a:br>
            <a:r>
              <a:rPr lang="it-IT" sz="1700" dirty="0"/>
              <a:t>perché non ha niente,</a:t>
            </a:r>
            <a:br>
              <a:rPr lang="it-IT" sz="1700" dirty="0"/>
            </a:br>
            <a:r>
              <a:rPr lang="it-IT" sz="1700" dirty="0"/>
              <a:t>così crede la gente</a:t>
            </a:r>
            <a:br>
              <a:rPr lang="it-IT" sz="1700" dirty="0"/>
            </a:br>
            <a:r>
              <a:rPr lang="it-IT" sz="1700" dirty="0"/>
              <a:t>d'esser </a:t>
            </a:r>
            <a:r>
              <a:rPr lang="it-IT" sz="1700" dirty="0" smtClean="0"/>
              <a:t>più potente.</a:t>
            </a:r>
          </a:p>
          <a:p>
            <a:pPr marL="0" indent="0">
              <a:lnSpc>
                <a:spcPct val="80000"/>
              </a:lnSpc>
              <a:buNone/>
            </a:pPr>
            <a:r>
              <a:rPr lang="it-IT" sz="1700" dirty="0"/>
              <a:t>Ma se ciò che hai</a:t>
            </a:r>
            <a:br>
              <a:rPr lang="it-IT" sz="1700" dirty="0"/>
            </a:br>
            <a:r>
              <a:rPr lang="it-IT" sz="1700" dirty="0"/>
              <a:t>fosse </a:t>
            </a:r>
            <a:r>
              <a:rPr lang="it-IT" sz="1700" dirty="0" smtClean="0"/>
              <a:t>quello </a:t>
            </a:r>
            <a:r>
              <a:rPr lang="it-IT" sz="1700" dirty="0"/>
              <a:t>che ti resta</a:t>
            </a:r>
            <a:br>
              <a:rPr lang="it-IT" sz="1700" dirty="0"/>
            </a:br>
            <a:r>
              <a:rPr lang="it-IT" sz="1700" dirty="0"/>
              <a:t>da un naufragio</a:t>
            </a:r>
            <a:br>
              <a:rPr lang="it-IT" sz="1700" dirty="0"/>
            </a:br>
            <a:r>
              <a:rPr lang="it-IT" sz="1700" dirty="0"/>
              <a:t>sopra un'isola deserta...</a:t>
            </a:r>
            <a:br>
              <a:rPr lang="it-IT" sz="1700" dirty="0"/>
            </a:br>
            <a:endParaRPr lang="it-IT" sz="1700" dirty="0"/>
          </a:p>
          <a:p>
            <a:pPr marL="0" indent="0">
              <a:lnSpc>
                <a:spcPct val="80000"/>
              </a:lnSpc>
              <a:buNone/>
            </a:pPr>
            <a:r>
              <a:rPr lang="it-IT" sz="1700" dirty="0"/>
              <a:t/>
            </a:r>
            <a:br>
              <a:rPr lang="it-IT" sz="1700" dirty="0"/>
            </a:br>
            <a:endParaRPr lang="it-IT" sz="1700" dirty="0"/>
          </a:p>
        </p:txBody>
      </p:sp>
      <p:sp>
        <p:nvSpPr>
          <p:cNvPr id="7" name="Segnaposto contenuto 6"/>
          <p:cNvSpPr>
            <a:spLocks noGrp="1"/>
          </p:cNvSpPr>
          <p:nvPr>
            <p:ph sz="half" idx="2"/>
          </p:nvPr>
        </p:nvSpPr>
        <p:spPr>
          <a:xfrm>
            <a:off x="4655019" y="1412776"/>
            <a:ext cx="4495800" cy="5257800"/>
          </a:xfrm>
        </p:spPr>
        <p:txBody>
          <a:bodyPr>
            <a:noAutofit/>
          </a:bodyPr>
          <a:lstStyle/>
          <a:p>
            <a:pPr marL="0" indent="0">
              <a:buNone/>
            </a:pPr>
            <a:r>
              <a:rPr lang="it-IT" sz="1700" dirty="0" smtClean="0"/>
              <a:t>Grideresti di gioia</a:t>
            </a:r>
            <a:br>
              <a:rPr lang="it-IT" sz="1700" dirty="0" smtClean="0"/>
            </a:br>
            <a:r>
              <a:rPr lang="it-IT" sz="1700" dirty="0" smtClean="0"/>
              <a:t>di avere una coperta</a:t>
            </a:r>
            <a:br>
              <a:rPr lang="it-IT" sz="1700" dirty="0" smtClean="0"/>
            </a:br>
            <a:r>
              <a:rPr lang="it-IT" sz="1700" dirty="0" smtClean="0"/>
              <a:t>da mettere addosso</a:t>
            </a:r>
            <a:br>
              <a:rPr lang="it-IT" sz="1700" dirty="0" smtClean="0"/>
            </a:br>
            <a:r>
              <a:rPr lang="it-IT" sz="1700" dirty="0" smtClean="0"/>
              <a:t>ed un bottone d'osso</a:t>
            </a:r>
            <a:br>
              <a:rPr lang="it-IT" sz="1700" dirty="0" smtClean="0"/>
            </a:br>
            <a:r>
              <a:rPr lang="it-IT" sz="1700" dirty="0" smtClean="0"/>
              <a:t>e un berrettino rosso,</a:t>
            </a:r>
            <a:br>
              <a:rPr lang="it-IT" sz="1700" dirty="0" smtClean="0"/>
            </a:br>
            <a:r>
              <a:rPr lang="it-IT" sz="1700" dirty="0" smtClean="0"/>
              <a:t>una cannuccia,</a:t>
            </a:r>
            <a:br>
              <a:rPr lang="it-IT" sz="1700" dirty="0" smtClean="0"/>
            </a:br>
            <a:r>
              <a:rPr lang="it-IT" sz="1700" dirty="0" smtClean="0"/>
              <a:t>un temperino nelle tue mani.</a:t>
            </a:r>
            <a:br>
              <a:rPr lang="it-IT" sz="1700" dirty="0" smtClean="0"/>
            </a:br>
            <a:r>
              <a:rPr lang="it-IT" sz="1700" dirty="0" smtClean="0"/>
              <a:t>Avresti un piffero dai suoni strani</a:t>
            </a:r>
            <a:br>
              <a:rPr lang="it-IT" sz="1700" dirty="0" smtClean="0"/>
            </a:br>
            <a:r>
              <a:rPr lang="it-IT" sz="1700" dirty="0" smtClean="0"/>
              <a:t>per fare il verso ai gabbiani,</a:t>
            </a:r>
            <a:br>
              <a:rPr lang="it-IT" sz="1700" dirty="0" smtClean="0"/>
            </a:br>
            <a:r>
              <a:rPr lang="it-IT" sz="1700" dirty="0" smtClean="0"/>
              <a:t>sapessi che bellezza,</a:t>
            </a:r>
            <a:br>
              <a:rPr lang="it-IT" sz="1700" dirty="0" smtClean="0"/>
            </a:br>
            <a:r>
              <a:rPr lang="it-IT" sz="1700" dirty="0" smtClean="0"/>
              <a:t>sapessi che ricchezza,</a:t>
            </a:r>
            <a:br>
              <a:rPr lang="it-IT" sz="1700" dirty="0" smtClean="0"/>
            </a:br>
            <a:r>
              <a:rPr lang="it-IT" sz="1700" dirty="0" smtClean="0"/>
              <a:t>sapessi che allegria e così sia.</a:t>
            </a:r>
            <a:br>
              <a:rPr lang="it-IT" sz="1700" dirty="0" smtClean="0"/>
            </a:br>
            <a:r>
              <a:rPr lang="it-IT" sz="1700" dirty="0" smtClean="0"/>
              <a:t/>
            </a:r>
            <a:br>
              <a:rPr lang="it-IT" sz="1700" dirty="0" smtClean="0"/>
            </a:br>
            <a:r>
              <a:rPr lang="it-IT" sz="1700" dirty="0" err="1" smtClean="0"/>
              <a:t>Rit</a:t>
            </a:r>
            <a:r>
              <a:rPr lang="it-IT" sz="1700" dirty="0" smtClean="0"/>
              <a:t>.: Giusto, padre </a:t>
            </a:r>
            <a:r>
              <a:rPr lang="it-IT" sz="1700" dirty="0" err="1" smtClean="0"/>
              <a:t>Brown</a:t>
            </a:r>
            <a:r>
              <a:rPr lang="it-IT" sz="1700" dirty="0" smtClean="0"/>
              <a:t>! </a:t>
            </a:r>
          </a:p>
          <a:p>
            <a:pPr marL="0" indent="0">
              <a:buNone/>
            </a:pPr>
            <a:r>
              <a:rPr lang="it-IT" sz="1700" dirty="0" smtClean="0"/>
              <a:t>giusto, padre </a:t>
            </a:r>
            <a:r>
              <a:rPr lang="it-IT" sz="1700" dirty="0" err="1" smtClean="0"/>
              <a:t>Brown</a:t>
            </a:r>
            <a:r>
              <a:rPr lang="it-IT" sz="1700" dirty="0" smtClean="0"/>
              <a:t>, </a:t>
            </a:r>
          </a:p>
          <a:p>
            <a:pPr marL="0" indent="0">
              <a:buNone/>
            </a:pPr>
            <a:r>
              <a:rPr lang="it-IT" sz="1700" dirty="0" smtClean="0"/>
              <a:t>questa vita è una cosa favolosa!</a:t>
            </a:r>
            <a:br>
              <a:rPr lang="it-IT" sz="1700" dirty="0" smtClean="0"/>
            </a:br>
            <a:r>
              <a:rPr lang="it-IT" sz="1700" dirty="0" smtClean="0"/>
              <a:t>Grazie, padre </a:t>
            </a:r>
            <a:r>
              <a:rPr lang="it-IT" sz="1700" dirty="0" err="1" smtClean="0"/>
              <a:t>Brown</a:t>
            </a:r>
            <a:r>
              <a:rPr lang="it-IT" sz="1700" dirty="0" smtClean="0"/>
              <a:t>! </a:t>
            </a:r>
          </a:p>
          <a:p>
            <a:pPr marL="0" indent="0">
              <a:buNone/>
            </a:pPr>
            <a:r>
              <a:rPr lang="it-IT" sz="1700" dirty="0" smtClean="0"/>
              <a:t>Grazie, padre </a:t>
            </a:r>
            <a:r>
              <a:rPr lang="it-IT" sz="1700" dirty="0" err="1" smtClean="0"/>
              <a:t>Brown</a:t>
            </a:r>
            <a:r>
              <a:rPr lang="it-IT" sz="1700" dirty="0" smtClean="0"/>
              <a:t>! </a:t>
            </a:r>
          </a:p>
          <a:p>
            <a:pPr marL="0" indent="0">
              <a:buNone/>
            </a:pPr>
            <a:r>
              <a:rPr lang="it-IT" sz="1700" dirty="0" smtClean="0"/>
              <a:t>Ora noi sappiamo la Verità!</a:t>
            </a:r>
            <a:endParaRPr lang="it-IT" sz="1700" dirty="0"/>
          </a:p>
        </p:txBody>
      </p:sp>
    </p:spTree>
    <p:extLst>
      <p:ext uri="{BB962C8B-B14F-4D97-AF65-F5344CB8AC3E}">
        <p14:creationId xmlns:p14="http://schemas.microsoft.com/office/powerpoint/2010/main" val="1974167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p:txBody>
          <a:bodyPr/>
          <a:lstStyle/>
          <a:p>
            <a:r>
              <a:rPr lang="it-IT" dirty="0" smtClean="0"/>
              <a:t>La lista di </a:t>
            </a:r>
            <a:r>
              <a:rPr lang="it-IT" dirty="0" err="1" smtClean="0"/>
              <a:t>Crusoe</a:t>
            </a:r>
            <a:endParaRPr lang="it-IT" dirty="0"/>
          </a:p>
        </p:txBody>
      </p:sp>
      <p:sp>
        <p:nvSpPr>
          <p:cNvPr id="4" name="Segnaposto contenuto 3"/>
          <p:cNvSpPr>
            <a:spLocks noGrp="1"/>
          </p:cNvSpPr>
          <p:nvPr>
            <p:ph idx="1"/>
          </p:nvPr>
        </p:nvSpPr>
        <p:spPr/>
        <p:txBody>
          <a:bodyPr>
            <a:normAutofit fontScale="85000" lnSpcReduction="20000"/>
          </a:bodyPr>
          <a:lstStyle/>
          <a:p>
            <a:pPr marL="0" indent="0">
              <a:buNone/>
            </a:pPr>
            <a:r>
              <a:rPr lang="it-IT" b="1" dirty="0" smtClean="0"/>
              <a:t>Ma </a:t>
            </a:r>
            <a:r>
              <a:rPr lang="it-IT" b="1" dirty="0"/>
              <a:t>un migliore esercizio ancora è quello di rammentare come tutte le cose sono sfuggite per un capello alla perdizione: tutto è stato salvato da un naufragio</a:t>
            </a:r>
            <a:r>
              <a:rPr lang="it-IT" dirty="0"/>
              <a:t>. </a:t>
            </a:r>
            <a:r>
              <a:rPr lang="it-IT" dirty="0" smtClean="0"/>
              <a:t/>
            </a:r>
            <a:br>
              <a:rPr lang="it-IT" dirty="0" smtClean="0"/>
            </a:br>
            <a:r>
              <a:rPr lang="it-IT" dirty="0"/>
              <a:t>Ogni uomo ha avuto una orribile avventura: </a:t>
            </a:r>
            <a:r>
              <a:rPr lang="it-IT" b="1" dirty="0"/>
              <a:t>è sfuggito alla sorte di essere un parto misterioso e prematuro come quegli infanti che non vedono la luce</a:t>
            </a:r>
            <a:r>
              <a:rPr lang="it-IT" dirty="0"/>
              <a:t>. Sentivo parlare, quand'ero ragazzo, di uomini di genio rientrati o mancati; </a:t>
            </a:r>
            <a:r>
              <a:rPr lang="it-IT" b="1" dirty="0"/>
              <a:t>sentivo spesso ripetere che più d'uno era un grande "Avrebbe-potuto-essere". Per me, un fatto più solido e sensazionale è che il primo che passa è un grande "Avrebbe-potuto-non-essere</a:t>
            </a:r>
            <a:r>
              <a:rPr lang="it-IT" b="1" dirty="0" smtClean="0"/>
              <a:t>"</a:t>
            </a:r>
            <a:r>
              <a:rPr lang="it-IT" dirty="0" smtClean="0"/>
              <a:t>.»</a:t>
            </a:r>
          </a:p>
          <a:p>
            <a:pPr marL="0" indent="0" algn="r">
              <a:buNone/>
            </a:pPr>
            <a:r>
              <a:rPr lang="it-IT" b="1" i="1" dirty="0"/>
              <a:t>da G.K. Chesterton, Ortodossia, </a:t>
            </a:r>
            <a:r>
              <a:rPr lang="it-IT" b="1" i="1" dirty="0" err="1"/>
              <a:t>Morcelliana</a:t>
            </a:r>
            <a:r>
              <a:rPr lang="it-IT" b="1" i="1" dirty="0"/>
              <a:t>, Brescia, 2005 (originale del 1926), pp. 88-89</a:t>
            </a:r>
            <a:endParaRPr lang="it-IT" dirty="0"/>
          </a:p>
        </p:txBody>
      </p:sp>
    </p:spTree>
    <p:extLst>
      <p:ext uri="{BB962C8B-B14F-4D97-AF65-F5344CB8AC3E}">
        <p14:creationId xmlns:p14="http://schemas.microsoft.com/office/powerpoint/2010/main" val="33749459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smtClean="0"/>
              <a:t>La croce azzurra</a:t>
            </a:r>
            <a:endParaRPr lang="it-IT" dirty="0"/>
          </a:p>
        </p:txBody>
      </p:sp>
      <p:sp>
        <p:nvSpPr>
          <p:cNvPr id="5" name="Segnaposto contenuto 4"/>
          <p:cNvSpPr>
            <a:spLocks noGrp="1"/>
          </p:cNvSpPr>
          <p:nvPr>
            <p:ph idx="1"/>
          </p:nvPr>
        </p:nvSpPr>
        <p:spPr>
          <a:xfrm>
            <a:off x="457200" y="1600200"/>
            <a:ext cx="8229600" cy="5257800"/>
          </a:xfrm>
        </p:spPr>
        <p:txBody>
          <a:bodyPr>
            <a:normAutofit fontScale="92500" lnSpcReduction="20000"/>
          </a:bodyPr>
          <a:lstStyle/>
          <a:p>
            <a:r>
              <a:rPr lang="it-IT" dirty="0" smtClean="0"/>
              <a:t>Sul </a:t>
            </a:r>
            <a:r>
              <a:rPr lang="it-IT" dirty="0"/>
              <a:t>“razionalismo” alla “francese” del commissario Valentin, prevale il buon senso e la “ragionevolezza” del pretino inglese. Per Valentin “il delinquente è l’artista creatore, l’investigatore soltanto il critico”. Invece  Padre </a:t>
            </a:r>
            <a:r>
              <a:rPr lang="it-IT" dirty="0" err="1"/>
              <a:t>Brown</a:t>
            </a:r>
            <a:r>
              <a:rPr lang="it-IT" dirty="0"/>
              <a:t> utilizza i metodi del geniale </a:t>
            </a:r>
            <a:r>
              <a:rPr lang="it-IT" dirty="0" smtClean="0"/>
              <a:t>ladro (è «creatore» come lui) </a:t>
            </a:r>
            <a:r>
              <a:rPr lang="it-IT" dirty="0"/>
              <a:t>e, soprattutto, la sua conoscenza degli uomini procurata con le confessioni: “noi preti dobbiamo imparare per forza. La gente viene e ci racconta tutto”. Egli riesce ad immedesimarsi nella mente del criminale, non in modo intellettuale, come i suoi </a:t>
            </a:r>
            <a:r>
              <a:rPr lang="it-IT" dirty="0" smtClean="0"/>
              <a:t>predecessori, </a:t>
            </a:r>
            <a:r>
              <a:rPr lang="it-IT" dirty="0" err="1"/>
              <a:t>Dupin</a:t>
            </a:r>
            <a:r>
              <a:rPr lang="it-IT" dirty="0"/>
              <a:t> e Sherlock Holmes, ma coinvolgendosi fino in fondo, immedesimandosi nella mente dell’uomo-criminale. </a:t>
            </a:r>
          </a:p>
        </p:txBody>
      </p:sp>
    </p:spTree>
    <p:extLst>
      <p:ext uri="{BB962C8B-B14F-4D97-AF65-F5344CB8AC3E}">
        <p14:creationId xmlns:p14="http://schemas.microsoft.com/office/powerpoint/2010/main" val="2273218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smtClean="0"/>
              <a:t>Le stelle volanti (diamanti)</a:t>
            </a:r>
            <a:endParaRPr lang="it-IT" dirty="0"/>
          </a:p>
        </p:txBody>
      </p:sp>
      <p:sp>
        <p:nvSpPr>
          <p:cNvPr id="5" name="Segnaposto contenuto 4"/>
          <p:cNvSpPr>
            <a:spLocks noGrp="1"/>
          </p:cNvSpPr>
          <p:nvPr>
            <p:ph idx="1"/>
          </p:nvPr>
        </p:nvSpPr>
        <p:spPr>
          <a:xfrm>
            <a:off x="457200" y="1600200"/>
            <a:ext cx="8229600" cy="5257800"/>
          </a:xfrm>
        </p:spPr>
        <p:txBody>
          <a:bodyPr>
            <a:normAutofit/>
          </a:bodyPr>
          <a:lstStyle/>
          <a:p>
            <a:r>
              <a:rPr lang="it-IT" dirty="0"/>
              <a:t>Padre </a:t>
            </a:r>
            <a:r>
              <a:rPr lang="it-IT" dirty="0" err="1"/>
              <a:t>Brown</a:t>
            </a:r>
            <a:r>
              <a:rPr lang="it-IT" dirty="0"/>
              <a:t> non investiga per punire il delinquente, ma per  redimerlo. Ecco il motivo per cui alla fine di questo racconto non consegna il ladro alla polizia, ma gli fa cambiare vita. </a:t>
            </a:r>
            <a:r>
              <a:rPr lang="it-IT" dirty="0" smtClean="0"/>
              <a:t>Il ladro è </a:t>
            </a:r>
            <a:r>
              <a:rPr lang="it-IT" dirty="0" err="1" smtClean="0"/>
              <a:t>Flambeau</a:t>
            </a:r>
            <a:r>
              <a:rPr lang="it-IT" dirty="0" smtClean="0"/>
              <a:t>, che racconta il suo ultimo furto come si trattasse di una confessione.</a:t>
            </a:r>
          </a:p>
        </p:txBody>
      </p:sp>
    </p:spTree>
    <p:extLst>
      <p:ext uri="{BB962C8B-B14F-4D97-AF65-F5344CB8AC3E}">
        <p14:creationId xmlns:p14="http://schemas.microsoft.com/office/powerpoint/2010/main" val="3403279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giardino chiuso</a:t>
            </a:r>
            <a:endParaRPr lang="it-IT" dirty="0"/>
          </a:p>
        </p:txBody>
      </p:sp>
      <p:sp>
        <p:nvSpPr>
          <p:cNvPr id="3" name="Segnaposto contenuto 2"/>
          <p:cNvSpPr>
            <a:spLocks noGrp="1"/>
          </p:cNvSpPr>
          <p:nvPr>
            <p:ph idx="1"/>
          </p:nvPr>
        </p:nvSpPr>
        <p:spPr>
          <a:xfrm>
            <a:off x="457200" y="1600200"/>
            <a:ext cx="8229600" cy="5257800"/>
          </a:xfrm>
        </p:spPr>
        <p:txBody>
          <a:bodyPr>
            <a:noAutofit/>
          </a:bodyPr>
          <a:lstStyle/>
          <a:p>
            <a:r>
              <a:rPr lang="it-IT" sz="2400" dirty="0" smtClean="0"/>
              <a:t>In </a:t>
            </a:r>
            <a:r>
              <a:rPr lang="it-IT" sz="2400" dirty="0"/>
              <a:t>questo racconto Chesterton elabora a modo suo un motivo emblematico del racconto poliziesco: il luogo chiuso. Il delitto viene consumato in un ambiente chiuso al mondo esterno: la casa. All' interno di questa casa si trova indubbiamente l’assassino. Il giardino, con l’alto muro liscio, impossibile da scalare, rappresenta il limite </a:t>
            </a:r>
            <a:r>
              <a:rPr lang="it-IT" sz="2400" dirty="0" smtClean="0"/>
              <a:t>invalicabile.</a:t>
            </a:r>
          </a:p>
          <a:p>
            <a:r>
              <a:rPr lang="it-IT" sz="2400" dirty="0" smtClean="0"/>
              <a:t>La conclusione, però, </a:t>
            </a:r>
            <a:r>
              <a:rPr lang="it-IT" sz="2400" dirty="0"/>
              <a:t>è paradossale, imprevedibile. Il movente poteva essere intuito solo da Padre </a:t>
            </a:r>
            <a:r>
              <a:rPr lang="it-IT" sz="2400" dirty="0" err="1"/>
              <a:t>Brown</a:t>
            </a:r>
            <a:r>
              <a:rPr lang="it-IT" sz="2400" dirty="0"/>
              <a:t>, ma soprattutto viene sconvolto uno degli assunti principali del racconto/romanzo poliziesco: l’investigatore risulta essere lui l’assassino! </a:t>
            </a:r>
            <a:r>
              <a:rPr lang="it-IT" sz="2400" dirty="0" smtClean="0"/>
              <a:t>Padre </a:t>
            </a:r>
            <a:r>
              <a:rPr lang="it-IT" sz="2400" dirty="0" err="1"/>
              <a:t>Brown</a:t>
            </a:r>
            <a:r>
              <a:rPr lang="it-IT" sz="2400" dirty="0"/>
              <a:t>, </a:t>
            </a:r>
            <a:r>
              <a:rPr lang="it-IT" sz="2400" dirty="0" smtClean="0"/>
              <a:t>un </a:t>
            </a:r>
            <a:r>
              <a:rPr lang="it-IT" sz="2400" dirty="0"/>
              <a:t>po’ in ombra nella prima parte del racconto, esce prepotentemente nel finale con la sua logica innovativa</a:t>
            </a:r>
            <a:r>
              <a:rPr lang="it-IT" sz="2400" dirty="0" smtClean="0"/>
              <a:t>. Vedete fino a che punto arriva l’ideologia: fino a compiere un delitto</a:t>
            </a:r>
            <a:endParaRPr lang="it-IT" sz="2400" dirty="0"/>
          </a:p>
        </p:txBody>
      </p:sp>
    </p:spTree>
    <p:extLst>
      <p:ext uri="{BB962C8B-B14F-4D97-AF65-F5344CB8AC3E}">
        <p14:creationId xmlns:p14="http://schemas.microsoft.com/office/powerpoint/2010/main" val="167559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 uomo invisibile</a:t>
            </a:r>
            <a:endParaRPr lang="it-IT" dirty="0"/>
          </a:p>
        </p:txBody>
      </p:sp>
      <p:sp>
        <p:nvSpPr>
          <p:cNvPr id="3" name="Segnaposto contenuto 2"/>
          <p:cNvSpPr>
            <a:spLocks noGrp="1"/>
          </p:cNvSpPr>
          <p:nvPr>
            <p:ph idx="1"/>
          </p:nvPr>
        </p:nvSpPr>
        <p:spPr/>
        <p:txBody>
          <a:bodyPr>
            <a:normAutofit fontScale="92500" lnSpcReduction="20000"/>
          </a:bodyPr>
          <a:lstStyle/>
          <a:p>
            <a:r>
              <a:rPr lang="it-IT" dirty="0" smtClean="0"/>
              <a:t>Se osserviamo la realtà con miopia, non ci accorgiamo degli altri, non ci accorgiamo di niente. Potrebbe passarci davanti un uomo, ma non ce ne accorgiamo. E così quell’uomo diventa invisibile, e se qualcuno (magari un investigatore) ti chiede: «ha visto qualcuno passare» tu rispondi: «non ho visto nessuno» non perché davvero non è passato nessuno, ma perché tu hai pensato «quello lì non potrebbe essere un assassino, quindi non l’ho visto», mentre in realtà l’hai visto eccome, e guarda caso, era proprio lui l’assassino.</a:t>
            </a:r>
          </a:p>
        </p:txBody>
      </p:sp>
    </p:spTree>
    <p:extLst>
      <p:ext uri="{BB962C8B-B14F-4D97-AF65-F5344CB8AC3E}">
        <p14:creationId xmlns:p14="http://schemas.microsoft.com/office/powerpoint/2010/main" val="3780269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I peccati del principe </a:t>
            </a:r>
            <a:r>
              <a:rPr lang="it-IT" dirty="0" err="1" smtClean="0"/>
              <a:t>Saradine</a:t>
            </a:r>
            <a:endParaRPr lang="it-IT" dirty="0"/>
          </a:p>
        </p:txBody>
      </p:sp>
      <p:sp>
        <p:nvSpPr>
          <p:cNvPr id="3" name="Segnaposto contenuto 2"/>
          <p:cNvSpPr>
            <a:spLocks noGrp="1"/>
          </p:cNvSpPr>
          <p:nvPr>
            <p:ph idx="1"/>
          </p:nvPr>
        </p:nvSpPr>
        <p:spPr/>
        <p:txBody>
          <a:bodyPr>
            <a:normAutofit/>
          </a:bodyPr>
          <a:lstStyle/>
          <a:p>
            <a:r>
              <a:rPr lang="it-IT" dirty="0" err="1" smtClean="0"/>
              <a:t>Flambeau</a:t>
            </a:r>
            <a:r>
              <a:rPr lang="it-IT" dirty="0" smtClean="0"/>
              <a:t> e </a:t>
            </a:r>
            <a:r>
              <a:rPr lang="it-IT" dirty="0" err="1" smtClean="0"/>
              <a:t>Brown</a:t>
            </a:r>
            <a:r>
              <a:rPr lang="it-IT" dirty="0" smtClean="0"/>
              <a:t> fanno una gita in barca (come non farci venire in mente un’altra pietra miliare dell’umorismo inglese, come I tre uomini in barca) e a loro capita di scoprire la disonestà che si nasconde dietro l’apparente rispettabilità e nobiltà. Alla fine del racconto Padre </a:t>
            </a:r>
            <a:r>
              <a:rPr lang="it-IT" dirty="0" err="1" smtClean="0"/>
              <a:t>Brown</a:t>
            </a:r>
            <a:r>
              <a:rPr lang="it-IT" dirty="0" smtClean="0"/>
              <a:t> dirà proprio questo a </a:t>
            </a:r>
            <a:r>
              <a:rPr lang="it-IT" dirty="0" err="1" smtClean="0"/>
              <a:t>Flambeau</a:t>
            </a:r>
            <a:r>
              <a:rPr lang="it-IT" dirty="0" smtClean="0"/>
              <a:t>: torniamo sulla nostra barca, che almeno sappiamo essere onesta</a:t>
            </a:r>
          </a:p>
        </p:txBody>
      </p:sp>
    </p:spTree>
    <p:extLst>
      <p:ext uri="{BB962C8B-B14F-4D97-AF65-F5344CB8AC3E}">
        <p14:creationId xmlns:p14="http://schemas.microsoft.com/office/powerpoint/2010/main" val="3556069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All’insegna della spada spezzata</a:t>
            </a:r>
            <a:endParaRPr lang="it-IT" dirty="0"/>
          </a:p>
        </p:txBody>
      </p:sp>
      <p:sp>
        <p:nvSpPr>
          <p:cNvPr id="3" name="Segnaposto contenuto 2"/>
          <p:cNvSpPr>
            <a:spLocks noGrp="1"/>
          </p:cNvSpPr>
          <p:nvPr>
            <p:ph idx="1"/>
          </p:nvPr>
        </p:nvSpPr>
        <p:spPr/>
        <p:txBody>
          <a:bodyPr>
            <a:normAutofit/>
          </a:bodyPr>
          <a:lstStyle/>
          <a:p>
            <a:r>
              <a:rPr lang="it-IT" dirty="0" smtClean="0"/>
              <a:t>Chesterton denuncia chi fa la guerra, soprattutto quando fa morire centinaia di soldati solo per nascondere le proprie colpe</a:t>
            </a:r>
          </a:p>
        </p:txBody>
      </p:sp>
    </p:spTree>
    <p:extLst>
      <p:ext uri="{BB962C8B-B14F-4D97-AF65-F5344CB8AC3E}">
        <p14:creationId xmlns:p14="http://schemas.microsoft.com/office/powerpoint/2010/main" val="2984053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L’ occhio di Apollo</a:t>
            </a:r>
            <a:endParaRPr lang="it-IT" dirty="0"/>
          </a:p>
        </p:txBody>
      </p:sp>
      <p:sp>
        <p:nvSpPr>
          <p:cNvPr id="3" name="Segnaposto contenuto 2"/>
          <p:cNvSpPr>
            <a:spLocks noGrp="1"/>
          </p:cNvSpPr>
          <p:nvPr>
            <p:ph idx="1"/>
          </p:nvPr>
        </p:nvSpPr>
        <p:spPr/>
        <p:txBody>
          <a:bodyPr>
            <a:normAutofit/>
          </a:bodyPr>
          <a:lstStyle/>
          <a:p>
            <a:r>
              <a:rPr lang="it-IT" dirty="0" smtClean="0"/>
              <a:t>Questa volta Chesterton se la prende con i predicatori, i capi delle sette che proliferano nell’Inghilterra di inizio novecento, come, aggiungiamo noi, oggi in America e non solo. E se la prende anche con chi dà credito a queste menzogne, scioccamente.</a:t>
            </a:r>
          </a:p>
        </p:txBody>
      </p:sp>
    </p:spTree>
    <p:extLst>
      <p:ext uri="{BB962C8B-B14F-4D97-AF65-F5344CB8AC3E}">
        <p14:creationId xmlns:p14="http://schemas.microsoft.com/office/powerpoint/2010/main" val="1818170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 osteria volante</a:t>
            </a:r>
            <a:endParaRPr lang="it-IT" dirty="0"/>
          </a:p>
        </p:txBody>
      </p:sp>
      <p:sp>
        <p:nvSpPr>
          <p:cNvPr id="3" name="Segnaposto contenuto 2"/>
          <p:cNvSpPr>
            <a:spLocks noGrp="1"/>
          </p:cNvSpPr>
          <p:nvPr>
            <p:ph idx="1"/>
          </p:nvPr>
        </p:nvSpPr>
        <p:spPr/>
        <p:txBody>
          <a:bodyPr/>
          <a:lstStyle/>
          <a:p>
            <a:r>
              <a:rPr lang="it-IT" dirty="0" smtClean="0"/>
              <a:t>È una grande satira contro il moralismo, contro il proliferare delle sette, contro l’omologazione musulmana, contro il falso ecumenismo che snatura la tradizione, contro i vegetariani estremi, contro il futurismo, e contro la poligamia, ma soprattutto a favore della sincerità e spontaneità di chi condivide la vita con appresso un barilotto di rum e una forma di cacio.</a:t>
            </a:r>
            <a:endParaRPr lang="it-IT" dirty="0"/>
          </a:p>
        </p:txBody>
      </p:sp>
      <p:pic>
        <p:nvPicPr>
          <p:cNvPr id="2050" name="Picture 2" descr="http://resistenzaletteraria.altervista.org/wp-content/uploads/2013/12/cover32.jpg"/>
          <p:cNvPicPr>
            <a:picLocks noChangeAspect="1" noChangeArrowheads="1"/>
          </p:cNvPicPr>
          <p:nvPr/>
        </p:nvPicPr>
        <p:blipFill rotWithShape="1">
          <a:blip r:embed="rId2">
            <a:extLst>
              <a:ext uri="{28A0092B-C50C-407E-A947-70E740481C1C}">
                <a14:useLocalDpi xmlns:a14="http://schemas.microsoft.com/office/drawing/2010/main" val="0"/>
              </a:ext>
            </a:extLst>
          </a:blip>
          <a:srcRect l="6622" t="4672" r="5536" b="3256"/>
          <a:stretch/>
        </p:blipFill>
        <p:spPr bwMode="auto">
          <a:xfrm>
            <a:off x="7596336" y="1"/>
            <a:ext cx="1547664" cy="2368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857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a:t>
            </a:r>
            <a:r>
              <a:rPr lang="it-IT" dirty="0" err="1" smtClean="0"/>
              <a:t>distribuzionismo</a:t>
            </a:r>
            <a:endParaRPr lang="it-IT" dirty="0"/>
          </a:p>
        </p:txBody>
      </p:sp>
      <p:sp>
        <p:nvSpPr>
          <p:cNvPr id="3" name="Segnaposto contenuto 2"/>
          <p:cNvSpPr>
            <a:spLocks noGrp="1"/>
          </p:cNvSpPr>
          <p:nvPr>
            <p:ph idx="1"/>
          </p:nvPr>
        </p:nvSpPr>
        <p:spPr>
          <a:xfrm>
            <a:off x="457200" y="1600200"/>
            <a:ext cx="8229600" cy="5257800"/>
          </a:xfrm>
        </p:spPr>
        <p:txBody>
          <a:bodyPr>
            <a:normAutofit/>
          </a:bodyPr>
          <a:lstStyle/>
          <a:p>
            <a:r>
              <a:rPr lang="it-IT" dirty="0" smtClean="0"/>
              <a:t>A un certo punto della sua vita Chesterton mette su con alcuni amici una società un po’ strana, la «Lega dei </a:t>
            </a:r>
            <a:r>
              <a:rPr lang="it-IT" dirty="0" err="1" smtClean="0"/>
              <a:t>distribuzionisti</a:t>
            </a:r>
            <a:r>
              <a:rPr lang="it-IT" dirty="0" smtClean="0"/>
              <a:t>». Ma cos’è il </a:t>
            </a:r>
            <a:r>
              <a:rPr lang="it-IT" dirty="0" err="1" smtClean="0"/>
              <a:t>distribuzionismo</a:t>
            </a:r>
            <a:r>
              <a:rPr lang="it-IT" dirty="0" smtClean="0"/>
              <a:t> (parola che non esiste nel vocabolario della lingua italiana)? </a:t>
            </a:r>
          </a:p>
          <a:p>
            <a:r>
              <a:rPr lang="it-IT" dirty="0" smtClean="0"/>
              <a:t>Iniziamo con il dire che Chesterton non era affatto un conservatore, anzi diceva, con uno dei suoi paradossi: «Ci vorrebbe una rivoluzione all’anno per tenere la situazione un po’ in ordine»</a:t>
            </a:r>
            <a:endParaRPr lang="it-IT" dirty="0"/>
          </a:p>
        </p:txBody>
      </p:sp>
    </p:spTree>
    <p:extLst>
      <p:ext uri="{BB962C8B-B14F-4D97-AF65-F5344CB8AC3E}">
        <p14:creationId xmlns:p14="http://schemas.microsoft.com/office/powerpoint/2010/main" val="3175538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Perché incontro con un uomo vivo?</a:t>
            </a:r>
            <a:endParaRPr lang="it-IT" dirty="0"/>
          </a:p>
        </p:txBody>
      </p:sp>
      <p:sp>
        <p:nvSpPr>
          <p:cNvPr id="3" name="Segnaposto contenuto 2"/>
          <p:cNvSpPr>
            <a:spLocks noGrp="1"/>
          </p:cNvSpPr>
          <p:nvPr>
            <p:ph idx="1"/>
          </p:nvPr>
        </p:nvSpPr>
        <p:spPr/>
        <p:txBody>
          <a:bodyPr/>
          <a:lstStyle/>
          <a:p>
            <a:r>
              <a:rPr lang="it-IT" dirty="0" smtClean="0"/>
              <a:t>Abbiamo preso il titolo del nostro incontro di oggi dal titolo di uno dei suoi più importanti romanzi: L’avventura di un uomo vivo, perché lui intendeva la vita così: </a:t>
            </a:r>
            <a:r>
              <a:rPr lang="it-IT" b="1" dirty="0"/>
              <a:t> </a:t>
            </a:r>
            <a:endParaRPr lang="it-IT" b="1" dirty="0" smtClean="0"/>
          </a:p>
          <a:p>
            <a:r>
              <a:rPr lang="it-IT" b="1" dirty="0" smtClean="0"/>
              <a:t>«La vita </a:t>
            </a:r>
            <a:r>
              <a:rPr lang="it-IT" b="1" dirty="0"/>
              <a:t>è la più grande delle avventure, ma solo l’avventuriero lo scopre</a:t>
            </a:r>
            <a:r>
              <a:rPr lang="it-IT" b="1" dirty="0" smtClean="0"/>
              <a:t>»</a:t>
            </a:r>
            <a:endParaRPr lang="it-IT" dirty="0"/>
          </a:p>
        </p:txBody>
      </p:sp>
      <p:pic>
        <p:nvPicPr>
          <p:cNvPr id="1026" name="Picture 2" descr="http://chestertonacademy.org/wp-content/uploads/2010/05/GKC_1922_We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1182" y="4221088"/>
            <a:ext cx="2312818" cy="2625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38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a:t>
            </a:r>
            <a:r>
              <a:rPr lang="it-IT" dirty="0" err="1" smtClean="0"/>
              <a:t>distribuzionismo</a:t>
            </a:r>
            <a:endParaRPr lang="it-IT" dirty="0"/>
          </a:p>
        </p:txBody>
      </p:sp>
      <p:sp>
        <p:nvSpPr>
          <p:cNvPr id="3" name="Segnaposto contenuto 2"/>
          <p:cNvSpPr>
            <a:spLocks noGrp="1"/>
          </p:cNvSpPr>
          <p:nvPr>
            <p:ph idx="1"/>
          </p:nvPr>
        </p:nvSpPr>
        <p:spPr>
          <a:xfrm>
            <a:off x="457200" y="1600200"/>
            <a:ext cx="8229600" cy="5257800"/>
          </a:xfrm>
        </p:spPr>
        <p:txBody>
          <a:bodyPr>
            <a:normAutofit lnSpcReduction="10000"/>
          </a:bodyPr>
          <a:lstStyle/>
          <a:p>
            <a:r>
              <a:rPr lang="it-IT" dirty="0" smtClean="0"/>
              <a:t>Per ripartire, da un punto di vista </a:t>
            </a:r>
            <a:r>
              <a:rPr lang="it-IT" dirty="0" smtClean="0"/>
              <a:t>economico, </a:t>
            </a:r>
            <a:r>
              <a:rPr lang="it-IT" dirty="0"/>
              <a:t>per superare la crisi </a:t>
            </a:r>
            <a:r>
              <a:rPr lang="it-IT" dirty="0" smtClean="0"/>
              <a:t>economica,</a:t>
            </a:r>
            <a:r>
              <a:rPr lang="it-IT" dirty="0" smtClean="0"/>
              <a:t> </a:t>
            </a:r>
            <a:r>
              <a:rPr lang="it-IT" dirty="0" smtClean="0"/>
              <a:t>occorre puntare sulla gente, sulla voglia di costruire dal basso, con l’idea che deve essere incentivata la piccola proprietà e che a tutti sia distribuito non un salario uguale indistintamente (l’idea utopica e forzata, che ogni tanto ricompare ancora oggi, del reddito di cittadinanza), ma che sia garantita la possibilità di impegnarsi in un progetto di vita, oltre che di lavoro. </a:t>
            </a:r>
            <a:endParaRPr lang="it-IT" dirty="0"/>
          </a:p>
        </p:txBody>
      </p:sp>
    </p:spTree>
    <p:extLst>
      <p:ext uri="{BB962C8B-B14F-4D97-AF65-F5344CB8AC3E}">
        <p14:creationId xmlns:p14="http://schemas.microsoft.com/office/powerpoint/2010/main" val="1884042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a:t>
            </a:r>
            <a:r>
              <a:rPr lang="it-IT" dirty="0" err="1" smtClean="0"/>
              <a:t>distribuzionismo</a:t>
            </a:r>
            <a:endParaRPr lang="it-IT" dirty="0"/>
          </a:p>
        </p:txBody>
      </p:sp>
      <p:sp>
        <p:nvSpPr>
          <p:cNvPr id="3" name="Segnaposto contenuto 2"/>
          <p:cNvSpPr>
            <a:spLocks noGrp="1"/>
          </p:cNvSpPr>
          <p:nvPr>
            <p:ph idx="1"/>
          </p:nvPr>
        </p:nvSpPr>
        <p:spPr>
          <a:xfrm>
            <a:off x="457200" y="1600200"/>
            <a:ext cx="8229600" cy="5257800"/>
          </a:xfrm>
        </p:spPr>
        <p:txBody>
          <a:bodyPr>
            <a:normAutofit fontScale="92500" lnSpcReduction="10000"/>
          </a:bodyPr>
          <a:lstStyle/>
          <a:p>
            <a:r>
              <a:rPr lang="it-IT" dirty="0" smtClean="0"/>
              <a:t>Questa «Lega dei </a:t>
            </a:r>
            <a:r>
              <a:rPr lang="it-IT" dirty="0" err="1" smtClean="0"/>
              <a:t>distribuzionisti</a:t>
            </a:r>
            <a:r>
              <a:rPr lang="it-IT" dirty="0" smtClean="0"/>
              <a:t>» è il motivo per cui Chesterton stava sulle scatole sia ai comunisti, perché alla base di questa teoria c’è la proprietà privata (la giustizia non si attua abolendo la proprietà privata come pensavano loro), sia ai borghesi liberisti, perché tutta la loro economia si basava sulla potenza delle grandi industrie. In questa nuova prospettiva economica e sociale, la chiesa svolge un ruolo importante. Diceva infatti Chesterton: «Non vogliamo una chiesa che si muova con il mondo, vogliamo una chiesa che muova il mondo».</a:t>
            </a:r>
            <a:endParaRPr lang="it-IT" dirty="0"/>
          </a:p>
        </p:txBody>
      </p:sp>
    </p:spTree>
    <p:extLst>
      <p:ext uri="{BB962C8B-B14F-4D97-AF65-F5344CB8AC3E}">
        <p14:creationId xmlns:p14="http://schemas.microsoft.com/office/powerpoint/2010/main" val="895716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600200"/>
            <a:ext cx="8229600" cy="5257800"/>
          </a:xfrm>
        </p:spPr>
        <p:txBody>
          <a:bodyPr/>
          <a:lstStyle/>
          <a:p>
            <a:r>
              <a:rPr lang="it-IT" dirty="0" smtClean="0"/>
              <a:t>Scriveva per esempio: «La </a:t>
            </a:r>
            <a:r>
              <a:rPr lang="it-IT" dirty="0"/>
              <a:t>proprietà privata dovrebbe essere largamente distribuita nella società invece di essere distribuita in poche mani per fare in modo che più persone, o addirittura la maggior parte, possano prendersi la responsabilità delle proprie famiglie per mezzo di un lavoro produttivo e dignitoso</a:t>
            </a:r>
            <a:r>
              <a:rPr lang="it-IT" dirty="0" smtClean="0"/>
              <a:t>.» (uomovivo.blogspot.it) Sono cose che pensava 133 anni prima di Cristo un certo Tiberio Gracco, poi dimenticate.</a:t>
            </a:r>
          </a:p>
        </p:txBody>
      </p:sp>
      <p:sp>
        <p:nvSpPr>
          <p:cNvPr id="4" name="Titolo 1"/>
          <p:cNvSpPr>
            <a:spLocks noGrp="1"/>
          </p:cNvSpPr>
          <p:nvPr>
            <p:ph type="title"/>
          </p:nvPr>
        </p:nvSpPr>
        <p:spPr>
          <a:xfrm>
            <a:off x="457200" y="274638"/>
            <a:ext cx="8229600" cy="1143000"/>
          </a:xfrm>
        </p:spPr>
        <p:txBody>
          <a:bodyPr/>
          <a:lstStyle/>
          <a:p>
            <a:r>
              <a:rPr lang="it-IT" dirty="0" smtClean="0"/>
              <a:t>Il </a:t>
            </a:r>
            <a:r>
              <a:rPr lang="it-IT" dirty="0" err="1" smtClean="0"/>
              <a:t>distribuzionismo</a:t>
            </a:r>
            <a:endParaRPr lang="it-IT" dirty="0"/>
          </a:p>
        </p:txBody>
      </p:sp>
    </p:spTree>
    <p:extLst>
      <p:ext uri="{BB962C8B-B14F-4D97-AF65-F5344CB8AC3E}">
        <p14:creationId xmlns:p14="http://schemas.microsoft.com/office/powerpoint/2010/main" val="11837654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600200"/>
            <a:ext cx="8229600" cy="5257800"/>
          </a:xfrm>
        </p:spPr>
        <p:txBody>
          <a:bodyPr>
            <a:normAutofit fontScale="92500" lnSpcReduction="10000"/>
          </a:bodyPr>
          <a:lstStyle/>
          <a:p>
            <a:r>
              <a:rPr lang="it-IT" dirty="0"/>
              <a:t>Il </a:t>
            </a:r>
            <a:r>
              <a:rPr lang="it-IT" dirty="0" err="1"/>
              <a:t>distributismo</a:t>
            </a:r>
            <a:r>
              <a:rPr lang="it-IT" dirty="0"/>
              <a:t> non è il </a:t>
            </a:r>
            <a:r>
              <a:rPr lang="it-IT" dirty="0" smtClean="0"/>
              <a:t>socialismo [di Karl </a:t>
            </a:r>
            <a:r>
              <a:rPr lang="it-IT" dirty="0" err="1" smtClean="0"/>
              <a:t>Marx</a:t>
            </a:r>
            <a:r>
              <a:rPr lang="it-IT" dirty="0" smtClean="0"/>
              <a:t>]. </a:t>
            </a:r>
            <a:r>
              <a:rPr lang="it-IT" dirty="0"/>
              <a:t>Non prevede che la proprietà venga </a:t>
            </a:r>
            <a:r>
              <a:rPr lang="it-IT" dirty="0" smtClean="0"/>
              <a:t>rubata </a:t>
            </a:r>
            <a:r>
              <a:rPr lang="it-IT" dirty="0"/>
              <a:t>al ricco e data al povero, o espropriata dallo Stato, o da un partito che rappresenta il popolo, ma piuttosto che la legge renda facile per il possidente, proprietario terriero, commerciante o negoziante il sopravvivere, e difficile per il magnate accumulare così tanta ricchezza e potere che il predetto [il </a:t>
            </a:r>
            <a:r>
              <a:rPr lang="it-IT" dirty="0" smtClean="0"/>
              <a:t>proprietario, commerciante o negoziante] </a:t>
            </a:r>
            <a:r>
              <a:rPr lang="it-IT" dirty="0"/>
              <a:t>sia costretto a diventare nulla più che un suo dipendente o, nei fatti, uno schiavo salariato</a:t>
            </a:r>
            <a:r>
              <a:rPr lang="it-IT" dirty="0" smtClean="0"/>
              <a:t>. (uomovivo.blogspot.it)</a:t>
            </a:r>
          </a:p>
          <a:p>
            <a:endParaRPr lang="it-IT" dirty="0"/>
          </a:p>
        </p:txBody>
      </p:sp>
      <p:sp>
        <p:nvSpPr>
          <p:cNvPr id="4" name="Titolo 1"/>
          <p:cNvSpPr>
            <a:spLocks noGrp="1"/>
          </p:cNvSpPr>
          <p:nvPr>
            <p:ph type="title"/>
          </p:nvPr>
        </p:nvSpPr>
        <p:spPr>
          <a:xfrm>
            <a:off x="457200" y="274638"/>
            <a:ext cx="8229600" cy="1143000"/>
          </a:xfrm>
        </p:spPr>
        <p:txBody>
          <a:bodyPr/>
          <a:lstStyle/>
          <a:p>
            <a:r>
              <a:rPr lang="it-IT" dirty="0" smtClean="0"/>
              <a:t>Il </a:t>
            </a:r>
            <a:r>
              <a:rPr lang="it-IT" dirty="0" err="1" smtClean="0"/>
              <a:t>distribuzionismo</a:t>
            </a:r>
            <a:endParaRPr lang="it-IT" dirty="0"/>
          </a:p>
        </p:txBody>
      </p:sp>
    </p:spTree>
    <p:extLst>
      <p:ext uri="{BB962C8B-B14F-4D97-AF65-F5344CB8AC3E}">
        <p14:creationId xmlns:p14="http://schemas.microsoft.com/office/powerpoint/2010/main" val="1240361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 1" descr="Chesterton2"/>
          <p:cNvPicPr>
            <a:picLocks noGrp="1" noChangeAspect="1"/>
          </p:cNvPicPr>
          <p:nvPr isPhoto="1"/>
        </p:nvPicPr>
        <p:blipFill rotWithShape="1">
          <a:blip r:embed="rId2">
            <a:lum/>
            <a:extLst>
              <a:ext uri="{28A0092B-C50C-407E-A947-70E740481C1C}">
                <a14:useLocalDpi xmlns:a14="http://schemas.microsoft.com/office/drawing/2010/main" val="0"/>
              </a:ext>
            </a:extLst>
          </a:blip>
          <a:srcRect l="1968" t="1254" r="2204" b="1805"/>
          <a:stretch/>
        </p:blipFill>
        <p:spPr>
          <a:xfrm>
            <a:off x="2388198" y="86060"/>
            <a:ext cx="4356847" cy="6648227"/>
          </a:xfrm>
          <a:prstGeom prst="rect">
            <a:avLst/>
          </a:prstGeom>
          <a:noFill/>
          <a:ln>
            <a:noFill/>
          </a:ln>
        </p:spPr>
      </p:pic>
      <p:sp>
        <p:nvSpPr>
          <p:cNvPr id="5" name="Segnaposto contenuto 4"/>
          <p:cNvSpPr>
            <a:spLocks noGrp="1"/>
          </p:cNvSpPr>
          <p:nvPr>
            <p:ph idx="1"/>
          </p:nvPr>
        </p:nvSpPr>
        <p:spPr>
          <a:xfrm>
            <a:off x="457200" y="3429000"/>
            <a:ext cx="8229600" cy="3429000"/>
          </a:xfrm>
        </p:spPr>
        <p:txBody>
          <a:bodyPr/>
          <a:lstStyle/>
          <a:p>
            <a:r>
              <a:rPr lang="it-IT" dirty="0">
                <a:solidFill>
                  <a:schemeClr val="bg1"/>
                </a:solidFill>
              </a:rPr>
              <a:t>Si suppone che gli umani non siano più felici grazie all'accumulo di grandi ricchezze ma attraverso il possesso della libertà, nel senso di </a:t>
            </a:r>
            <a:r>
              <a:rPr lang="it-IT" dirty="0" err="1">
                <a:solidFill>
                  <a:schemeClr val="bg1"/>
                </a:solidFill>
              </a:rPr>
              <a:t>autoresponsabilità</a:t>
            </a:r>
            <a:r>
              <a:rPr lang="it-IT" dirty="0">
                <a:solidFill>
                  <a:schemeClr val="bg1"/>
                </a:solidFill>
              </a:rPr>
              <a:t> e autodeterminazione e specialmente libertà di creare e sostenere una </a:t>
            </a:r>
            <a:r>
              <a:rPr lang="it-IT" dirty="0" smtClean="0">
                <a:solidFill>
                  <a:schemeClr val="bg1"/>
                </a:solidFill>
              </a:rPr>
              <a:t>famiglia (uomovivo.blogspot.it)</a:t>
            </a:r>
            <a:endParaRPr lang="it-IT" dirty="0">
              <a:solidFill>
                <a:schemeClr val="bg1"/>
              </a:solidFill>
            </a:endParaRPr>
          </a:p>
        </p:txBody>
      </p:sp>
    </p:spTree>
    <p:extLst>
      <p:ext uri="{BB962C8B-B14F-4D97-AF65-F5344CB8AC3E}">
        <p14:creationId xmlns:p14="http://schemas.microsoft.com/office/powerpoint/2010/main" val="3819366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r>
              <a:rPr lang="it-IT" dirty="0" smtClean="0"/>
              <a:t>Come diceva Chesterton, «un buon lavoro è la cosa che per noi si avvicina di più alla rivelazione di Dio»</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4" y="2636912"/>
            <a:ext cx="3759158" cy="4221088"/>
          </a:xfrm>
          <a:prstGeom prst="rect">
            <a:avLst/>
          </a:prstGeom>
        </p:spPr>
      </p:pic>
      <p:sp>
        <p:nvSpPr>
          <p:cNvPr id="7" name="Titolo 1"/>
          <p:cNvSpPr>
            <a:spLocks noGrp="1"/>
          </p:cNvSpPr>
          <p:nvPr>
            <p:ph type="title"/>
          </p:nvPr>
        </p:nvSpPr>
        <p:spPr>
          <a:xfrm>
            <a:off x="457200" y="274638"/>
            <a:ext cx="8229600" cy="1143000"/>
          </a:xfrm>
        </p:spPr>
        <p:txBody>
          <a:bodyPr/>
          <a:lstStyle/>
          <a:p>
            <a:r>
              <a:rPr lang="it-IT" dirty="0" smtClean="0"/>
              <a:t>Il </a:t>
            </a:r>
            <a:r>
              <a:rPr lang="it-IT" dirty="0" err="1" smtClean="0"/>
              <a:t>distribuzionismo</a:t>
            </a:r>
            <a:endParaRPr lang="it-IT" dirty="0"/>
          </a:p>
        </p:txBody>
      </p:sp>
    </p:spTree>
    <p:extLst>
      <p:ext uri="{BB962C8B-B14F-4D97-AF65-F5344CB8AC3E}">
        <p14:creationId xmlns:p14="http://schemas.microsoft.com/office/powerpoint/2010/main" val="1208385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L’avventura di un uomo vivo</a:t>
            </a:r>
            <a:endParaRPr lang="it-IT" dirty="0"/>
          </a:p>
        </p:txBody>
      </p:sp>
      <p:sp>
        <p:nvSpPr>
          <p:cNvPr id="3" name="Segnaposto contenuto 2"/>
          <p:cNvSpPr>
            <a:spLocks noGrp="1"/>
          </p:cNvSpPr>
          <p:nvPr>
            <p:ph idx="1"/>
          </p:nvPr>
        </p:nvSpPr>
        <p:spPr/>
        <p:txBody>
          <a:bodyPr>
            <a:normAutofit/>
          </a:bodyPr>
          <a:lstStyle/>
          <a:p>
            <a:r>
              <a:rPr lang="it-IT" dirty="0" smtClean="0"/>
              <a:t>L’avventura </a:t>
            </a:r>
            <a:r>
              <a:rPr lang="it-IT" dirty="0"/>
              <a:t>di uomo vivo è impostata come un caso da risolvere,  almeno da circa la metà del romanzo, </a:t>
            </a:r>
            <a:r>
              <a:rPr lang="it-IT" dirty="0" smtClean="0"/>
              <a:t>come i racconti di Padre </a:t>
            </a:r>
            <a:r>
              <a:rPr lang="it-IT" dirty="0" err="1" smtClean="0"/>
              <a:t>Brown</a:t>
            </a:r>
            <a:r>
              <a:rPr lang="it-IT" dirty="0" smtClean="0"/>
              <a:t>. </a:t>
            </a:r>
          </a:p>
          <a:p>
            <a:r>
              <a:rPr lang="it-IT" dirty="0" err="1"/>
              <a:t>Innocent</a:t>
            </a:r>
            <a:r>
              <a:rPr lang="it-IT" dirty="0"/>
              <a:t> </a:t>
            </a:r>
            <a:r>
              <a:rPr lang="it-IT" dirty="0" smtClean="0"/>
              <a:t>Smith, il protagonista, ha un nome predittivo, e un cognome comune, comunissimo (come </a:t>
            </a:r>
            <a:r>
              <a:rPr lang="it-IT" dirty="0" err="1" smtClean="0"/>
              <a:t>Brown</a:t>
            </a:r>
            <a:r>
              <a:rPr lang="it-IT" dirty="0" smtClean="0"/>
              <a:t> del resto), come a dire che potrebbe essere ciascuno di noi.</a:t>
            </a:r>
          </a:p>
        </p:txBody>
      </p:sp>
      <p:pic>
        <p:nvPicPr>
          <p:cNvPr id="5" name="Picture 2" descr="UOMO VIVO"/>
          <p:cNvPicPr>
            <a:picLocks noChangeAspect="1" noChangeArrowheads="1"/>
          </p:cNvPicPr>
          <p:nvPr/>
        </p:nvPicPr>
        <p:blipFill rotWithShape="1">
          <a:blip r:embed="rId2">
            <a:extLst>
              <a:ext uri="{28A0092B-C50C-407E-A947-70E740481C1C}">
                <a14:useLocalDpi xmlns:a14="http://schemas.microsoft.com/office/drawing/2010/main" val="0"/>
              </a:ext>
            </a:extLst>
          </a:blip>
          <a:srcRect l="4997" t="2650" r="4099" b="2614"/>
          <a:stretch/>
        </p:blipFill>
        <p:spPr bwMode="auto">
          <a:xfrm>
            <a:off x="7889488" y="5085184"/>
            <a:ext cx="1254511" cy="1780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45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L’avventura di un uomo vivo</a:t>
            </a:r>
            <a:endParaRPr lang="it-IT" dirty="0"/>
          </a:p>
        </p:txBody>
      </p:sp>
      <p:sp>
        <p:nvSpPr>
          <p:cNvPr id="3" name="Segnaposto contenuto 2"/>
          <p:cNvSpPr>
            <a:spLocks noGrp="1"/>
          </p:cNvSpPr>
          <p:nvPr>
            <p:ph idx="1"/>
          </p:nvPr>
        </p:nvSpPr>
        <p:spPr>
          <a:xfrm>
            <a:off x="457200" y="1600200"/>
            <a:ext cx="8229600" cy="5257800"/>
          </a:xfrm>
        </p:spPr>
        <p:txBody>
          <a:bodyPr>
            <a:normAutofit fontScale="85000" lnSpcReduction="10000"/>
          </a:bodyPr>
          <a:lstStyle/>
          <a:p>
            <a:r>
              <a:rPr lang="it-IT" dirty="0" smtClean="0"/>
              <a:t>Lui è uno </a:t>
            </a:r>
            <a:r>
              <a:rPr lang="it-IT" dirty="0"/>
              <a:t>strano personaggio piombato a sconvolgere la vita degli affittuari di un tranquillo cottage </a:t>
            </a:r>
            <a:r>
              <a:rPr lang="it-IT" dirty="0" smtClean="0"/>
              <a:t>inglese (chi stabilisce cosa è normale e cosa no?). Egli viene </a:t>
            </a:r>
            <a:r>
              <a:rPr lang="it-IT" dirty="0"/>
              <a:t>accusato di essere un omicida, un ladro e un adultero.</a:t>
            </a:r>
          </a:p>
          <a:p>
            <a:r>
              <a:rPr lang="it-IT" dirty="0"/>
              <a:t>Queste sono le condanne che gravano sul suo capo e a </a:t>
            </a:r>
            <a:r>
              <a:rPr lang="it-IT" dirty="0" smtClean="0"/>
              <a:t>stabilire la sua innocenza o colpevolezza </a:t>
            </a:r>
            <a:r>
              <a:rPr lang="it-IT" dirty="0"/>
              <a:t>sarà un tribunale “casalingo” inventato di sana pianta dagli stessi abitanti della casa </a:t>
            </a:r>
            <a:r>
              <a:rPr lang="it-IT" dirty="0" smtClean="0"/>
              <a:t>Beacon. </a:t>
            </a:r>
            <a:r>
              <a:rPr lang="it-IT" dirty="0"/>
              <a:t>C’è una accusa composta da un criminologo </a:t>
            </a:r>
            <a:r>
              <a:rPr lang="it-IT" dirty="0" smtClean="0"/>
              <a:t>americano, </a:t>
            </a:r>
            <a:r>
              <a:rPr lang="it-IT" dirty="0"/>
              <a:t>e una difesa </a:t>
            </a:r>
            <a:r>
              <a:rPr lang="it-IT" dirty="0" smtClean="0"/>
              <a:t>  </a:t>
            </a:r>
            <a:r>
              <a:rPr lang="it-IT" dirty="0"/>
              <a:t>costituita dal signor </a:t>
            </a:r>
            <a:r>
              <a:rPr lang="it-IT" dirty="0" smtClean="0"/>
              <a:t>Moon </a:t>
            </a:r>
            <a:r>
              <a:rPr lang="it-IT" dirty="0"/>
              <a:t>e </a:t>
            </a:r>
            <a:r>
              <a:rPr lang="it-IT" dirty="0" smtClean="0"/>
              <a:t>dal signor Inglewood</a:t>
            </a:r>
            <a:r>
              <a:rPr lang="it-IT" dirty="0"/>
              <a:t>, antico </a:t>
            </a:r>
            <a:r>
              <a:rPr lang="it-IT" dirty="0" smtClean="0"/>
              <a:t>     compagno </a:t>
            </a:r>
            <a:r>
              <a:rPr lang="it-IT" dirty="0"/>
              <a:t>di studi di </a:t>
            </a:r>
            <a:r>
              <a:rPr lang="it-IT" dirty="0" err="1" smtClean="0"/>
              <a:t>Innocent</a:t>
            </a:r>
            <a:r>
              <a:rPr lang="it-IT" dirty="0" smtClean="0"/>
              <a:t> Smith</a:t>
            </a:r>
            <a:r>
              <a:rPr lang="it-IT" dirty="0"/>
              <a:t>, </a:t>
            </a:r>
            <a:r>
              <a:rPr lang="it-IT" dirty="0" smtClean="0"/>
              <a:t>    l’accusato.</a:t>
            </a:r>
            <a:endParaRPr lang="it-IT" dirty="0"/>
          </a:p>
        </p:txBody>
      </p:sp>
      <p:pic>
        <p:nvPicPr>
          <p:cNvPr id="5" name="Picture 2" descr="UOMO VIVO"/>
          <p:cNvPicPr>
            <a:picLocks noChangeAspect="1" noChangeArrowheads="1"/>
          </p:cNvPicPr>
          <p:nvPr/>
        </p:nvPicPr>
        <p:blipFill rotWithShape="1">
          <a:blip r:embed="rId2">
            <a:extLst>
              <a:ext uri="{28A0092B-C50C-407E-A947-70E740481C1C}">
                <a14:useLocalDpi xmlns:a14="http://schemas.microsoft.com/office/drawing/2010/main" val="0"/>
              </a:ext>
            </a:extLst>
          </a:blip>
          <a:srcRect l="4997" t="2650" r="4099" b="2614"/>
          <a:stretch/>
        </p:blipFill>
        <p:spPr bwMode="auto">
          <a:xfrm>
            <a:off x="7889488" y="5085184"/>
            <a:ext cx="1254511" cy="1780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065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L’avventura di un uomo vivo</a:t>
            </a:r>
            <a:endParaRPr lang="it-IT" dirty="0"/>
          </a:p>
        </p:txBody>
      </p:sp>
      <p:sp>
        <p:nvSpPr>
          <p:cNvPr id="3" name="Segnaposto contenuto 2"/>
          <p:cNvSpPr>
            <a:spLocks noGrp="1"/>
          </p:cNvSpPr>
          <p:nvPr>
            <p:ph idx="1"/>
          </p:nvPr>
        </p:nvSpPr>
        <p:spPr/>
        <p:txBody>
          <a:bodyPr>
            <a:normAutofit fontScale="85000" lnSpcReduction="20000"/>
          </a:bodyPr>
          <a:lstStyle/>
          <a:p>
            <a:r>
              <a:rPr lang="it-IT" dirty="0" smtClean="0"/>
              <a:t>Entrambe </a:t>
            </a:r>
            <a:r>
              <a:rPr lang="it-IT" dirty="0"/>
              <a:t>le parti raccolgono le loro prove, quelle dell’accusa sembrerebbero schiaccianti, tranne per il fatto che le testimonianze arrivano tutte da terzi, testimoni, </a:t>
            </a:r>
            <a:r>
              <a:rPr lang="it-IT" dirty="0" smtClean="0"/>
              <a:t>osservatori, mentre le </a:t>
            </a:r>
            <a:r>
              <a:rPr lang="it-IT" dirty="0"/>
              <a:t>presunte “vittime” di Smith si schierino dalla sua parte. </a:t>
            </a:r>
          </a:p>
          <a:p>
            <a:r>
              <a:rPr lang="it-IT" dirty="0"/>
              <a:t>Viene accusato </a:t>
            </a:r>
            <a:r>
              <a:rPr lang="it-IT" dirty="0" smtClean="0"/>
              <a:t>anzitutto di </a:t>
            </a:r>
            <a:r>
              <a:rPr lang="it-IT" dirty="0"/>
              <a:t>tentato omicidio per aver sparato a uno stimato professore, tuttavia pur stando a detta </a:t>
            </a:r>
            <a:r>
              <a:rPr lang="it-IT" dirty="0" smtClean="0"/>
              <a:t>di un </a:t>
            </a:r>
            <a:r>
              <a:rPr lang="it-IT" dirty="0"/>
              <a:t>testimone a pochi centimetri dalla vittima ha mancato il colpo, </a:t>
            </a:r>
            <a:r>
              <a:rPr lang="it-IT" dirty="0" smtClean="0"/>
              <a:t>anche se è </a:t>
            </a:r>
            <a:r>
              <a:rPr lang="it-IT" dirty="0"/>
              <a:t>uno dei tiratori più dotati </a:t>
            </a:r>
            <a:r>
              <a:rPr lang="it-IT" dirty="0" smtClean="0"/>
              <a:t>dell’università. Allora </a:t>
            </a:r>
            <a:r>
              <a:rPr lang="it-IT" dirty="0"/>
              <a:t>la </a:t>
            </a:r>
            <a:r>
              <a:rPr lang="it-IT" dirty="0" smtClean="0"/>
              <a:t>difesa </a:t>
            </a:r>
            <a:r>
              <a:rPr lang="it-IT" dirty="0"/>
              <a:t>legge la lettera scritta dallo stesso professore a cui </a:t>
            </a:r>
            <a:r>
              <a:rPr lang="it-IT" dirty="0" smtClean="0"/>
              <a:t>Smith </a:t>
            </a:r>
            <a:r>
              <a:rPr lang="it-IT" dirty="0"/>
              <a:t>avrebbe </a:t>
            </a:r>
            <a:r>
              <a:rPr lang="it-IT" dirty="0" smtClean="0"/>
              <a:t>sparato (</a:t>
            </a:r>
            <a:r>
              <a:rPr lang="it-IT" dirty="0" smtClean="0">
                <a:sym typeface="Wingdings" panose="05000000000000000000" pitchFamily="2" charset="2"/>
              </a:rPr>
              <a:t>leggi pag.</a:t>
            </a:r>
            <a:r>
              <a:rPr lang="it-IT" dirty="0" smtClean="0"/>
              <a:t> 143-147)</a:t>
            </a:r>
          </a:p>
        </p:txBody>
      </p:sp>
      <p:pic>
        <p:nvPicPr>
          <p:cNvPr id="5" name="Picture 2" descr="UOMO VIVO"/>
          <p:cNvPicPr>
            <a:picLocks noChangeAspect="1" noChangeArrowheads="1"/>
          </p:cNvPicPr>
          <p:nvPr/>
        </p:nvPicPr>
        <p:blipFill rotWithShape="1">
          <a:blip r:embed="rId2">
            <a:extLst>
              <a:ext uri="{28A0092B-C50C-407E-A947-70E740481C1C}">
                <a14:useLocalDpi xmlns:a14="http://schemas.microsoft.com/office/drawing/2010/main" val="0"/>
              </a:ext>
            </a:extLst>
          </a:blip>
          <a:srcRect l="4997" t="2650" r="4099" b="2614"/>
          <a:stretch/>
        </p:blipFill>
        <p:spPr bwMode="auto">
          <a:xfrm>
            <a:off x="7889487" y="0"/>
            <a:ext cx="1254511" cy="1780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065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L’avventura di un uomo vivo</a:t>
            </a:r>
            <a:endParaRPr lang="it-IT" dirty="0"/>
          </a:p>
        </p:txBody>
      </p:sp>
      <p:sp>
        <p:nvSpPr>
          <p:cNvPr id="3" name="Segnaposto contenuto 2"/>
          <p:cNvSpPr>
            <a:spLocks noGrp="1"/>
          </p:cNvSpPr>
          <p:nvPr>
            <p:ph idx="1"/>
          </p:nvPr>
        </p:nvSpPr>
        <p:spPr/>
        <p:txBody>
          <a:bodyPr>
            <a:normAutofit fontScale="92500"/>
          </a:bodyPr>
          <a:lstStyle/>
          <a:p>
            <a:r>
              <a:rPr lang="it-IT" dirty="0" smtClean="0"/>
              <a:t>Questo romanzo è un inno alla vita, e l’apparente furto non è l’altro che l’occasione per provare la passione per quello che si ha, e l’accusa di poligamia rivela alla fine quanto lui sia legato ad una sola donna, sua moglie.</a:t>
            </a:r>
          </a:p>
          <a:p>
            <a:r>
              <a:rPr lang="it-IT" dirty="0" smtClean="0"/>
              <a:t>L’insegnamento che ci vuol dare Chesterton è che la vita è una cosa fantastica, e che dobbiamo essere grati, riconoscenti, e soprattutto felici,   per quello che abbiamo, tenerci ad esso.</a:t>
            </a:r>
          </a:p>
          <a:p>
            <a:endParaRPr lang="it-IT" dirty="0"/>
          </a:p>
        </p:txBody>
      </p:sp>
      <p:pic>
        <p:nvPicPr>
          <p:cNvPr id="5" name="Picture 2" descr="UOMO VIVO"/>
          <p:cNvPicPr>
            <a:picLocks noChangeAspect="1" noChangeArrowheads="1"/>
          </p:cNvPicPr>
          <p:nvPr/>
        </p:nvPicPr>
        <p:blipFill rotWithShape="1">
          <a:blip r:embed="rId2">
            <a:extLst>
              <a:ext uri="{28A0092B-C50C-407E-A947-70E740481C1C}">
                <a14:useLocalDpi xmlns:a14="http://schemas.microsoft.com/office/drawing/2010/main" val="0"/>
              </a:ext>
            </a:extLst>
          </a:blip>
          <a:srcRect l="4997" t="2650" r="4099" b="2614"/>
          <a:stretch/>
        </p:blipFill>
        <p:spPr bwMode="auto">
          <a:xfrm>
            <a:off x="7897706" y="5077608"/>
            <a:ext cx="1254511" cy="1780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163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L’avventura della sua vita</a:t>
            </a:r>
            <a:endParaRPr lang="it-IT" dirty="0"/>
          </a:p>
        </p:txBody>
      </p:sp>
      <p:sp>
        <p:nvSpPr>
          <p:cNvPr id="3" name="Segnaposto contenuto 2"/>
          <p:cNvSpPr>
            <a:spLocks noGrp="1"/>
          </p:cNvSpPr>
          <p:nvPr>
            <p:ph idx="1"/>
          </p:nvPr>
        </p:nvSpPr>
        <p:spPr/>
        <p:txBody>
          <a:bodyPr>
            <a:normAutofit/>
          </a:bodyPr>
          <a:lstStyle/>
          <a:p>
            <a:r>
              <a:rPr lang="it-IT" dirty="0" smtClean="0"/>
              <a:t>E una avventura davvero lo era stata la sua vita, dai primi articoli di giornale, ai primi libri, fino alla conversione al cattolicesimo nel 1922, una svolta per lui, che era sempre stato anglicano</a:t>
            </a:r>
          </a:p>
          <a:p>
            <a:r>
              <a:rPr lang="it-IT" dirty="0" smtClean="0"/>
              <a:t>Ma cos’era per Chesterton la tradizione?</a:t>
            </a:r>
          </a:p>
        </p:txBody>
      </p:sp>
    </p:spTree>
    <p:extLst>
      <p:ext uri="{BB962C8B-B14F-4D97-AF65-F5344CB8AC3E}">
        <p14:creationId xmlns:p14="http://schemas.microsoft.com/office/powerpoint/2010/main" val="1767917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Il rapporto con la tradizione</a:t>
            </a:r>
            <a:endParaRPr lang="it-IT" dirty="0"/>
          </a:p>
        </p:txBody>
      </p:sp>
      <p:sp>
        <p:nvSpPr>
          <p:cNvPr id="3" name="Segnaposto contenuto 2"/>
          <p:cNvSpPr>
            <a:spLocks noGrp="1"/>
          </p:cNvSpPr>
          <p:nvPr>
            <p:ph idx="1"/>
          </p:nvPr>
        </p:nvSpPr>
        <p:spPr/>
        <p:txBody>
          <a:bodyPr>
            <a:normAutofit/>
          </a:bodyPr>
          <a:lstStyle/>
          <a:p>
            <a:r>
              <a:rPr lang="it-IT" dirty="0" smtClean="0"/>
              <a:t>Per Chesterton non era una cosa che bloccava o soffocava l’uomo, ma è ciò che lo rende davvero un viandante su una strada che molti hanno percorso prima di lui, perché «la tradizione non significa che i vivi sono morti, ma che i morti sono vivi», cioè ci sono accanto per dirci «guarda che non sei da solo nel cammino della vita». È la stessa intuizione di Dante.</a:t>
            </a:r>
            <a:endParaRPr lang="it-IT" dirty="0"/>
          </a:p>
        </p:txBody>
      </p:sp>
    </p:spTree>
    <p:extLst>
      <p:ext uri="{BB962C8B-B14F-4D97-AF65-F5344CB8AC3E}">
        <p14:creationId xmlns:p14="http://schemas.microsoft.com/office/powerpoint/2010/main" val="234135254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930</TotalTime>
  <Words>2287</Words>
  <Application>Microsoft Office PowerPoint</Application>
  <PresentationFormat>Presentazione su schermo (4:3)</PresentationFormat>
  <Paragraphs>89</Paragraphs>
  <Slides>35</Slides>
  <Notes>0</Notes>
  <HiddenSlides>0</HiddenSlides>
  <MMClips>2</MMClips>
  <ScaleCrop>false</ScaleCrop>
  <HeadingPairs>
    <vt:vector size="4" baseType="variant">
      <vt:variant>
        <vt:lpstr>Tema</vt:lpstr>
      </vt:variant>
      <vt:variant>
        <vt:i4>2</vt:i4>
      </vt:variant>
      <vt:variant>
        <vt:lpstr>Titoli diapositive</vt:lpstr>
      </vt:variant>
      <vt:variant>
        <vt:i4>35</vt:i4>
      </vt:variant>
    </vt:vector>
  </HeadingPairs>
  <TitlesOfParts>
    <vt:vector size="37" baseType="lpstr">
      <vt:lpstr>Tema di Office</vt:lpstr>
      <vt:lpstr>1_Tema di Office</vt:lpstr>
      <vt:lpstr>Chesterton: l’incontro con un uomo vivo</vt:lpstr>
      <vt:lpstr>Sigla dei «Racconti di Padre Brown»</vt:lpstr>
      <vt:lpstr>Perché incontro con un uomo vivo?</vt:lpstr>
      <vt:lpstr>L’avventura di un uomo vivo</vt:lpstr>
      <vt:lpstr>L’avventura di un uomo vivo</vt:lpstr>
      <vt:lpstr>L’avventura di un uomo vivo</vt:lpstr>
      <vt:lpstr>L’avventura di un uomo vivo</vt:lpstr>
      <vt:lpstr>L’avventura della sua vita</vt:lpstr>
      <vt:lpstr>Il rapporto con la tradizione</vt:lpstr>
      <vt:lpstr>L’ironia e il buon senso</vt:lpstr>
      <vt:lpstr>Politicamente scorretto</vt:lpstr>
      <vt:lpstr>Antisemitismo</vt:lpstr>
      <vt:lpstr>Padre Brown</vt:lpstr>
      <vt:lpstr>Padre Brown</vt:lpstr>
      <vt:lpstr>La coscienza</vt:lpstr>
      <vt:lpstr>La coscienza</vt:lpstr>
      <vt:lpstr>La lista di Crusoe</vt:lpstr>
      <vt:lpstr>La lista di Crusoe</vt:lpstr>
      <vt:lpstr>La lista di Crusoe</vt:lpstr>
      <vt:lpstr>La lista di Crusoe</vt:lpstr>
      <vt:lpstr>La croce azzurra</vt:lpstr>
      <vt:lpstr>Le stelle volanti (diamanti)</vt:lpstr>
      <vt:lpstr>Il giardino chiuso</vt:lpstr>
      <vt:lpstr>L’ uomo invisibile</vt:lpstr>
      <vt:lpstr>I peccati del principe Saradine</vt:lpstr>
      <vt:lpstr>All’insegna della spada spezzata</vt:lpstr>
      <vt:lpstr>L’ occhio di Apollo</vt:lpstr>
      <vt:lpstr>L’ osteria volante</vt:lpstr>
      <vt:lpstr>Il distribuzionismo</vt:lpstr>
      <vt:lpstr>Il distribuzionismo</vt:lpstr>
      <vt:lpstr>Il distribuzionismo</vt:lpstr>
      <vt:lpstr>Il distribuzionismo</vt:lpstr>
      <vt:lpstr>Il distribuzionismo</vt:lpstr>
      <vt:lpstr>Presentazione standard di PowerPoint</vt:lpstr>
      <vt:lpstr>Il distribuzionismo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Chesterton</dc:title>
  <dc:creator>pc</dc:creator>
  <cp:lastModifiedBy>pc</cp:lastModifiedBy>
  <cp:revision>33</cp:revision>
  <dcterms:created xsi:type="dcterms:W3CDTF">2015-11-15T04:48:34Z</dcterms:created>
  <dcterms:modified xsi:type="dcterms:W3CDTF">2015-12-20T21:58:20Z</dcterms:modified>
</cp:coreProperties>
</file>