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3"/>
  </p:notesMasterIdLst>
  <p:handoutMasterIdLst>
    <p:handoutMasterId r:id="rId74"/>
  </p:handoutMasterIdLst>
  <p:sldIdLst>
    <p:sldId id="256" r:id="rId2"/>
    <p:sldId id="257" r:id="rId3"/>
    <p:sldId id="275" r:id="rId4"/>
    <p:sldId id="277" r:id="rId5"/>
    <p:sldId id="278" r:id="rId6"/>
    <p:sldId id="279" r:id="rId7"/>
    <p:sldId id="259" r:id="rId8"/>
    <p:sldId id="258" r:id="rId9"/>
    <p:sldId id="265" r:id="rId10"/>
    <p:sldId id="266" r:id="rId11"/>
    <p:sldId id="260" r:id="rId12"/>
    <p:sldId id="262" r:id="rId13"/>
    <p:sldId id="263" r:id="rId14"/>
    <p:sldId id="264" r:id="rId15"/>
    <p:sldId id="267" r:id="rId16"/>
    <p:sldId id="268" r:id="rId17"/>
    <p:sldId id="272" r:id="rId18"/>
    <p:sldId id="269" r:id="rId19"/>
    <p:sldId id="270" r:id="rId20"/>
    <p:sldId id="271" r:id="rId21"/>
    <p:sldId id="273" r:id="rId22"/>
    <p:sldId id="274" r:id="rId23"/>
    <p:sldId id="280" r:id="rId24"/>
    <p:sldId id="282" r:id="rId25"/>
    <p:sldId id="283" r:id="rId26"/>
    <p:sldId id="288" r:id="rId27"/>
    <p:sldId id="284" r:id="rId28"/>
    <p:sldId id="285" r:id="rId29"/>
    <p:sldId id="286" r:id="rId30"/>
    <p:sldId id="287" r:id="rId31"/>
    <p:sldId id="289" r:id="rId32"/>
    <p:sldId id="290" r:id="rId33"/>
    <p:sldId id="291" r:id="rId34"/>
    <p:sldId id="292" r:id="rId35"/>
    <p:sldId id="293" r:id="rId36"/>
    <p:sldId id="297" r:id="rId37"/>
    <p:sldId id="296" r:id="rId38"/>
    <p:sldId id="295" r:id="rId39"/>
    <p:sldId id="298" r:id="rId40"/>
    <p:sldId id="299" r:id="rId41"/>
    <p:sldId id="300" r:id="rId42"/>
    <p:sldId id="301" r:id="rId43"/>
    <p:sldId id="302"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8" r:id="rId68"/>
    <p:sldId id="329" r:id="rId69"/>
    <p:sldId id="330" r:id="rId70"/>
    <p:sldId id="331" r:id="rId71"/>
    <p:sldId id="33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69" autoAdjust="0"/>
  </p:normalViewPr>
  <p:slideViewPr>
    <p:cSldViewPr snapToGrid="0" snapToObjects="1">
      <p:cViewPr>
        <p:scale>
          <a:sx n="135" d="100"/>
          <a:sy n="135" d="100"/>
        </p:scale>
        <p:origin x="-776" y="-920"/>
      </p:cViewPr>
      <p:guideLst>
        <p:guide orient="horz" pos="2160"/>
        <p:guide pos="2880"/>
      </p:guideLst>
    </p:cSldViewPr>
  </p:slideViewPr>
  <p:outlineViewPr>
    <p:cViewPr>
      <p:scale>
        <a:sx n="33" d="100"/>
        <a:sy n="33" d="100"/>
      </p:scale>
      <p:origin x="0" y="56240"/>
    </p:cViewPr>
  </p:outlineViewPr>
  <p:notesTextViewPr>
    <p:cViewPr>
      <p:scale>
        <a:sx n="100" d="100"/>
        <a:sy n="100" d="100"/>
      </p:scale>
      <p:origin x="0" y="0"/>
    </p:cViewPr>
  </p:notesTextViewPr>
  <p:sorterViewPr>
    <p:cViewPr>
      <p:scale>
        <a:sx n="66" d="100"/>
        <a:sy n="66" d="100"/>
      </p:scale>
      <p:origin x="0" y="200"/>
    </p:cViewPr>
  </p:sorterViewPr>
  <p:notesViewPr>
    <p:cSldViewPr snapToGrid="0" snapToObjects="1">
      <p:cViewPr varScale="1">
        <p:scale>
          <a:sx n="138" d="100"/>
          <a:sy n="138" d="100"/>
        </p:scale>
        <p:origin x="-260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86A44-0E45-7943-B235-5DF921071D00}"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it-IT"/>
        </a:p>
      </dgm:t>
    </dgm:pt>
    <dgm:pt modelId="{AFBA9A4E-B740-7544-AF62-889B7B98CB8A}">
      <dgm:prSet phldrT="[Testo]" custT="1"/>
      <dgm:spPr>
        <a:solidFill>
          <a:schemeClr val="accent1">
            <a:lumMod val="75000"/>
          </a:schemeClr>
        </a:solidFill>
        <a:effectLst/>
        <a:scene3d>
          <a:camera prst="orthographicFront">
            <a:rot lat="0" lon="0" rev="0"/>
          </a:camera>
          <a:lightRig rig="balanced" dir="tr"/>
        </a:scene3d>
        <a:sp3d prstMaterial="matte"/>
      </dgm:spPr>
      <dgm:t>
        <a:bodyPr/>
        <a:lstStyle/>
        <a:p>
          <a:r>
            <a:rPr lang="it-IT" sz="1600" dirty="0" smtClean="0"/>
            <a:t>Relativismo e perdita delle </a:t>
          </a:r>
          <a:r>
            <a:rPr lang="it-IT" sz="1700" dirty="0" smtClean="0"/>
            <a:t>certezze</a:t>
          </a:r>
          <a:endParaRPr lang="it-IT" sz="1700" dirty="0"/>
        </a:p>
      </dgm:t>
    </dgm:pt>
    <dgm:pt modelId="{28FF4B00-717D-FE44-8583-E0A72EE0B074}" type="parTrans" cxnId="{EBF7965A-7393-1947-9D08-928BDA194C47}">
      <dgm:prSet/>
      <dgm:spPr/>
      <dgm:t>
        <a:bodyPr/>
        <a:lstStyle/>
        <a:p>
          <a:endParaRPr lang="it-IT"/>
        </a:p>
      </dgm:t>
    </dgm:pt>
    <dgm:pt modelId="{62CFE376-1152-7E46-AA8D-F6134BE3A8BB}" type="sibTrans" cxnId="{EBF7965A-7393-1947-9D08-928BDA194C47}">
      <dgm:prSet/>
      <dgm:spPr/>
      <dgm:t>
        <a:bodyPr/>
        <a:lstStyle/>
        <a:p>
          <a:endParaRPr lang="it-IT"/>
        </a:p>
      </dgm:t>
    </dgm:pt>
    <dgm:pt modelId="{5767D374-5425-3D46-947F-3F94528E4B2A}">
      <dgm:prSet custT="1"/>
      <dgm:spPr>
        <a:effectLst/>
        <a:scene3d>
          <a:camera prst="orthographicFront">
            <a:rot lat="0" lon="0" rev="0"/>
          </a:camera>
          <a:lightRig rig="balanced" dir="tr"/>
        </a:scene3d>
        <a:sp3d prstMaterial="matte"/>
      </dgm:spPr>
      <dgm:t>
        <a:bodyPr/>
        <a:lstStyle/>
        <a:p>
          <a:r>
            <a:rPr lang="it-IT" sz="1400" dirty="0" smtClean="0"/>
            <a:t>Teoria quantistica: critica al determinismo </a:t>
          </a:r>
          <a:endParaRPr lang="it-IT" sz="1400" dirty="0"/>
        </a:p>
      </dgm:t>
    </dgm:pt>
    <dgm:pt modelId="{1DE63A7B-4C70-0B43-9AAE-ACFC23B1DED9}" type="parTrans" cxnId="{ECBF1F14-A7DF-FF4E-94BF-0F18E3A79EAB}">
      <dgm:prSet/>
      <dgm:spPr/>
      <dgm:t>
        <a:bodyPr/>
        <a:lstStyle/>
        <a:p>
          <a:endParaRPr lang="it-IT"/>
        </a:p>
      </dgm:t>
    </dgm:pt>
    <dgm:pt modelId="{77CC4B0C-043A-EE43-B48E-969BED006DD5}" type="sibTrans" cxnId="{ECBF1F14-A7DF-FF4E-94BF-0F18E3A79EAB}">
      <dgm:prSet/>
      <dgm:spPr/>
      <dgm:t>
        <a:bodyPr/>
        <a:lstStyle/>
        <a:p>
          <a:endParaRPr lang="it-IT"/>
        </a:p>
      </dgm:t>
    </dgm:pt>
    <dgm:pt modelId="{3800CEFB-0580-604B-85BD-FA151D2CBD35}">
      <dgm:prSet custT="1"/>
      <dgm:spPr>
        <a:effectLst/>
        <a:scene3d>
          <a:camera prst="orthographicFront">
            <a:rot lat="0" lon="0" rev="0"/>
          </a:camera>
          <a:lightRig rig="balanced" dir="tr"/>
        </a:scene3d>
        <a:sp3d prstMaterial="matte"/>
      </dgm:spPr>
      <dgm:t>
        <a:bodyPr/>
        <a:lstStyle/>
        <a:p>
          <a:r>
            <a:rPr lang="it-IT" sz="1400" dirty="0" smtClean="0"/>
            <a:t>Freud: Teoria psicoanalitica</a:t>
          </a:r>
          <a:endParaRPr lang="it-IT" sz="1400" dirty="0"/>
        </a:p>
      </dgm:t>
    </dgm:pt>
    <dgm:pt modelId="{03054F91-68EF-8948-A5CC-726234777436}" type="parTrans" cxnId="{7109BDDA-19F7-3B47-A150-408B44DE6BB4}">
      <dgm:prSet/>
      <dgm:spPr/>
      <dgm:t>
        <a:bodyPr/>
        <a:lstStyle/>
        <a:p>
          <a:endParaRPr lang="it-IT"/>
        </a:p>
      </dgm:t>
    </dgm:pt>
    <dgm:pt modelId="{0F00752A-678D-C64A-AF82-3F8E60A18468}" type="sibTrans" cxnId="{7109BDDA-19F7-3B47-A150-408B44DE6BB4}">
      <dgm:prSet/>
      <dgm:spPr/>
      <dgm:t>
        <a:bodyPr/>
        <a:lstStyle/>
        <a:p>
          <a:endParaRPr lang="it-IT"/>
        </a:p>
      </dgm:t>
    </dgm:pt>
    <dgm:pt modelId="{45D9A3D6-5111-4048-905D-EA87644FE743}">
      <dgm:prSet custT="1"/>
      <dgm:spPr>
        <a:effectLst/>
        <a:scene3d>
          <a:camera prst="orthographicFront">
            <a:rot lat="0" lon="0" rev="0"/>
          </a:camera>
          <a:lightRig rig="balanced" dir="tr"/>
        </a:scene3d>
        <a:sp3d prstMaterial="matte"/>
      </dgm:spPr>
      <dgm:t>
        <a:bodyPr/>
        <a:lstStyle/>
        <a:p>
          <a:r>
            <a:rPr lang="it-IT" sz="1400" dirty="0" smtClean="0"/>
            <a:t>Relatività speciale: critica all’assolutezza del tempo e dello spazio</a:t>
          </a:r>
          <a:endParaRPr lang="it-IT" sz="1400" dirty="0"/>
        </a:p>
      </dgm:t>
    </dgm:pt>
    <dgm:pt modelId="{107DBBA5-7FD4-EE4E-B420-E3DE8DB4DB90}" type="parTrans" cxnId="{A37A3E39-B420-A745-867C-597DF67893B8}">
      <dgm:prSet/>
      <dgm:spPr/>
      <dgm:t>
        <a:bodyPr/>
        <a:lstStyle/>
        <a:p>
          <a:endParaRPr lang="it-IT"/>
        </a:p>
      </dgm:t>
    </dgm:pt>
    <dgm:pt modelId="{B327FE05-D4B3-DA47-9788-AFC3AE3C7643}" type="sibTrans" cxnId="{A37A3E39-B420-A745-867C-597DF67893B8}">
      <dgm:prSet/>
      <dgm:spPr/>
      <dgm:t>
        <a:bodyPr/>
        <a:lstStyle/>
        <a:p>
          <a:endParaRPr lang="it-IT"/>
        </a:p>
      </dgm:t>
    </dgm:pt>
    <dgm:pt modelId="{A7B7D59D-1E3E-8E43-AC35-ED6D748863A2}">
      <dgm:prSet custT="1"/>
      <dgm:spPr>
        <a:effectLst/>
        <a:scene3d>
          <a:camera prst="orthographicFront">
            <a:rot lat="0" lon="0" rev="0"/>
          </a:camera>
          <a:lightRig rig="balanced" dir="tr"/>
        </a:scene3d>
        <a:sp3d prstMaterial="matte"/>
      </dgm:spPr>
      <dgm:t>
        <a:bodyPr/>
        <a:lstStyle/>
        <a:p>
          <a:r>
            <a:rPr lang="it-IT" sz="1400" dirty="0" smtClean="0"/>
            <a:t>Relatività generale: lo spazio non è euclidea</a:t>
          </a:r>
          <a:endParaRPr lang="it-IT" sz="1400" dirty="0"/>
        </a:p>
      </dgm:t>
    </dgm:pt>
    <dgm:pt modelId="{E456921B-460C-6D43-B7F1-80E48909D973}" type="parTrans" cxnId="{66A90A79-EC62-3745-9081-4A9D0353E545}">
      <dgm:prSet/>
      <dgm:spPr/>
      <dgm:t>
        <a:bodyPr/>
        <a:lstStyle/>
        <a:p>
          <a:endParaRPr lang="it-IT"/>
        </a:p>
      </dgm:t>
    </dgm:pt>
    <dgm:pt modelId="{3CF57E48-B5DF-6D41-9474-9E4D40D266D7}" type="sibTrans" cxnId="{66A90A79-EC62-3745-9081-4A9D0353E545}">
      <dgm:prSet/>
      <dgm:spPr/>
      <dgm:t>
        <a:bodyPr/>
        <a:lstStyle/>
        <a:p>
          <a:endParaRPr lang="it-IT"/>
        </a:p>
      </dgm:t>
    </dgm:pt>
    <dgm:pt modelId="{097B21C3-34D9-5D49-A59E-8C9646BE0CFE}">
      <dgm:prSet custT="1"/>
      <dgm:spPr>
        <a:effectLst/>
        <a:scene3d>
          <a:camera prst="orthographicFront">
            <a:rot lat="0" lon="0" rev="0"/>
          </a:camera>
          <a:lightRig rig="balanced" dir="tr"/>
        </a:scene3d>
        <a:sp3d prstMaterial="matte"/>
      </dgm:spPr>
      <dgm:t>
        <a:bodyPr/>
        <a:lstStyle/>
        <a:p>
          <a:r>
            <a:rPr lang="it-IT" sz="1400" dirty="0" smtClean="0"/>
            <a:t>Lobacevskij: Geometria iperbolica</a:t>
          </a:r>
          <a:endParaRPr lang="it-IT" sz="1400" dirty="0"/>
        </a:p>
      </dgm:t>
    </dgm:pt>
    <dgm:pt modelId="{23B98333-6989-D44D-AD9A-016D37CC3304}" type="parTrans" cxnId="{D43DAEDF-9AA2-964C-8003-072AFCF66512}">
      <dgm:prSet/>
      <dgm:spPr/>
      <dgm:t>
        <a:bodyPr/>
        <a:lstStyle/>
        <a:p>
          <a:endParaRPr lang="it-IT"/>
        </a:p>
      </dgm:t>
    </dgm:pt>
    <dgm:pt modelId="{05F2D224-99D3-434F-86AF-E6049D21E3A4}" type="sibTrans" cxnId="{D43DAEDF-9AA2-964C-8003-072AFCF66512}">
      <dgm:prSet/>
      <dgm:spPr/>
      <dgm:t>
        <a:bodyPr/>
        <a:lstStyle/>
        <a:p>
          <a:endParaRPr lang="it-IT"/>
        </a:p>
      </dgm:t>
    </dgm:pt>
    <dgm:pt modelId="{646E5383-73CD-0C43-91DF-6E7D7757121A}">
      <dgm:prSet custT="1"/>
      <dgm:spPr>
        <a:effectLst/>
        <a:scene3d>
          <a:camera prst="orthographicFront">
            <a:rot lat="0" lon="0" rev="0"/>
          </a:camera>
          <a:lightRig rig="balanced" dir="tr"/>
        </a:scene3d>
        <a:sp3d prstMaterial="matte"/>
      </dgm:spPr>
      <dgm:t>
        <a:bodyPr/>
        <a:lstStyle/>
        <a:p>
          <a:r>
            <a:rPr lang="it-IT" sz="1400" dirty="0" smtClean="0"/>
            <a:t>Riemann: Geometria ellittica</a:t>
          </a:r>
          <a:endParaRPr lang="it-IT" sz="1400" dirty="0"/>
        </a:p>
      </dgm:t>
    </dgm:pt>
    <dgm:pt modelId="{8A175ECF-F0D9-354E-9BB6-96F255919544}" type="parTrans" cxnId="{77BC9A66-0897-2C45-89BE-02761A1E9E3E}">
      <dgm:prSet/>
      <dgm:spPr/>
      <dgm:t>
        <a:bodyPr/>
        <a:lstStyle/>
        <a:p>
          <a:endParaRPr lang="it-IT"/>
        </a:p>
      </dgm:t>
    </dgm:pt>
    <dgm:pt modelId="{ED3F57FC-ABE1-3A41-BA39-CEC2464B01E4}" type="sibTrans" cxnId="{77BC9A66-0897-2C45-89BE-02761A1E9E3E}">
      <dgm:prSet/>
      <dgm:spPr/>
      <dgm:t>
        <a:bodyPr/>
        <a:lstStyle/>
        <a:p>
          <a:endParaRPr lang="it-IT"/>
        </a:p>
      </dgm:t>
    </dgm:pt>
    <dgm:pt modelId="{6EC740D3-C6D6-0048-A610-613BAAB95D0F}">
      <dgm:prSet custT="1"/>
      <dgm:spPr>
        <a:effectLst/>
        <a:scene3d>
          <a:camera prst="orthographicFront">
            <a:rot lat="0" lon="0" rev="0"/>
          </a:camera>
          <a:lightRig rig="balanced" dir="tr"/>
        </a:scene3d>
        <a:sp3d prstMaterial="matte"/>
      </dgm:spPr>
      <dgm:t>
        <a:bodyPr/>
        <a:lstStyle/>
        <a:p>
          <a:r>
            <a:rPr lang="it-IT" sz="1400" dirty="0" smtClean="0"/>
            <a:t>Nietzsche: prospettivismo e “la morte di Dio”</a:t>
          </a:r>
          <a:endParaRPr lang="it-IT" sz="1400" dirty="0"/>
        </a:p>
      </dgm:t>
    </dgm:pt>
    <dgm:pt modelId="{A9D74165-315B-FD43-8B68-74FF49ADC2D2}" type="parTrans" cxnId="{4A1A8745-65EE-8846-A697-9209CC173890}">
      <dgm:prSet/>
      <dgm:spPr/>
      <dgm:t>
        <a:bodyPr/>
        <a:lstStyle/>
        <a:p>
          <a:endParaRPr lang="it-IT"/>
        </a:p>
      </dgm:t>
    </dgm:pt>
    <dgm:pt modelId="{816C2A70-43E2-E441-854E-674C5C26625F}" type="sibTrans" cxnId="{4A1A8745-65EE-8846-A697-9209CC173890}">
      <dgm:prSet/>
      <dgm:spPr/>
      <dgm:t>
        <a:bodyPr/>
        <a:lstStyle/>
        <a:p>
          <a:endParaRPr lang="it-IT"/>
        </a:p>
      </dgm:t>
    </dgm:pt>
    <dgm:pt modelId="{1B500E1F-6FD9-064D-9710-248F8E1DE297}">
      <dgm:prSet custT="1"/>
      <dgm:spPr>
        <a:effectLst/>
        <a:scene3d>
          <a:camera prst="orthographicFront">
            <a:rot lat="0" lon="0" rev="0"/>
          </a:camera>
          <a:lightRig rig="balanced" dir="tr"/>
        </a:scene3d>
        <a:sp3d prstMaterial="matte"/>
      </dgm:spPr>
      <dgm:t>
        <a:bodyPr/>
        <a:lstStyle/>
        <a:p>
          <a:r>
            <a:rPr lang="it-IT" sz="1400" dirty="0" smtClean="0"/>
            <a:t>Crisi del sistema meccanicistico e della fisica newtoniana</a:t>
          </a:r>
          <a:endParaRPr lang="it-IT" sz="1400" dirty="0"/>
        </a:p>
      </dgm:t>
    </dgm:pt>
    <dgm:pt modelId="{2E33CAB5-64CB-4B4B-8AB3-23B8054D6C68}" type="parTrans" cxnId="{8793CB72-0B99-1B41-9BA4-D097F116E57A}">
      <dgm:prSet/>
      <dgm:spPr/>
      <dgm:t>
        <a:bodyPr/>
        <a:lstStyle/>
        <a:p>
          <a:endParaRPr lang="it-IT"/>
        </a:p>
      </dgm:t>
    </dgm:pt>
    <dgm:pt modelId="{113D8D26-F259-444D-90EA-3E0DB9863AEE}" type="sibTrans" cxnId="{8793CB72-0B99-1B41-9BA4-D097F116E57A}">
      <dgm:prSet/>
      <dgm:spPr/>
      <dgm:t>
        <a:bodyPr/>
        <a:lstStyle/>
        <a:p>
          <a:endParaRPr lang="it-IT"/>
        </a:p>
      </dgm:t>
    </dgm:pt>
    <dgm:pt modelId="{0720992D-5EDD-B143-A96E-A59940E26B8A}">
      <dgm:prSet custT="1"/>
      <dgm:spPr/>
      <dgm:t>
        <a:bodyPr/>
        <a:lstStyle/>
        <a:p>
          <a:endParaRPr lang="it-IT"/>
        </a:p>
      </dgm:t>
    </dgm:pt>
    <dgm:pt modelId="{AEFFF01F-89FC-C84E-B897-C2B2AD1C6878}" type="sibTrans" cxnId="{53C3407B-B6C5-5B4F-844D-04485AAD2166}">
      <dgm:prSet/>
      <dgm:spPr/>
      <dgm:t>
        <a:bodyPr/>
        <a:lstStyle/>
        <a:p>
          <a:endParaRPr lang="it-IT"/>
        </a:p>
      </dgm:t>
    </dgm:pt>
    <dgm:pt modelId="{D27002B7-0155-5343-B04F-FA87151784F1}" type="parTrans" cxnId="{53C3407B-B6C5-5B4F-844D-04485AAD2166}">
      <dgm:prSet/>
      <dgm:spPr/>
      <dgm:t>
        <a:bodyPr/>
        <a:lstStyle/>
        <a:p>
          <a:endParaRPr lang="it-IT"/>
        </a:p>
      </dgm:t>
    </dgm:pt>
    <dgm:pt modelId="{E3102198-F9E7-9247-ACC6-E15647C860A3}">
      <dgm:prSet custT="1"/>
      <dgm:spPr>
        <a:effectLst/>
        <a:scene3d>
          <a:camera prst="orthographicFront">
            <a:rot lat="0" lon="0" rev="0"/>
          </a:camera>
          <a:lightRig rig="balanced" dir="tr"/>
        </a:scene3d>
        <a:sp3d prstMaterial="matte"/>
      </dgm:spPr>
      <dgm:t>
        <a:bodyPr/>
        <a:lstStyle/>
        <a:p>
          <a:r>
            <a:rPr lang="it-IT" sz="1400" dirty="0" smtClean="0"/>
            <a:t>Crisi della geometria euclidea</a:t>
          </a:r>
          <a:endParaRPr lang="it-IT" sz="1400" dirty="0"/>
        </a:p>
      </dgm:t>
    </dgm:pt>
    <dgm:pt modelId="{0AAD226A-67D5-E540-8B7F-36300EB1E327}" type="sibTrans" cxnId="{04A469B1-BB70-9D43-8EFF-FBA73284861E}">
      <dgm:prSet/>
      <dgm:spPr/>
      <dgm:t>
        <a:bodyPr/>
        <a:lstStyle/>
        <a:p>
          <a:endParaRPr lang="it-IT"/>
        </a:p>
      </dgm:t>
    </dgm:pt>
    <dgm:pt modelId="{D0298F82-A43E-E541-8FE8-E977B519F368}" type="parTrans" cxnId="{04A469B1-BB70-9D43-8EFF-FBA73284861E}">
      <dgm:prSet/>
      <dgm:spPr/>
      <dgm:t>
        <a:bodyPr/>
        <a:lstStyle/>
        <a:p>
          <a:endParaRPr lang="it-IT"/>
        </a:p>
      </dgm:t>
    </dgm:pt>
    <dgm:pt modelId="{ADBEE386-3C6D-8443-ACBB-8BDBF9C2EA73}">
      <dgm:prSet custT="1"/>
      <dgm:spPr>
        <a:effectLst/>
        <a:scene3d>
          <a:camera prst="orthographicFront">
            <a:rot lat="0" lon="0" rev="0"/>
          </a:camera>
          <a:lightRig rig="balanced" dir="tr"/>
        </a:scene3d>
        <a:sp3d prstMaterial="matte"/>
      </dgm:spPr>
      <dgm:t>
        <a:bodyPr/>
        <a:lstStyle/>
        <a:p>
          <a:r>
            <a:rPr lang="it-IT" sz="1400" dirty="0" smtClean="0"/>
            <a:t>Maxwell e teoria dell’elettromagnetismo</a:t>
          </a:r>
          <a:endParaRPr lang="it-IT" sz="1400" dirty="0"/>
        </a:p>
      </dgm:t>
    </dgm:pt>
    <dgm:pt modelId="{01D82B4E-FA6F-294B-A6F1-EE2535E2D452}" type="sibTrans" cxnId="{E47CAF6C-4701-3C4C-BC5E-C22975C75892}">
      <dgm:prSet/>
      <dgm:spPr/>
      <dgm:t>
        <a:bodyPr/>
        <a:lstStyle/>
        <a:p>
          <a:endParaRPr lang="it-IT"/>
        </a:p>
      </dgm:t>
    </dgm:pt>
    <dgm:pt modelId="{3D5C9CFA-A906-2B4B-AD24-9AB9D0E724D7}" type="parTrans" cxnId="{E47CAF6C-4701-3C4C-BC5E-C22975C75892}">
      <dgm:prSet/>
      <dgm:spPr/>
      <dgm:t>
        <a:bodyPr/>
        <a:lstStyle/>
        <a:p>
          <a:endParaRPr lang="it-IT"/>
        </a:p>
      </dgm:t>
    </dgm:pt>
    <dgm:pt modelId="{D6E2232B-980E-5742-8AD0-7F97B5D41964}" type="pres">
      <dgm:prSet presAssocID="{17186A44-0E45-7943-B235-5DF921071D00}" presName="Name0" presStyleCnt="0">
        <dgm:presLayoutVars>
          <dgm:chMax val="1"/>
          <dgm:chPref val="1"/>
          <dgm:dir/>
          <dgm:animOne val="branch"/>
          <dgm:animLvl val="lvl"/>
        </dgm:presLayoutVars>
      </dgm:prSet>
      <dgm:spPr/>
      <dgm:t>
        <a:bodyPr/>
        <a:lstStyle/>
        <a:p>
          <a:endParaRPr lang="it-IT"/>
        </a:p>
      </dgm:t>
    </dgm:pt>
    <dgm:pt modelId="{545302DD-9216-1E4B-A9C9-F13CECFED7C5}" type="pres">
      <dgm:prSet presAssocID="{AFBA9A4E-B740-7544-AF62-889B7B98CB8A}" presName="textCenter" presStyleLbl="node1" presStyleIdx="0" presStyleCnt="11" custScaleX="208536" custScaleY="94696" custLinFactNeighborX="-21428" custLinFactNeighborY="-15653"/>
      <dgm:spPr/>
      <dgm:t>
        <a:bodyPr/>
        <a:lstStyle/>
        <a:p>
          <a:endParaRPr lang="it-IT"/>
        </a:p>
      </dgm:t>
    </dgm:pt>
    <dgm:pt modelId="{D94FE05A-116D-904F-8B82-ACD7D2436415}" type="pres">
      <dgm:prSet presAssocID="{AFBA9A4E-B740-7544-AF62-889B7B98CB8A}" presName="cycle_1" presStyleCnt="0"/>
      <dgm:spPr/>
    </dgm:pt>
    <dgm:pt modelId="{B7505945-EF3D-D84D-9512-A798A571E25E}" type="pres">
      <dgm:prSet presAssocID="{45D9A3D6-5111-4048-905D-EA87644FE743}" presName="childCenter1" presStyleLbl="node1" presStyleIdx="1" presStyleCnt="11" custScaleX="306132" custScaleY="148730" custLinFactNeighborX="-9001" custLinFactNeighborY="405"/>
      <dgm:spPr/>
      <dgm:t>
        <a:bodyPr/>
        <a:lstStyle/>
        <a:p>
          <a:endParaRPr lang="it-IT"/>
        </a:p>
      </dgm:t>
    </dgm:pt>
    <dgm:pt modelId="{CCDD2FB2-789C-2C42-A257-F5D0307021F4}" type="pres">
      <dgm:prSet presAssocID="{107DBBA5-7FD4-EE4E-B420-E3DE8DB4DB90}" presName="Name144" presStyleLbl="parChTrans1D2" presStyleIdx="0" presStyleCnt="7"/>
      <dgm:spPr/>
      <dgm:t>
        <a:bodyPr/>
        <a:lstStyle/>
        <a:p>
          <a:endParaRPr lang="it-IT"/>
        </a:p>
      </dgm:t>
    </dgm:pt>
    <dgm:pt modelId="{97AF2CDD-3099-C942-A841-57C44911128F}" type="pres">
      <dgm:prSet presAssocID="{AFBA9A4E-B740-7544-AF62-889B7B98CB8A}" presName="cycle_2" presStyleCnt="0"/>
      <dgm:spPr/>
    </dgm:pt>
    <dgm:pt modelId="{BAB40463-C6F9-8C4E-BE75-DCD133C6EB80}" type="pres">
      <dgm:prSet presAssocID="{1B500E1F-6FD9-064D-9710-248F8E1DE297}" presName="childCenter2" presStyleLbl="node1" presStyleIdx="2" presStyleCnt="11" custScaleX="337440" custLinFactX="-74476" custLinFactNeighborX="-100000" custLinFactNeighborY="-4780"/>
      <dgm:spPr/>
      <dgm:t>
        <a:bodyPr/>
        <a:lstStyle/>
        <a:p>
          <a:endParaRPr lang="it-IT"/>
        </a:p>
      </dgm:t>
    </dgm:pt>
    <dgm:pt modelId="{8DF211D7-F321-8243-AB53-45D7128BAB48}" type="pres">
      <dgm:prSet presAssocID="{3D5C9CFA-A906-2B4B-AD24-9AB9D0E724D7}" presName="Name218" presStyleLbl="parChTrans1D3" presStyleIdx="0" presStyleCnt="3"/>
      <dgm:spPr/>
      <dgm:t>
        <a:bodyPr/>
        <a:lstStyle/>
        <a:p>
          <a:endParaRPr lang="it-IT"/>
        </a:p>
      </dgm:t>
    </dgm:pt>
    <dgm:pt modelId="{FE5E8BED-7309-2E43-BEDD-9208A0E9CA96}" type="pres">
      <dgm:prSet presAssocID="{ADBEE386-3C6D-8443-ACBB-8BDBF9C2EA73}" presName="text2" presStyleLbl="node1" presStyleIdx="3" presStyleCnt="11" custScaleX="346281" custRadScaleRad="408777" custRadScaleInc="-69356">
        <dgm:presLayoutVars>
          <dgm:bulletEnabled val="1"/>
        </dgm:presLayoutVars>
      </dgm:prSet>
      <dgm:spPr/>
      <dgm:t>
        <a:bodyPr/>
        <a:lstStyle/>
        <a:p>
          <a:endParaRPr lang="it-IT"/>
        </a:p>
      </dgm:t>
    </dgm:pt>
    <dgm:pt modelId="{A428D5C4-E351-8147-9FF3-C0E6CDE32D37}" type="pres">
      <dgm:prSet presAssocID="{2E33CAB5-64CB-4B4B-8AB3-23B8054D6C68}" presName="Name221" presStyleLbl="parChTrans1D2" presStyleIdx="1" presStyleCnt="7"/>
      <dgm:spPr/>
      <dgm:t>
        <a:bodyPr/>
        <a:lstStyle/>
        <a:p>
          <a:endParaRPr lang="it-IT"/>
        </a:p>
      </dgm:t>
    </dgm:pt>
    <dgm:pt modelId="{14F600CB-3EA7-3E47-A062-83E317F72CFA}" type="pres">
      <dgm:prSet presAssocID="{AFBA9A4E-B740-7544-AF62-889B7B98CB8A}" presName="cycle_3" presStyleCnt="0"/>
      <dgm:spPr/>
    </dgm:pt>
    <dgm:pt modelId="{24EA18C6-795A-2D47-B7D4-8202A155D148}" type="pres">
      <dgm:prSet presAssocID="{A7B7D59D-1E3E-8E43-AC35-ED6D748863A2}" presName="childCenter3" presStyleLbl="node1" presStyleIdx="4" presStyleCnt="11" custScaleX="297017" custScaleY="123853" custLinFactNeighborX="-3876" custLinFactNeighborY="-43825"/>
      <dgm:spPr/>
      <dgm:t>
        <a:bodyPr/>
        <a:lstStyle/>
        <a:p>
          <a:endParaRPr lang="it-IT"/>
        </a:p>
      </dgm:t>
    </dgm:pt>
    <dgm:pt modelId="{8577A581-1780-3744-97F1-3F7C05826924}" type="pres">
      <dgm:prSet presAssocID="{E456921B-460C-6D43-B7F1-80E48909D973}" presName="Name288" presStyleLbl="parChTrans1D2" presStyleIdx="2" presStyleCnt="7"/>
      <dgm:spPr/>
      <dgm:t>
        <a:bodyPr/>
        <a:lstStyle/>
        <a:p>
          <a:endParaRPr lang="it-IT"/>
        </a:p>
      </dgm:t>
    </dgm:pt>
    <dgm:pt modelId="{0CE96BA6-2BA2-E244-A5EC-8BC16528DF6A}" type="pres">
      <dgm:prSet presAssocID="{AFBA9A4E-B740-7544-AF62-889B7B98CB8A}" presName="cycle_4" presStyleCnt="0"/>
      <dgm:spPr/>
    </dgm:pt>
    <dgm:pt modelId="{DFEAB8F5-646F-C74B-AF19-E63C7D82D34C}" type="pres">
      <dgm:prSet presAssocID="{E3102198-F9E7-9247-ACC6-E15647C860A3}" presName="childCenter4" presStyleLbl="node1" presStyleIdx="5" presStyleCnt="11" custScaleX="341072" custScaleY="194909" custLinFactY="-8697" custLinFactNeighborX="85120" custLinFactNeighborY="-100000"/>
      <dgm:spPr/>
      <dgm:t>
        <a:bodyPr/>
        <a:lstStyle/>
        <a:p>
          <a:endParaRPr lang="it-IT"/>
        </a:p>
      </dgm:t>
    </dgm:pt>
    <dgm:pt modelId="{68BA6E8B-D2F7-424B-885A-FC05D5CF4DC2}" type="pres">
      <dgm:prSet presAssocID="{23B98333-6989-D44D-AD9A-016D37CC3304}" presName="Name342" presStyleLbl="parChTrans1D3" presStyleIdx="1" presStyleCnt="3"/>
      <dgm:spPr/>
      <dgm:t>
        <a:bodyPr/>
        <a:lstStyle/>
        <a:p>
          <a:endParaRPr lang="it-IT"/>
        </a:p>
      </dgm:t>
    </dgm:pt>
    <dgm:pt modelId="{8C909378-BC36-7946-BBD2-CF13B2CA04E1}" type="pres">
      <dgm:prSet presAssocID="{097B21C3-34D9-5D49-A59E-8C9646BE0CFE}" presName="text4" presStyleLbl="node1" presStyleIdx="6" presStyleCnt="11" custScaleX="391598" custScaleY="182580" custRadScaleRad="489370" custRadScaleInc="-69502">
        <dgm:presLayoutVars>
          <dgm:bulletEnabled val="1"/>
        </dgm:presLayoutVars>
      </dgm:prSet>
      <dgm:spPr/>
      <dgm:t>
        <a:bodyPr/>
        <a:lstStyle/>
        <a:p>
          <a:endParaRPr lang="it-IT"/>
        </a:p>
      </dgm:t>
    </dgm:pt>
    <dgm:pt modelId="{EF9878B3-9BFC-4146-8B09-E415727D494A}" type="pres">
      <dgm:prSet presAssocID="{8A175ECF-F0D9-354E-9BB6-96F255919544}" presName="Name342" presStyleLbl="parChTrans1D3" presStyleIdx="2" presStyleCnt="3"/>
      <dgm:spPr/>
      <dgm:t>
        <a:bodyPr/>
        <a:lstStyle/>
        <a:p>
          <a:endParaRPr lang="it-IT"/>
        </a:p>
      </dgm:t>
    </dgm:pt>
    <dgm:pt modelId="{9C6F7473-3886-DC4E-8DA2-649A911551FF}" type="pres">
      <dgm:prSet presAssocID="{646E5383-73CD-0C43-91DF-6E7D7757121A}" presName="text4" presStyleLbl="node1" presStyleIdx="7" presStyleCnt="11" custScaleX="320731" custScaleY="171289" custRadScaleRad="372379" custRadScaleInc="-142367">
        <dgm:presLayoutVars>
          <dgm:bulletEnabled val="1"/>
        </dgm:presLayoutVars>
      </dgm:prSet>
      <dgm:spPr/>
      <dgm:t>
        <a:bodyPr/>
        <a:lstStyle/>
        <a:p>
          <a:endParaRPr lang="it-IT"/>
        </a:p>
      </dgm:t>
    </dgm:pt>
    <dgm:pt modelId="{632549D8-310E-6541-A09D-0DB9030A6435}" type="pres">
      <dgm:prSet presAssocID="{D0298F82-A43E-E541-8FE8-E977B519F368}" presName="Name345" presStyleLbl="parChTrans1D2" presStyleIdx="3" presStyleCnt="7"/>
      <dgm:spPr/>
      <dgm:t>
        <a:bodyPr/>
        <a:lstStyle/>
        <a:p>
          <a:endParaRPr lang="it-IT"/>
        </a:p>
      </dgm:t>
    </dgm:pt>
    <dgm:pt modelId="{F3C3D59B-A451-3B44-A2CB-DD3143783305}" type="pres">
      <dgm:prSet presAssocID="{AFBA9A4E-B740-7544-AF62-889B7B98CB8A}" presName="cycle_5" presStyleCnt="0"/>
      <dgm:spPr/>
    </dgm:pt>
    <dgm:pt modelId="{86AFAD6B-68A5-F94E-834F-5CC8AB5EC0C9}" type="pres">
      <dgm:prSet presAssocID="{5767D374-5425-3D46-947F-3F94528E4B2A}" presName="childCenter5" presStyleLbl="node1" presStyleIdx="8" presStyleCnt="11" custScaleX="325635" custScaleY="110714" custLinFactNeighborX="65831" custLinFactNeighborY="-4663"/>
      <dgm:spPr/>
      <dgm:t>
        <a:bodyPr/>
        <a:lstStyle/>
        <a:p>
          <a:endParaRPr lang="it-IT"/>
        </a:p>
      </dgm:t>
    </dgm:pt>
    <dgm:pt modelId="{60F90B29-13E8-D449-A99F-96B7B21A7DA0}" type="pres">
      <dgm:prSet presAssocID="{1DE63A7B-4C70-0B43-9AAE-ACFC23B1DED9}" presName="Name392" presStyleLbl="parChTrans1D2" presStyleIdx="4" presStyleCnt="7"/>
      <dgm:spPr/>
      <dgm:t>
        <a:bodyPr/>
        <a:lstStyle/>
        <a:p>
          <a:endParaRPr lang="it-IT"/>
        </a:p>
      </dgm:t>
    </dgm:pt>
    <dgm:pt modelId="{A43F2CBD-6C53-C843-80E5-2C742A9275D1}" type="pres">
      <dgm:prSet presAssocID="{AFBA9A4E-B740-7544-AF62-889B7B98CB8A}" presName="cycle_6" presStyleCnt="0"/>
      <dgm:spPr/>
    </dgm:pt>
    <dgm:pt modelId="{DE463C97-03D6-1C46-978A-0C67E89F88F5}" type="pres">
      <dgm:prSet presAssocID="{3800CEFB-0580-604B-85BD-FA151D2CBD35}" presName="childCenter6" presStyleLbl="node1" presStyleIdx="9" presStyleCnt="11" custScaleX="276063" custLinFactNeighborX="43551" custLinFactNeighborY="24878"/>
      <dgm:spPr/>
      <dgm:t>
        <a:bodyPr/>
        <a:lstStyle/>
        <a:p>
          <a:endParaRPr lang="it-IT"/>
        </a:p>
      </dgm:t>
    </dgm:pt>
    <dgm:pt modelId="{BFF54AE1-399A-D543-9885-84A4DD9CDE3E}" type="pres">
      <dgm:prSet presAssocID="{03054F91-68EF-8948-A5CC-726234777436}" presName="Name429" presStyleLbl="parChTrans1D2" presStyleIdx="5" presStyleCnt="7"/>
      <dgm:spPr/>
      <dgm:t>
        <a:bodyPr/>
        <a:lstStyle/>
        <a:p>
          <a:endParaRPr lang="it-IT"/>
        </a:p>
      </dgm:t>
    </dgm:pt>
    <dgm:pt modelId="{349381A9-BE07-0D43-B9CE-BA86ED4B9D08}" type="pres">
      <dgm:prSet presAssocID="{AFBA9A4E-B740-7544-AF62-889B7B98CB8A}" presName="cycle_7" presStyleCnt="0"/>
      <dgm:spPr/>
    </dgm:pt>
    <dgm:pt modelId="{FDA7F00C-819A-6A49-ACFC-889056B87462}" type="pres">
      <dgm:prSet presAssocID="{6EC740D3-C6D6-0048-A610-613BAAB95D0F}" presName="childCenter7" presStyleLbl="node1" presStyleIdx="10" presStyleCnt="11" custScaleX="301745" custLinFactNeighborX="-3709" custLinFactNeighborY="58436"/>
      <dgm:spPr/>
      <dgm:t>
        <a:bodyPr/>
        <a:lstStyle/>
        <a:p>
          <a:endParaRPr lang="it-IT"/>
        </a:p>
      </dgm:t>
    </dgm:pt>
    <dgm:pt modelId="{F481677F-81D8-C746-ACAA-22230FF69CD8}" type="pres">
      <dgm:prSet presAssocID="{A9D74165-315B-FD43-8B68-74FF49ADC2D2}" presName="Name456" presStyleLbl="parChTrans1D2" presStyleIdx="6" presStyleCnt="7"/>
      <dgm:spPr/>
      <dgm:t>
        <a:bodyPr/>
        <a:lstStyle/>
        <a:p>
          <a:endParaRPr lang="it-IT"/>
        </a:p>
      </dgm:t>
    </dgm:pt>
  </dgm:ptLst>
  <dgm:cxnLst>
    <dgm:cxn modelId="{9E6F68E7-29D3-BF40-96CE-608B5E32D0DB}" type="presOf" srcId="{AFBA9A4E-B740-7544-AF62-889B7B98CB8A}" destId="{545302DD-9216-1E4B-A9C9-F13CECFED7C5}" srcOrd="0" destOrd="0" presId="urn:microsoft.com/office/officeart/2008/layout/RadialCluster"/>
    <dgm:cxn modelId="{E47CAF6C-4701-3C4C-BC5E-C22975C75892}" srcId="{1B500E1F-6FD9-064D-9710-248F8E1DE297}" destId="{ADBEE386-3C6D-8443-ACBB-8BDBF9C2EA73}" srcOrd="0" destOrd="0" parTransId="{3D5C9CFA-A906-2B4B-AD24-9AB9D0E724D7}" sibTransId="{01D82B4E-FA6F-294B-A6F1-EE2535E2D452}"/>
    <dgm:cxn modelId="{8793CB72-0B99-1B41-9BA4-D097F116E57A}" srcId="{AFBA9A4E-B740-7544-AF62-889B7B98CB8A}" destId="{1B500E1F-6FD9-064D-9710-248F8E1DE297}" srcOrd="1" destOrd="0" parTransId="{2E33CAB5-64CB-4B4B-8AB3-23B8054D6C68}" sibTransId="{113D8D26-F259-444D-90EA-3E0DB9863AEE}"/>
    <dgm:cxn modelId="{FE1CBD4A-6310-CE49-9A4B-E4AAD96CB241}" type="presOf" srcId="{107DBBA5-7FD4-EE4E-B420-E3DE8DB4DB90}" destId="{CCDD2FB2-789C-2C42-A257-F5D0307021F4}" srcOrd="0" destOrd="0" presId="urn:microsoft.com/office/officeart/2008/layout/RadialCluster"/>
    <dgm:cxn modelId="{66A90A79-EC62-3745-9081-4A9D0353E545}" srcId="{AFBA9A4E-B740-7544-AF62-889B7B98CB8A}" destId="{A7B7D59D-1E3E-8E43-AC35-ED6D748863A2}" srcOrd="2" destOrd="0" parTransId="{E456921B-460C-6D43-B7F1-80E48909D973}" sibTransId="{3CF57E48-B5DF-6D41-9474-9E4D40D266D7}"/>
    <dgm:cxn modelId="{7109BDDA-19F7-3B47-A150-408B44DE6BB4}" srcId="{AFBA9A4E-B740-7544-AF62-889B7B98CB8A}" destId="{3800CEFB-0580-604B-85BD-FA151D2CBD35}" srcOrd="5" destOrd="0" parTransId="{03054F91-68EF-8948-A5CC-726234777436}" sibTransId="{0F00752A-678D-C64A-AF82-3F8E60A18468}"/>
    <dgm:cxn modelId="{69E4AACD-CFFC-0E4D-99D3-0978B9B5BBD2}" type="presOf" srcId="{1DE63A7B-4C70-0B43-9AAE-ACFC23B1DED9}" destId="{60F90B29-13E8-D449-A99F-96B7B21A7DA0}" srcOrd="0" destOrd="0" presId="urn:microsoft.com/office/officeart/2008/layout/RadialCluster"/>
    <dgm:cxn modelId="{B6320213-FCCF-9448-9F07-CA781C4289BC}" type="presOf" srcId="{2E33CAB5-64CB-4B4B-8AB3-23B8054D6C68}" destId="{A428D5C4-E351-8147-9FF3-C0E6CDE32D37}" srcOrd="0" destOrd="0" presId="urn:microsoft.com/office/officeart/2008/layout/RadialCluster"/>
    <dgm:cxn modelId="{D43DAEDF-9AA2-964C-8003-072AFCF66512}" srcId="{E3102198-F9E7-9247-ACC6-E15647C860A3}" destId="{097B21C3-34D9-5D49-A59E-8C9646BE0CFE}" srcOrd="0" destOrd="0" parTransId="{23B98333-6989-D44D-AD9A-016D37CC3304}" sibTransId="{05F2D224-99D3-434F-86AF-E6049D21E3A4}"/>
    <dgm:cxn modelId="{4A1A8745-65EE-8846-A697-9209CC173890}" srcId="{AFBA9A4E-B740-7544-AF62-889B7B98CB8A}" destId="{6EC740D3-C6D6-0048-A610-613BAAB95D0F}" srcOrd="6" destOrd="0" parTransId="{A9D74165-315B-FD43-8B68-74FF49ADC2D2}" sibTransId="{816C2A70-43E2-E441-854E-674C5C26625F}"/>
    <dgm:cxn modelId="{04A469B1-BB70-9D43-8EFF-FBA73284861E}" srcId="{AFBA9A4E-B740-7544-AF62-889B7B98CB8A}" destId="{E3102198-F9E7-9247-ACC6-E15647C860A3}" srcOrd="3" destOrd="0" parTransId="{D0298F82-A43E-E541-8FE8-E977B519F368}" sibTransId="{0AAD226A-67D5-E540-8B7F-36300EB1E327}"/>
    <dgm:cxn modelId="{BD4E7802-545E-4F47-B60E-0B3F41ACB2AE}" type="presOf" srcId="{17186A44-0E45-7943-B235-5DF921071D00}" destId="{D6E2232B-980E-5742-8AD0-7F97B5D41964}" srcOrd="0" destOrd="0" presId="urn:microsoft.com/office/officeart/2008/layout/RadialCluster"/>
    <dgm:cxn modelId="{B74B81BA-0417-794E-B12B-11B9DB488EFE}" type="presOf" srcId="{D0298F82-A43E-E541-8FE8-E977B519F368}" destId="{632549D8-310E-6541-A09D-0DB9030A6435}" srcOrd="0" destOrd="0" presId="urn:microsoft.com/office/officeart/2008/layout/RadialCluster"/>
    <dgm:cxn modelId="{F3D82371-A7D5-1B46-816E-6B2DBAD86310}" type="presOf" srcId="{8A175ECF-F0D9-354E-9BB6-96F255919544}" destId="{EF9878B3-9BFC-4146-8B09-E415727D494A}" srcOrd="0" destOrd="0" presId="urn:microsoft.com/office/officeart/2008/layout/RadialCluster"/>
    <dgm:cxn modelId="{4021F755-34BB-C74C-BA7C-CF933CAF9D38}" type="presOf" srcId="{03054F91-68EF-8948-A5CC-726234777436}" destId="{BFF54AE1-399A-D543-9885-84A4DD9CDE3E}" srcOrd="0" destOrd="0" presId="urn:microsoft.com/office/officeart/2008/layout/RadialCluster"/>
    <dgm:cxn modelId="{A5F42B5F-BFDB-3744-ACBE-0C31F304C6B5}" type="presOf" srcId="{E456921B-460C-6D43-B7F1-80E48909D973}" destId="{8577A581-1780-3744-97F1-3F7C05826924}" srcOrd="0" destOrd="0" presId="urn:microsoft.com/office/officeart/2008/layout/RadialCluster"/>
    <dgm:cxn modelId="{A175A813-FA21-E94E-892D-868C42553C25}" type="presOf" srcId="{A9D74165-315B-FD43-8B68-74FF49ADC2D2}" destId="{F481677F-81D8-C746-ACAA-22230FF69CD8}" srcOrd="0" destOrd="0" presId="urn:microsoft.com/office/officeart/2008/layout/RadialCluster"/>
    <dgm:cxn modelId="{97F53FBC-5EA5-A549-9A63-AC20519F351B}" type="presOf" srcId="{A7B7D59D-1E3E-8E43-AC35-ED6D748863A2}" destId="{24EA18C6-795A-2D47-B7D4-8202A155D148}" srcOrd="0" destOrd="0" presId="urn:microsoft.com/office/officeart/2008/layout/RadialCluster"/>
    <dgm:cxn modelId="{EBF7965A-7393-1947-9D08-928BDA194C47}" srcId="{17186A44-0E45-7943-B235-5DF921071D00}" destId="{AFBA9A4E-B740-7544-AF62-889B7B98CB8A}" srcOrd="0" destOrd="0" parTransId="{28FF4B00-717D-FE44-8583-E0A72EE0B074}" sibTransId="{62CFE376-1152-7E46-AA8D-F6134BE3A8BB}"/>
    <dgm:cxn modelId="{06CFA27D-B314-0547-A6D6-1D2E98BD60FD}" type="presOf" srcId="{E3102198-F9E7-9247-ACC6-E15647C860A3}" destId="{DFEAB8F5-646F-C74B-AF19-E63C7D82D34C}" srcOrd="0" destOrd="0" presId="urn:microsoft.com/office/officeart/2008/layout/RadialCluster"/>
    <dgm:cxn modelId="{53C3407B-B6C5-5B4F-844D-04485AAD2166}" srcId="{AFBA9A4E-B740-7544-AF62-889B7B98CB8A}" destId="{0720992D-5EDD-B143-A96E-A59940E26B8A}" srcOrd="7" destOrd="0" parTransId="{D27002B7-0155-5343-B04F-FA87151784F1}" sibTransId="{AEFFF01F-89FC-C84E-B897-C2B2AD1C6878}"/>
    <dgm:cxn modelId="{AD83CA19-46D0-D04C-806A-BBF945961265}" type="presOf" srcId="{ADBEE386-3C6D-8443-ACBB-8BDBF9C2EA73}" destId="{FE5E8BED-7309-2E43-BEDD-9208A0E9CA96}" srcOrd="0" destOrd="0" presId="urn:microsoft.com/office/officeart/2008/layout/RadialCluster"/>
    <dgm:cxn modelId="{A37A3E39-B420-A745-867C-597DF67893B8}" srcId="{AFBA9A4E-B740-7544-AF62-889B7B98CB8A}" destId="{45D9A3D6-5111-4048-905D-EA87644FE743}" srcOrd="0" destOrd="0" parTransId="{107DBBA5-7FD4-EE4E-B420-E3DE8DB4DB90}" sibTransId="{B327FE05-D4B3-DA47-9788-AFC3AE3C7643}"/>
    <dgm:cxn modelId="{0ACDC6D5-AE33-4843-9727-BC167D5514E9}" type="presOf" srcId="{1B500E1F-6FD9-064D-9710-248F8E1DE297}" destId="{BAB40463-C6F9-8C4E-BE75-DCD133C6EB80}" srcOrd="0" destOrd="0" presId="urn:microsoft.com/office/officeart/2008/layout/RadialCluster"/>
    <dgm:cxn modelId="{16F3C5E5-EEDB-E441-ABD3-9F1E27053580}" type="presOf" srcId="{646E5383-73CD-0C43-91DF-6E7D7757121A}" destId="{9C6F7473-3886-DC4E-8DA2-649A911551FF}" srcOrd="0" destOrd="0" presId="urn:microsoft.com/office/officeart/2008/layout/RadialCluster"/>
    <dgm:cxn modelId="{66B3598D-08BE-F148-9F46-C990B12E9542}" type="presOf" srcId="{097B21C3-34D9-5D49-A59E-8C9646BE0CFE}" destId="{8C909378-BC36-7946-BBD2-CF13B2CA04E1}" srcOrd="0" destOrd="0" presId="urn:microsoft.com/office/officeart/2008/layout/RadialCluster"/>
    <dgm:cxn modelId="{C5A4DE6C-6622-F44F-98C2-452440CCDF92}" type="presOf" srcId="{6EC740D3-C6D6-0048-A610-613BAAB95D0F}" destId="{FDA7F00C-819A-6A49-ACFC-889056B87462}" srcOrd="0" destOrd="0" presId="urn:microsoft.com/office/officeart/2008/layout/RadialCluster"/>
    <dgm:cxn modelId="{BF505A42-619B-B443-974D-3048EFA6CB7B}" type="presOf" srcId="{23B98333-6989-D44D-AD9A-016D37CC3304}" destId="{68BA6E8B-D2F7-424B-885A-FC05D5CF4DC2}" srcOrd="0" destOrd="0" presId="urn:microsoft.com/office/officeart/2008/layout/RadialCluster"/>
    <dgm:cxn modelId="{EFCB94AB-0783-E747-A451-706D7910F401}" type="presOf" srcId="{3800CEFB-0580-604B-85BD-FA151D2CBD35}" destId="{DE463C97-03D6-1C46-978A-0C67E89F88F5}" srcOrd="0" destOrd="0" presId="urn:microsoft.com/office/officeart/2008/layout/RadialCluster"/>
    <dgm:cxn modelId="{77BC9A66-0897-2C45-89BE-02761A1E9E3E}" srcId="{E3102198-F9E7-9247-ACC6-E15647C860A3}" destId="{646E5383-73CD-0C43-91DF-6E7D7757121A}" srcOrd="1" destOrd="0" parTransId="{8A175ECF-F0D9-354E-9BB6-96F255919544}" sibTransId="{ED3F57FC-ABE1-3A41-BA39-CEC2464B01E4}"/>
    <dgm:cxn modelId="{3042A4FC-03DA-1D47-9A16-6BCE50C379E8}" type="presOf" srcId="{45D9A3D6-5111-4048-905D-EA87644FE743}" destId="{B7505945-EF3D-D84D-9512-A798A571E25E}" srcOrd="0" destOrd="0" presId="urn:microsoft.com/office/officeart/2008/layout/RadialCluster"/>
    <dgm:cxn modelId="{ECBF1F14-A7DF-FF4E-94BF-0F18E3A79EAB}" srcId="{AFBA9A4E-B740-7544-AF62-889B7B98CB8A}" destId="{5767D374-5425-3D46-947F-3F94528E4B2A}" srcOrd="4" destOrd="0" parTransId="{1DE63A7B-4C70-0B43-9AAE-ACFC23B1DED9}" sibTransId="{77CC4B0C-043A-EE43-B48E-969BED006DD5}"/>
    <dgm:cxn modelId="{1F27E294-1687-AC49-A177-044B9201859E}" type="presOf" srcId="{5767D374-5425-3D46-947F-3F94528E4B2A}" destId="{86AFAD6B-68A5-F94E-834F-5CC8AB5EC0C9}" srcOrd="0" destOrd="0" presId="urn:microsoft.com/office/officeart/2008/layout/RadialCluster"/>
    <dgm:cxn modelId="{281F7052-0146-9741-BABF-D4F86CFFDA48}" type="presOf" srcId="{3D5C9CFA-A906-2B4B-AD24-9AB9D0E724D7}" destId="{8DF211D7-F321-8243-AB53-45D7128BAB48}" srcOrd="0" destOrd="0" presId="urn:microsoft.com/office/officeart/2008/layout/RadialCluster"/>
    <dgm:cxn modelId="{20AA016A-F8DF-0043-97B3-4C9014F62F5A}" type="presParOf" srcId="{D6E2232B-980E-5742-8AD0-7F97B5D41964}" destId="{545302DD-9216-1E4B-A9C9-F13CECFED7C5}" srcOrd="0" destOrd="0" presId="urn:microsoft.com/office/officeart/2008/layout/RadialCluster"/>
    <dgm:cxn modelId="{557136A9-58E6-D843-9548-5E7EC266B914}" type="presParOf" srcId="{D6E2232B-980E-5742-8AD0-7F97B5D41964}" destId="{D94FE05A-116D-904F-8B82-ACD7D2436415}" srcOrd="1" destOrd="0" presId="urn:microsoft.com/office/officeart/2008/layout/RadialCluster"/>
    <dgm:cxn modelId="{F624E5B8-77F4-7A42-9E3E-A16BBD8C0555}" type="presParOf" srcId="{D94FE05A-116D-904F-8B82-ACD7D2436415}" destId="{B7505945-EF3D-D84D-9512-A798A571E25E}" srcOrd="0" destOrd="0" presId="urn:microsoft.com/office/officeart/2008/layout/RadialCluster"/>
    <dgm:cxn modelId="{9C75453E-8BDF-E940-9590-5F6D2B1CDA6B}" type="presParOf" srcId="{D6E2232B-980E-5742-8AD0-7F97B5D41964}" destId="{CCDD2FB2-789C-2C42-A257-F5D0307021F4}" srcOrd="2" destOrd="0" presId="urn:microsoft.com/office/officeart/2008/layout/RadialCluster"/>
    <dgm:cxn modelId="{A8AFD18C-E2D0-4F42-B966-6609F1AD26FE}" type="presParOf" srcId="{D6E2232B-980E-5742-8AD0-7F97B5D41964}" destId="{97AF2CDD-3099-C942-A841-57C44911128F}" srcOrd="3" destOrd="0" presId="urn:microsoft.com/office/officeart/2008/layout/RadialCluster"/>
    <dgm:cxn modelId="{1F329E8E-389D-EA4E-8E37-74AF9CFB5480}" type="presParOf" srcId="{97AF2CDD-3099-C942-A841-57C44911128F}" destId="{BAB40463-C6F9-8C4E-BE75-DCD133C6EB80}" srcOrd="0" destOrd="0" presId="urn:microsoft.com/office/officeart/2008/layout/RadialCluster"/>
    <dgm:cxn modelId="{E30CAAD1-9ECB-514E-AE52-7B53F29CFFA6}" type="presParOf" srcId="{97AF2CDD-3099-C942-A841-57C44911128F}" destId="{8DF211D7-F321-8243-AB53-45D7128BAB48}" srcOrd="1" destOrd="0" presId="urn:microsoft.com/office/officeart/2008/layout/RadialCluster"/>
    <dgm:cxn modelId="{78ED1D17-1D46-554F-A765-DA123ADF7AD8}" type="presParOf" srcId="{97AF2CDD-3099-C942-A841-57C44911128F}" destId="{FE5E8BED-7309-2E43-BEDD-9208A0E9CA96}" srcOrd="2" destOrd="0" presId="urn:microsoft.com/office/officeart/2008/layout/RadialCluster"/>
    <dgm:cxn modelId="{1A3478D0-C42A-8D4E-80A8-5AF1E03575A6}" type="presParOf" srcId="{D6E2232B-980E-5742-8AD0-7F97B5D41964}" destId="{A428D5C4-E351-8147-9FF3-C0E6CDE32D37}" srcOrd="4" destOrd="0" presId="urn:microsoft.com/office/officeart/2008/layout/RadialCluster"/>
    <dgm:cxn modelId="{049E7CD7-A0AA-7143-B63A-3D0625595782}" type="presParOf" srcId="{D6E2232B-980E-5742-8AD0-7F97B5D41964}" destId="{14F600CB-3EA7-3E47-A062-83E317F72CFA}" srcOrd="5" destOrd="0" presId="urn:microsoft.com/office/officeart/2008/layout/RadialCluster"/>
    <dgm:cxn modelId="{3C9103C3-3DD8-A14F-BC62-5D71E734DE31}" type="presParOf" srcId="{14F600CB-3EA7-3E47-A062-83E317F72CFA}" destId="{24EA18C6-795A-2D47-B7D4-8202A155D148}" srcOrd="0" destOrd="0" presId="urn:microsoft.com/office/officeart/2008/layout/RadialCluster"/>
    <dgm:cxn modelId="{B46A40B9-FD35-E84B-9092-3C64F7F761C3}" type="presParOf" srcId="{D6E2232B-980E-5742-8AD0-7F97B5D41964}" destId="{8577A581-1780-3744-97F1-3F7C05826924}" srcOrd="6" destOrd="0" presId="urn:microsoft.com/office/officeart/2008/layout/RadialCluster"/>
    <dgm:cxn modelId="{CF5F46A0-6D00-4544-BE04-279A65D8E5CF}" type="presParOf" srcId="{D6E2232B-980E-5742-8AD0-7F97B5D41964}" destId="{0CE96BA6-2BA2-E244-A5EC-8BC16528DF6A}" srcOrd="7" destOrd="0" presId="urn:microsoft.com/office/officeart/2008/layout/RadialCluster"/>
    <dgm:cxn modelId="{85EA8235-7E06-FE4B-AEBA-9BBD77750BE4}" type="presParOf" srcId="{0CE96BA6-2BA2-E244-A5EC-8BC16528DF6A}" destId="{DFEAB8F5-646F-C74B-AF19-E63C7D82D34C}" srcOrd="0" destOrd="0" presId="urn:microsoft.com/office/officeart/2008/layout/RadialCluster"/>
    <dgm:cxn modelId="{F98B2747-575F-034E-9B89-F0156399B923}" type="presParOf" srcId="{0CE96BA6-2BA2-E244-A5EC-8BC16528DF6A}" destId="{68BA6E8B-D2F7-424B-885A-FC05D5CF4DC2}" srcOrd="1" destOrd="0" presId="urn:microsoft.com/office/officeart/2008/layout/RadialCluster"/>
    <dgm:cxn modelId="{56C8C50D-496C-EA47-8693-13A941C6A3AD}" type="presParOf" srcId="{0CE96BA6-2BA2-E244-A5EC-8BC16528DF6A}" destId="{8C909378-BC36-7946-BBD2-CF13B2CA04E1}" srcOrd="2" destOrd="0" presId="urn:microsoft.com/office/officeart/2008/layout/RadialCluster"/>
    <dgm:cxn modelId="{15E43D60-6AE4-6549-924F-AE4C9E06193F}" type="presParOf" srcId="{0CE96BA6-2BA2-E244-A5EC-8BC16528DF6A}" destId="{EF9878B3-9BFC-4146-8B09-E415727D494A}" srcOrd="3" destOrd="0" presId="urn:microsoft.com/office/officeart/2008/layout/RadialCluster"/>
    <dgm:cxn modelId="{663779EC-9D94-8F43-B90D-955254537890}" type="presParOf" srcId="{0CE96BA6-2BA2-E244-A5EC-8BC16528DF6A}" destId="{9C6F7473-3886-DC4E-8DA2-649A911551FF}" srcOrd="4" destOrd="0" presId="urn:microsoft.com/office/officeart/2008/layout/RadialCluster"/>
    <dgm:cxn modelId="{92DC8772-0434-3D48-920E-ECFC441B9AFC}" type="presParOf" srcId="{D6E2232B-980E-5742-8AD0-7F97B5D41964}" destId="{632549D8-310E-6541-A09D-0DB9030A6435}" srcOrd="8" destOrd="0" presId="urn:microsoft.com/office/officeart/2008/layout/RadialCluster"/>
    <dgm:cxn modelId="{14FA90AB-6CB2-CF4F-90F6-B9C07F54EA57}" type="presParOf" srcId="{D6E2232B-980E-5742-8AD0-7F97B5D41964}" destId="{F3C3D59B-A451-3B44-A2CB-DD3143783305}" srcOrd="9" destOrd="0" presId="urn:microsoft.com/office/officeart/2008/layout/RadialCluster"/>
    <dgm:cxn modelId="{DCF76C95-5E17-3B4A-9790-1B0A24083A4E}" type="presParOf" srcId="{F3C3D59B-A451-3B44-A2CB-DD3143783305}" destId="{86AFAD6B-68A5-F94E-834F-5CC8AB5EC0C9}" srcOrd="0" destOrd="0" presId="urn:microsoft.com/office/officeart/2008/layout/RadialCluster"/>
    <dgm:cxn modelId="{8C2E09EC-936F-5948-8C25-203016DA7E78}" type="presParOf" srcId="{D6E2232B-980E-5742-8AD0-7F97B5D41964}" destId="{60F90B29-13E8-D449-A99F-96B7B21A7DA0}" srcOrd="10" destOrd="0" presId="urn:microsoft.com/office/officeart/2008/layout/RadialCluster"/>
    <dgm:cxn modelId="{4C8747DC-B606-EF43-ACC4-F3046D830087}" type="presParOf" srcId="{D6E2232B-980E-5742-8AD0-7F97B5D41964}" destId="{A43F2CBD-6C53-C843-80E5-2C742A9275D1}" srcOrd="11" destOrd="0" presId="urn:microsoft.com/office/officeart/2008/layout/RadialCluster"/>
    <dgm:cxn modelId="{7F524A2F-08AA-704E-8633-F28E467EAB96}" type="presParOf" srcId="{A43F2CBD-6C53-C843-80E5-2C742A9275D1}" destId="{DE463C97-03D6-1C46-978A-0C67E89F88F5}" srcOrd="0" destOrd="0" presId="urn:microsoft.com/office/officeart/2008/layout/RadialCluster"/>
    <dgm:cxn modelId="{A2CF6126-8C71-7543-B306-A665790829AF}" type="presParOf" srcId="{D6E2232B-980E-5742-8AD0-7F97B5D41964}" destId="{BFF54AE1-399A-D543-9885-84A4DD9CDE3E}" srcOrd="12" destOrd="0" presId="urn:microsoft.com/office/officeart/2008/layout/RadialCluster"/>
    <dgm:cxn modelId="{FF05A424-ADA8-0C4A-B6D5-57D2F0D01BB6}" type="presParOf" srcId="{D6E2232B-980E-5742-8AD0-7F97B5D41964}" destId="{349381A9-BE07-0D43-B9CE-BA86ED4B9D08}" srcOrd="13" destOrd="0" presId="urn:microsoft.com/office/officeart/2008/layout/RadialCluster"/>
    <dgm:cxn modelId="{CB7DDAD5-E92D-E44B-B3B0-E5BD2CC615A2}" type="presParOf" srcId="{349381A9-BE07-0D43-B9CE-BA86ED4B9D08}" destId="{FDA7F00C-819A-6A49-ACFC-889056B87462}" srcOrd="0" destOrd="0" presId="urn:microsoft.com/office/officeart/2008/layout/RadialCluster"/>
    <dgm:cxn modelId="{CDB33A32-4276-0A40-B98D-4B47E77BC284}" type="presParOf" srcId="{D6E2232B-980E-5742-8AD0-7F97B5D41964}" destId="{F481677F-81D8-C746-ACAA-22230FF69CD8}"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1677F-81D8-C746-ACAA-22230FF69CD8}">
      <dsp:nvSpPr>
        <dsp:cNvPr id="0" name=""/>
        <dsp:cNvSpPr/>
      </dsp:nvSpPr>
      <dsp:spPr>
        <a:xfrm rot="7727551">
          <a:off x="2008319" y="3762659"/>
          <a:ext cx="1715707" cy="0"/>
        </a:xfrm>
        <a:custGeom>
          <a:avLst/>
          <a:gdLst/>
          <a:ahLst/>
          <a:cxnLst/>
          <a:rect l="0" t="0" r="0" b="0"/>
          <a:pathLst>
            <a:path>
              <a:moveTo>
                <a:pt x="0" y="0"/>
              </a:moveTo>
              <a:lnTo>
                <a:pt x="171570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F54AE1-399A-D543-9885-84A4DD9CDE3E}">
      <dsp:nvSpPr>
        <dsp:cNvPr id="0" name=""/>
        <dsp:cNvSpPr/>
      </dsp:nvSpPr>
      <dsp:spPr>
        <a:xfrm rot="4276083">
          <a:off x="3439156" y="3718082"/>
          <a:ext cx="1317909" cy="0"/>
        </a:xfrm>
        <a:custGeom>
          <a:avLst/>
          <a:gdLst/>
          <a:ahLst/>
          <a:cxnLst/>
          <a:rect l="0" t="0" r="0" b="0"/>
          <a:pathLst>
            <a:path>
              <a:moveTo>
                <a:pt x="0" y="0"/>
              </a:moveTo>
              <a:lnTo>
                <a:pt x="1317909"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F90B29-13E8-D449-A99F-96B7B21A7DA0}">
      <dsp:nvSpPr>
        <dsp:cNvPr id="0" name=""/>
        <dsp:cNvSpPr/>
      </dsp:nvSpPr>
      <dsp:spPr>
        <a:xfrm rot="1778286">
          <a:off x="4360607" y="3567238"/>
          <a:ext cx="1913802" cy="0"/>
        </a:xfrm>
        <a:custGeom>
          <a:avLst/>
          <a:gdLst/>
          <a:ahLst/>
          <a:cxnLst/>
          <a:rect l="0" t="0" r="0" b="0"/>
          <a:pathLst>
            <a:path>
              <a:moveTo>
                <a:pt x="0" y="0"/>
              </a:moveTo>
              <a:lnTo>
                <a:pt x="1913802"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549D8-310E-6541-A09D-0DB9030A6435}">
      <dsp:nvSpPr>
        <dsp:cNvPr id="0" name=""/>
        <dsp:cNvSpPr/>
      </dsp:nvSpPr>
      <dsp:spPr>
        <a:xfrm rot="21291396">
          <a:off x="4672351" y="2559325"/>
          <a:ext cx="634998" cy="0"/>
        </a:xfrm>
        <a:custGeom>
          <a:avLst/>
          <a:gdLst/>
          <a:ahLst/>
          <a:cxnLst/>
          <a:rect l="0" t="0" r="0" b="0"/>
          <a:pathLst>
            <a:path>
              <a:moveTo>
                <a:pt x="0" y="0"/>
              </a:moveTo>
              <a:lnTo>
                <a:pt x="634998"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77A581-1780-3744-97F1-3F7C05826924}">
      <dsp:nvSpPr>
        <dsp:cNvPr id="0" name=""/>
        <dsp:cNvSpPr/>
      </dsp:nvSpPr>
      <dsp:spPr>
        <a:xfrm rot="18948427">
          <a:off x="3955348" y="1701124"/>
          <a:ext cx="1572039" cy="0"/>
        </a:xfrm>
        <a:custGeom>
          <a:avLst/>
          <a:gdLst/>
          <a:ahLst/>
          <a:cxnLst/>
          <a:rect l="0" t="0" r="0" b="0"/>
          <a:pathLst>
            <a:path>
              <a:moveTo>
                <a:pt x="0" y="0"/>
              </a:moveTo>
              <a:lnTo>
                <a:pt x="1572039"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28D5C4-E351-8147-9FF3-C0E6CDE32D37}">
      <dsp:nvSpPr>
        <dsp:cNvPr id="0" name=""/>
        <dsp:cNvSpPr/>
      </dsp:nvSpPr>
      <dsp:spPr>
        <a:xfrm rot="12256360">
          <a:off x="2168554" y="2113430"/>
          <a:ext cx="674059" cy="0"/>
        </a:xfrm>
        <a:custGeom>
          <a:avLst/>
          <a:gdLst/>
          <a:ahLst/>
          <a:cxnLst/>
          <a:rect l="0" t="0" r="0" b="0"/>
          <a:pathLst>
            <a:path>
              <a:moveTo>
                <a:pt x="0" y="0"/>
              </a:moveTo>
              <a:lnTo>
                <a:pt x="674059"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DD2FB2-789C-2C42-A257-F5D0307021F4}">
      <dsp:nvSpPr>
        <dsp:cNvPr id="0" name=""/>
        <dsp:cNvSpPr/>
      </dsp:nvSpPr>
      <dsp:spPr>
        <a:xfrm rot="15651679">
          <a:off x="3037685" y="1705833"/>
          <a:ext cx="1100380" cy="0"/>
        </a:xfrm>
        <a:custGeom>
          <a:avLst/>
          <a:gdLst/>
          <a:ahLst/>
          <a:cxnLst/>
          <a:rect l="0" t="0" r="0" b="0"/>
          <a:pathLst>
            <a:path>
              <a:moveTo>
                <a:pt x="0" y="0"/>
              </a:moveTo>
              <a:lnTo>
                <a:pt x="110038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5302DD-9216-1E4B-A9C9-F13CECFED7C5}">
      <dsp:nvSpPr>
        <dsp:cNvPr id="0" name=""/>
        <dsp:cNvSpPr/>
      </dsp:nvSpPr>
      <dsp:spPr>
        <a:xfrm>
          <a:off x="2812819" y="2249039"/>
          <a:ext cx="1860809" cy="844992"/>
        </a:xfrm>
        <a:prstGeom prst="roundRect">
          <a:avLst/>
        </a:prstGeom>
        <a:solidFill>
          <a:schemeClr val="accent1">
            <a:lumMod val="75000"/>
          </a:schemeClr>
        </a:soli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it-IT" sz="1600" kern="1200" dirty="0" smtClean="0"/>
            <a:t>Relativismo e perdita delle </a:t>
          </a:r>
          <a:r>
            <a:rPr lang="it-IT" sz="1700" kern="1200" dirty="0" smtClean="0"/>
            <a:t>certezze</a:t>
          </a:r>
          <a:endParaRPr lang="it-IT" sz="1700" kern="1200" dirty="0"/>
        </a:p>
      </dsp:txBody>
      <dsp:txXfrm>
        <a:off x="2854068" y="2290288"/>
        <a:ext cx="1778311" cy="762494"/>
      </dsp:txXfrm>
    </dsp:sp>
    <dsp:sp modelId="{B7505945-EF3D-D84D-9512-A798A571E25E}">
      <dsp:nvSpPr>
        <dsp:cNvPr id="0" name=""/>
        <dsp:cNvSpPr/>
      </dsp:nvSpPr>
      <dsp:spPr>
        <a:xfrm>
          <a:off x="2513858" y="273436"/>
          <a:ext cx="1830225" cy="889189"/>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Relatività speciale: critica all’assolutezza del tempo e dello spazio</a:t>
          </a:r>
          <a:endParaRPr lang="it-IT" sz="1400" kern="1200" dirty="0"/>
        </a:p>
      </dsp:txBody>
      <dsp:txXfrm>
        <a:off x="2557265" y="316843"/>
        <a:ext cx="1743411" cy="802375"/>
      </dsp:txXfrm>
    </dsp:sp>
    <dsp:sp modelId="{BAB40463-C6F9-8C4E-BE75-DCD133C6EB80}">
      <dsp:nvSpPr>
        <dsp:cNvPr id="0" name=""/>
        <dsp:cNvSpPr/>
      </dsp:nvSpPr>
      <dsp:spPr>
        <a:xfrm>
          <a:off x="526752" y="1377029"/>
          <a:ext cx="2017401" cy="597854"/>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Crisi del sistema meccanicistico e della fisica newtoniana</a:t>
          </a:r>
          <a:endParaRPr lang="it-IT" sz="1400" kern="1200" dirty="0"/>
        </a:p>
      </dsp:txBody>
      <dsp:txXfrm>
        <a:off x="555937" y="1406214"/>
        <a:ext cx="1959031" cy="539484"/>
      </dsp:txXfrm>
    </dsp:sp>
    <dsp:sp modelId="{8DF211D7-F321-8243-AB53-45D7128BAB48}">
      <dsp:nvSpPr>
        <dsp:cNvPr id="0" name=""/>
        <dsp:cNvSpPr/>
      </dsp:nvSpPr>
      <dsp:spPr>
        <a:xfrm rot="14835616">
          <a:off x="1046895" y="1135397"/>
          <a:ext cx="523993" cy="0"/>
        </a:xfrm>
        <a:custGeom>
          <a:avLst/>
          <a:gdLst/>
          <a:ahLst/>
          <a:cxnLst/>
          <a:rect l="0" t="0" r="0" b="0"/>
          <a:pathLst>
            <a:path>
              <a:moveTo>
                <a:pt x="0" y="0"/>
              </a:moveTo>
              <a:lnTo>
                <a:pt x="523993" y="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5E8BED-7309-2E43-BEDD-9208A0E9CA96}">
      <dsp:nvSpPr>
        <dsp:cNvPr id="0" name=""/>
        <dsp:cNvSpPr/>
      </dsp:nvSpPr>
      <dsp:spPr>
        <a:xfrm>
          <a:off x="47201" y="295911"/>
          <a:ext cx="2070257" cy="597854"/>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Maxwell e teoria dell’elettromagnetismo</a:t>
          </a:r>
          <a:endParaRPr lang="it-IT" sz="1400" kern="1200" dirty="0"/>
        </a:p>
      </dsp:txBody>
      <dsp:txXfrm>
        <a:off x="76386" y="325096"/>
        <a:ext cx="2011887" cy="539484"/>
      </dsp:txXfrm>
    </dsp:sp>
    <dsp:sp modelId="{24EA18C6-795A-2D47-B7D4-8202A155D148}">
      <dsp:nvSpPr>
        <dsp:cNvPr id="0" name=""/>
        <dsp:cNvSpPr/>
      </dsp:nvSpPr>
      <dsp:spPr>
        <a:xfrm>
          <a:off x="4797888" y="412747"/>
          <a:ext cx="1775730" cy="740461"/>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Relatività generale: lo spazio non è euclidea</a:t>
          </a:r>
          <a:endParaRPr lang="it-IT" sz="1400" kern="1200" dirty="0"/>
        </a:p>
      </dsp:txBody>
      <dsp:txXfrm>
        <a:off x="4834034" y="448893"/>
        <a:ext cx="1703438" cy="668169"/>
      </dsp:txXfrm>
    </dsp:sp>
    <dsp:sp modelId="{DFEAB8F5-646F-C74B-AF19-E63C7D82D34C}">
      <dsp:nvSpPr>
        <dsp:cNvPr id="0" name=""/>
        <dsp:cNvSpPr/>
      </dsp:nvSpPr>
      <dsp:spPr>
        <a:xfrm>
          <a:off x="5306071" y="2126480"/>
          <a:ext cx="1222672" cy="698708"/>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Crisi della geometria euclidea</a:t>
          </a:r>
          <a:endParaRPr lang="it-IT" sz="1400" kern="1200" dirty="0"/>
        </a:p>
      </dsp:txBody>
      <dsp:txXfrm>
        <a:off x="5340179" y="2160588"/>
        <a:ext cx="1154456" cy="630492"/>
      </dsp:txXfrm>
    </dsp:sp>
    <dsp:sp modelId="{68BA6E8B-D2F7-424B-885A-FC05D5CF4DC2}">
      <dsp:nvSpPr>
        <dsp:cNvPr id="0" name=""/>
        <dsp:cNvSpPr/>
      </dsp:nvSpPr>
      <dsp:spPr>
        <a:xfrm rot="19619776">
          <a:off x="6409460" y="1971782"/>
          <a:ext cx="568018" cy="0"/>
        </a:xfrm>
        <a:custGeom>
          <a:avLst/>
          <a:gdLst/>
          <a:ahLst/>
          <a:cxnLst/>
          <a:rect l="0" t="0" r="0" b="0"/>
          <a:pathLst>
            <a:path>
              <a:moveTo>
                <a:pt x="0" y="0"/>
              </a:moveTo>
              <a:lnTo>
                <a:pt x="568018" y="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909378-BC36-7946-BBD2-CF13B2CA04E1}">
      <dsp:nvSpPr>
        <dsp:cNvPr id="0" name=""/>
        <dsp:cNvSpPr/>
      </dsp:nvSpPr>
      <dsp:spPr>
        <a:xfrm>
          <a:off x="6733608" y="1162572"/>
          <a:ext cx="1403798" cy="654511"/>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Lobacevskij: Geometria iperbolica</a:t>
          </a:r>
          <a:endParaRPr lang="it-IT" sz="1400" kern="1200" dirty="0"/>
        </a:p>
      </dsp:txBody>
      <dsp:txXfrm>
        <a:off x="6765559" y="1194523"/>
        <a:ext cx="1339896" cy="590609"/>
      </dsp:txXfrm>
    </dsp:sp>
    <dsp:sp modelId="{EF9878B3-9BFC-4146-8B09-E415727D494A}">
      <dsp:nvSpPr>
        <dsp:cNvPr id="0" name=""/>
        <dsp:cNvSpPr/>
      </dsp:nvSpPr>
      <dsp:spPr>
        <a:xfrm rot="1662446">
          <a:off x="6508773" y="2877874"/>
          <a:ext cx="348330" cy="0"/>
        </a:xfrm>
        <a:custGeom>
          <a:avLst/>
          <a:gdLst/>
          <a:ahLst/>
          <a:cxnLst/>
          <a:rect l="0" t="0" r="0" b="0"/>
          <a:pathLst>
            <a:path>
              <a:moveTo>
                <a:pt x="0" y="0"/>
              </a:moveTo>
              <a:lnTo>
                <a:pt x="348330" y="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6F7473-3886-DC4E-8DA2-649A911551FF}">
      <dsp:nvSpPr>
        <dsp:cNvPr id="0" name=""/>
        <dsp:cNvSpPr/>
      </dsp:nvSpPr>
      <dsp:spPr>
        <a:xfrm>
          <a:off x="6837133" y="2953748"/>
          <a:ext cx="1149754" cy="614035"/>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Riemann: Geometria ellittica</a:t>
          </a:r>
          <a:endParaRPr lang="it-IT" sz="1400" kern="1200" dirty="0"/>
        </a:p>
      </dsp:txBody>
      <dsp:txXfrm>
        <a:off x="6867108" y="2983723"/>
        <a:ext cx="1089804" cy="554085"/>
      </dsp:txXfrm>
    </dsp:sp>
    <dsp:sp modelId="{86AFAD6B-68A5-F94E-834F-5CC8AB5EC0C9}">
      <dsp:nvSpPr>
        <dsp:cNvPr id="0" name=""/>
        <dsp:cNvSpPr/>
      </dsp:nvSpPr>
      <dsp:spPr>
        <a:xfrm>
          <a:off x="5757486" y="4040445"/>
          <a:ext cx="1946824" cy="661909"/>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Teoria quantistica: critica al determinismo </a:t>
          </a:r>
          <a:endParaRPr lang="it-IT" sz="1400" kern="1200" dirty="0"/>
        </a:p>
      </dsp:txBody>
      <dsp:txXfrm>
        <a:off x="5789798" y="4072757"/>
        <a:ext cx="1882200" cy="597285"/>
      </dsp:txXfrm>
    </dsp:sp>
    <dsp:sp modelId="{DE463C97-03D6-1C46-978A-0C67E89F88F5}">
      <dsp:nvSpPr>
        <dsp:cNvPr id="0" name=""/>
        <dsp:cNvSpPr/>
      </dsp:nvSpPr>
      <dsp:spPr>
        <a:xfrm>
          <a:off x="3585868" y="4342133"/>
          <a:ext cx="1650456" cy="597854"/>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Freud: Teoria psicoanalitica</a:t>
          </a:r>
          <a:endParaRPr lang="it-IT" sz="1400" kern="1200" dirty="0"/>
        </a:p>
      </dsp:txBody>
      <dsp:txXfrm>
        <a:off x="3615053" y="4371318"/>
        <a:ext cx="1592086" cy="539484"/>
      </dsp:txXfrm>
    </dsp:sp>
    <dsp:sp modelId="{FDA7F00C-819A-6A49-ACFC-889056B87462}">
      <dsp:nvSpPr>
        <dsp:cNvPr id="0" name=""/>
        <dsp:cNvSpPr/>
      </dsp:nvSpPr>
      <dsp:spPr>
        <a:xfrm>
          <a:off x="1186447" y="4431287"/>
          <a:ext cx="1803997" cy="597854"/>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scene3d>
          <a:camera prst="orthographicFront">
            <a:rot lat="0" lon="0" rev="0"/>
          </a:camera>
          <a:lightRig rig="balanced" dir="tr"/>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it-IT" sz="1400" kern="1200" dirty="0" smtClean="0"/>
            <a:t>Nietzsche: prospettivismo e “la morte di Dio”</a:t>
          </a:r>
          <a:endParaRPr lang="it-IT" sz="1400" kern="1200" dirty="0"/>
        </a:p>
      </dsp:txBody>
      <dsp:txXfrm>
        <a:off x="1215632" y="4460472"/>
        <a:ext cx="1745627" cy="53948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12FAD9-FF7E-B444-9439-01C4B8FD4C0B}" type="datetime1">
              <a:rPr lang="it-IT" smtClean="0"/>
              <a:t>25/06/11</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E33F4B-CC4F-1345-B51B-42E93C3036DE}" type="slidenum">
              <a:rPr lang="it-IT" smtClean="0"/>
              <a:t>‹n.›</a:t>
            </a:fld>
            <a:endParaRPr lang="it-IT"/>
          </a:p>
        </p:txBody>
      </p:sp>
    </p:spTree>
    <p:extLst>
      <p:ext uri="{BB962C8B-B14F-4D97-AF65-F5344CB8AC3E}">
        <p14:creationId xmlns:p14="http://schemas.microsoft.com/office/powerpoint/2010/main" val="24572040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4F9E23-CE66-3C40-ABE1-C251D356BD6F}" type="datetime1">
              <a:rPr lang="it-IT" smtClean="0"/>
              <a:t>25/06/11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EB0F79-8072-DE44-A7E7-749EA13800B9}" type="slidenum">
              <a:rPr lang="it-IT" smtClean="0"/>
              <a:t>‹n.›</a:t>
            </a:fld>
            <a:endParaRPr lang="it-IT"/>
          </a:p>
        </p:txBody>
      </p:sp>
    </p:spTree>
    <p:extLst>
      <p:ext uri="{BB962C8B-B14F-4D97-AF65-F5344CB8AC3E}">
        <p14:creationId xmlns:p14="http://schemas.microsoft.com/office/powerpoint/2010/main" val="203306161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tempo proprio è per l’osservatore esterno, una</a:t>
            </a:r>
            <a:r>
              <a:rPr lang="it-IT" baseline="0" dirty="0" smtClean="0"/>
              <a:t> misura è di lunghezza quando avviene nello stesso istante. L’osservatore interno ha il tempo dilatato</a:t>
            </a:r>
            <a:endParaRPr lang="it-IT" dirty="0"/>
          </a:p>
        </p:txBody>
      </p:sp>
    </p:spTree>
    <p:extLst>
      <p:ext uri="{BB962C8B-B14F-4D97-AF65-F5344CB8AC3E}">
        <p14:creationId xmlns:p14="http://schemas.microsoft.com/office/powerpoint/2010/main" val="423921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86270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153920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4158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F2DDF27-2966-D24C-9D20-20B89469B669}" type="datetime1">
              <a:rPr lang="it-IT" smtClean="0"/>
              <a:t>25/06/11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stile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8BF4EBEA-32F1-334D-A0A9-EE64D8089C08}" type="datetime1">
              <a:rPr lang="it-IT" smtClean="0"/>
              <a:t>25/06/11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stile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762777-B381-D241-A834-2A38A3E6DE76}" type="datetime1">
              <a:rPr lang="it-IT" smtClean="0"/>
              <a:t>25/06/11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0AEDEB-C558-C142-9CB0-52DED943025E}" type="datetime1">
              <a:rPr lang="it-IT" smtClean="0"/>
              <a:t>25/06/11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
        <p:nvSpPr>
          <p:cNvPr id="8" name="Title 7"/>
          <p:cNvSpPr>
            <a:spLocks noGrp="1"/>
          </p:cNvSpPr>
          <p:nvPr>
            <p:ph type="title"/>
          </p:nvPr>
        </p:nvSpPr>
        <p:spPr/>
        <p:txBody>
          <a:bodyPr/>
          <a:lstStyle/>
          <a:p>
            <a:r>
              <a:rPr lang="it-IT" smtClean="0"/>
              <a:t>Fare clic per modificare stile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stile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AE5FA543-AA89-D947-9328-9154F8DE09A1}" type="datetime1">
              <a:rPr lang="it-IT" smtClean="0"/>
              <a:t>25/06/11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C5B60BE-E420-144B-919E-EEA4E6766C7C}" type="datetime1">
              <a:rPr lang="it-IT" smtClean="0"/>
              <a:t>25/06/11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
        <p:nvSpPr>
          <p:cNvPr id="8" name="Title 7"/>
          <p:cNvSpPr>
            <a:spLocks noGrp="1"/>
          </p:cNvSpPr>
          <p:nvPr>
            <p:ph type="title"/>
          </p:nvPr>
        </p:nvSpPr>
        <p:spPr/>
        <p:txBody>
          <a:bodyPr/>
          <a:lstStyle/>
          <a:p>
            <a:r>
              <a:rPr lang="it-IT" smtClean="0"/>
              <a:t>Fare clic per modificare stile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gli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10A0A01-993C-C044-8020-373718A7C3E2}" type="datetime1">
              <a:rPr lang="it-IT" smtClean="0"/>
              <a:t>25/06/11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‹n.›</a:t>
            </a:fld>
            <a:endParaRPr lang="en-US"/>
          </a:p>
        </p:txBody>
      </p:sp>
      <p:sp>
        <p:nvSpPr>
          <p:cNvPr id="10" name="Title 9"/>
          <p:cNvSpPr>
            <a:spLocks noGrp="1"/>
          </p:cNvSpPr>
          <p:nvPr>
            <p:ph type="title"/>
          </p:nvPr>
        </p:nvSpPr>
        <p:spPr/>
        <p:txBody>
          <a:bodyPr/>
          <a:lstStyle/>
          <a:p>
            <a:r>
              <a:rPr lang="it-IT" smtClean="0"/>
              <a:t>Fare clic per modificare stile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3A324F42-A60D-AD4A-A198-CD47644856CB}" type="datetime1">
              <a:rPr lang="it-IT" smtClean="0"/>
              <a:t>25/06/11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031AE-6FB0-C44D-AB50-6CCAAD03F462}" type="datetime1">
              <a:rPr lang="it-IT" smtClean="0"/>
              <a:t>25/06/11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stile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E94C74CD-C05E-1741-A876-2D64CB1EF87A}" type="datetime1">
              <a:rPr lang="it-IT" smtClean="0"/>
              <a:t>25/06/11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5F00AC74-3E0C-204D-9D20-8CB2A5797363}" type="datetime1">
              <a:rPr lang="it-IT" smtClean="0"/>
              <a:t>25/06/11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stile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stile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E93608D-36F0-944B-AF60-226FD61BF4D3}" type="datetime1">
              <a:rPr lang="it-IT" smtClean="0"/>
              <a:t>25/06/11</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xmlns:p14="http://schemas.microsoft.com/office/powerpoint/2010/mai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1.jpg"/><Relationship Id="rId5"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3.emf"/><Relationship Id="rId5" Type="http://schemas.openxmlformats.org/officeDocument/2006/relationships/oleObject" Target="../embeddings/oleObject4.bin"/><Relationship Id="rId6"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5.emf"/><Relationship Id="rId1" Type="http://schemas.openxmlformats.org/officeDocument/2006/relationships/vmlDrawing" Target="../drawings/vmlDrawing4.vml"/><Relationship Id="rId2"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2.gif"/></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3346602" y="5824145"/>
            <a:ext cx="5637010" cy="882119"/>
          </a:xfrm>
        </p:spPr>
        <p:txBody>
          <a:bodyPr>
            <a:normAutofit fontScale="92500"/>
          </a:bodyPr>
          <a:lstStyle/>
          <a:p>
            <a:pPr algn="r"/>
            <a:r>
              <a:rPr lang="it-IT" dirty="0" smtClean="0"/>
              <a:t>A cura di Sebastian Salassi</a:t>
            </a:r>
          </a:p>
          <a:p>
            <a:pPr algn="r"/>
            <a:r>
              <a:rPr lang="it-IT" dirty="0" smtClean="0"/>
              <a:t>IIS Capellini – Sauro, V C/ST, A.S. 2010 - 2011</a:t>
            </a:r>
            <a:endParaRPr lang="it-IT" dirty="0"/>
          </a:p>
        </p:txBody>
      </p:sp>
      <p:sp>
        <p:nvSpPr>
          <p:cNvPr id="3" name="Titolo 2"/>
          <p:cNvSpPr>
            <a:spLocks noGrp="1"/>
          </p:cNvSpPr>
          <p:nvPr>
            <p:ph type="ctrTitle"/>
          </p:nvPr>
        </p:nvSpPr>
        <p:spPr>
          <a:xfrm>
            <a:off x="192892" y="3471840"/>
            <a:ext cx="8790720" cy="1755405"/>
          </a:xfrm>
        </p:spPr>
        <p:txBody>
          <a:bodyPr/>
          <a:lstStyle/>
          <a:p>
            <a:r>
              <a:rPr lang="it-IT" dirty="0" smtClean="0"/>
              <a:t>Crepa nel palazzo</a:t>
            </a:r>
            <a:br>
              <a:rPr lang="it-IT" dirty="0" smtClean="0"/>
            </a:br>
            <a:r>
              <a:rPr lang="it-IT" dirty="0" smtClean="0"/>
              <a:t>di cristallo</a:t>
            </a:r>
            <a:endParaRPr lang="it-IT" dirty="0"/>
          </a:p>
        </p:txBody>
      </p:sp>
    </p:spTree>
    <p:extLst>
      <p:ext uri="{BB962C8B-B14F-4D97-AF65-F5344CB8AC3E}">
        <p14:creationId xmlns:p14="http://schemas.microsoft.com/office/powerpoint/2010/main" val="21502928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546647" cy="712393"/>
          </a:xfrm>
        </p:spPr>
        <p:txBody>
          <a:bodyPr/>
          <a:lstStyle/>
          <a:p>
            <a:r>
              <a:rPr lang="it-IT" sz="3200" dirty="0" smtClean="0"/>
              <a:t>Relatività della simultaneità</a:t>
            </a:r>
            <a:endParaRPr lang="it-IT" sz="3200" dirty="0"/>
          </a:p>
        </p:txBody>
      </p:sp>
      <p:sp>
        <p:nvSpPr>
          <p:cNvPr id="7" name="Segnaposto testo 6"/>
          <p:cNvSpPr>
            <a:spLocks noGrp="1"/>
          </p:cNvSpPr>
          <p:nvPr>
            <p:ph type="body" sz="half" idx="2"/>
          </p:nvPr>
        </p:nvSpPr>
        <p:spPr>
          <a:xfrm>
            <a:off x="342900" y="2497667"/>
            <a:ext cx="4648200" cy="4217090"/>
          </a:xfrm>
        </p:spPr>
        <p:txBody>
          <a:bodyPr>
            <a:noAutofit/>
          </a:bodyPr>
          <a:lstStyle/>
          <a:p>
            <a:pPr algn="just">
              <a:lnSpc>
                <a:spcPct val="120000"/>
              </a:lnSpc>
            </a:pPr>
            <a:r>
              <a:rPr lang="it-IT" sz="1800" dirty="0" smtClean="0"/>
              <a:t>Immaginiamo che due fulmini cadano, nello stesso istante e segnino i punti A e B nella banchina. Nel riferimento della banchina l’osservatore M, punto medio tra A e B, riceve contemporaneamente i bagliori e giudica simultanei i due eventi.</a:t>
            </a:r>
          </a:p>
          <a:p>
            <a:pPr algn="just">
              <a:lnSpc>
                <a:spcPct val="120000"/>
              </a:lnSpc>
            </a:pPr>
            <a:r>
              <a:rPr lang="it-IT" sz="1800" dirty="0" smtClean="0"/>
              <a:t>Tuttavia, nel riferimento del treno, l’osservatore M’ si muove rapidamente in direzione del bagliore proveniente da B e si allontana dal bagliore di A, quindi vedrà il bagliore di B prima di vedere quello di A: </a:t>
            </a:r>
            <a:r>
              <a:rPr lang="it-IT" sz="1800" b="1" dirty="0" smtClean="0"/>
              <a:t>i due eventi non sono simultanei!</a:t>
            </a:r>
          </a:p>
        </p:txBody>
      </p:sp>
      <p:pic>
        <p:nvPicPr>
          <p:cNvPr id="8" name="Immagine 7" descr="image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659" y="2650067"/>
            <a:ext cx="3614358" cy="3784600"/>
          </a:xfrm>
          <a:prstGeom prst="rect">
            <a:avLst/>
          </a:prstGeom>
        </p:spPr>
      </p:pic>
      <p:sp>
        <p:nvSpPr>
          <p:cNvPr id="9" name="CasellaDiTesto 8"/>
          <p:cNvSpPr txBox="1"/>
          <p:nvPr/>
        </p:nvSpPr>
        <p:spPr>
          <a:xfrm>
            <a:off x="252616" y="1027938"/>
            <a:ext cx="8638769" cy="1306511"/>
          </a:xfrm>
          <a:prstGeom prst="rect">
            <a:avLst/>
          </a:prstGeom>
          <a:noFill/>
        </p:spPr>
        <p:txBody>
          <a:bodyPr wrap="square" rtlCol="0">
            <a:spAutoFit/>
          </a:bodyPr>
          <a:lstStyle/>
          <a:p>
            <a:pPr algn="ctr">
              <a:lnSpc>
                <a:spcPct val="110000"/>
              </a:lnSpc>
            </a:pPr>
            <a:r>
              <a:rPr lang="it-IT" b="1" dirty="0" smtClean="0"/>
              <a:t>Eventi simultanei  </a:t>
            </a:r>
            <a:r>
              <a:rPr lang="it-IT" b="1" dirty="0"/>
              <a:t>in un sistema di riferimento, possono non esserlo in un altro: ogni </a:t>
            </a:r>
            <a:r>
              <a:rPr lang="it-IT" b="1" dirty="0" smtClean="0"/>
              <a:t>sistema </a:t>
            </a:r>
            <a:r>
              <a:rPr lang="it-IT" b="1" dirty="0"/>
              <a:t>di riferimento ha il proprio tempo particolare</a:t>
            </a:r>
            <a:r>
              <a:rPr lang="it-IT" b="1" dirty="0" smtClean="0"/>
              <a:t>! </a:t>
            </a:r>
          </a:p>
          <a:p>
            <a:pPr algn="ctr">
              <a:lnSpc>
                <a:spcPct val="110000"/>
              </a:lnSpc>
            </a:pPr>
            <a:r>
              <a:rPr lang="it-IT" b="1" dirty="0" smtClean="0"/>
              <a:t>Ogni determinazione di tempo ha significato solo in relazione al riferimento in cui è stato misurato.</a:t>
            </a:r>
            <a:endParaRPr lang="it-IT" dirty="0"/>
          </a:p>
        </p:txBody>
      </p:sp>
    </p:spTree>
    <p:extLst>
      <p:ext uri="{BB962C8B-B14F-4D97-AF65-F5344CB8AC3E}">
        <p14:creationId xmlns:p14="http://schemas.microsoft.com/office/powerpoint/2010/main" val="8892000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4964805" cy="712393"/>
          </a:xfrm>
        </p:spPr>
        <p:txBody>
          <a:bodyPr/>
          <a:lstStyle/>
          <a:p>
            <a:r>
              <a:rPr lang="it-IT" sz="3200" dirty="0" smtClean="0"/>
              <a:t>Dilatazione temporale</a:t>
            </a:r>
            <a:endParaRPr lang="it-IT" sz="3200" dirty="0"/>
          </a:p>
        </p:txBody>
      </p:sp>
      <p:sp>
        <p:nvSpPr>
          <p:cNvPr id="4" name="Segnaposto testo 3"/>
          <p:cNvSpPr>
            <a:spLocks noGrp="1"/>
          </p:cNvSpPr>
          <p:nvPr>
            <p:ph type="body" sz="half" idx="2"/>
          </p:nvPr>
        </p:nvSpPr>
        <p:spPr>
          <a:xfrm>
            <a:off x="331095" y="4610100"/>
            <a:ext cx="8267700" cy="1968500"/>
          </a:xfrm>
        </p:spPr>
        <p:txBody>
          <a:bodyPr>
            <a:normAutofit lnSpcReduction="10000"/>
          </a:bodyPr>
          <a:lstStyle/>
          <a:p>
            <a:pPr algn="just">
              <a:lnSpc>
                <a:spcPct val="120000"/>
              </a:lnSpc>
            </a:pPr>
            <a:r>
              <a:rPr lang="it-IT" sz="1800" dirty="0" smtClean="0"/>
              <a:t>Considerando un orologio a luce Tommy vuole sapere dopo quanto tempo il raggio luminoso emesso nell’istante A, percorrendo la distanza L, viene rilevato nell’istante C. Essendo all’interno del vagone, e quindi un osservatore intero, trovandosi in un sistema di coordinate inerziale, i due eventi avvengono nella stessa coordinata spaziale: Tommy può tranquillamente osservare il suo orologio.</a:t>
            </a:r>
            <a:endParaRPr lang="it-IT" sz="1800" dirty="0"/>
          </a:p>
        </p:txBody>
      </p:sp>
      <p:pic>
        <p:nvPicPr>
          <p:cNvPr id="10" name="Immagine 9" descr="image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679" y="1148536"/>
            <a:ext cx="4934642" cy="3194864"/>
          </a:xfrm>
          <a:prstGeom prst="rect">
            <a:avLst/>
          </a:prstGeom>
        </p:spPr>
      </p:pic>
    </p:spTree>
    <p:extLst>
      <p:ext uri="{BB962C8B-B14F-4D97-AF65-F5344CB8AC3E}">
        <p14:creationId xmlns:p14="http://schemas.microsoft.com/office/powerpoint/2010/main" val="41095453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4964805" cy="712393"/>
          </a:xfrm>
        </p:spPr>
        <p:txBody>
          <a:bodyPr/>
          <a:lstStyle/>
          <a:p>
            <a:r>
              <a:rPr lang="it-IT" sz="3200" dirty="0" smtClean="0"/>
              <a:t>Dilatazione temporale</a:t>
            </a:r>
            <a:endParaRPr lang="it-IT" sz="3200" dirty="0"/>
          </a:p>
        </p:txBody>
      </p:sp>
      <p:sp>
        <p:nvSpPr>
          <p:cNvPr id="4" name="Segnaposto testo 3"/>
          <p:cNvSpPr>
            <a:spLocks noGrp="1"/>
          </p:cNvSpPr>
          <p:nvPr>
            <p:ph type="body" sz="half" idx="2"/>
          </p:nvPr>
        </p:nvSpPr>
        <p:spPr>
          <a:xfrm>
            <a:off x="4953000" y="1096433"/>
            <a:ext cx="4064000" cy="5016500"/>
          </a:xfrm>
        </p:spPr>
        <p:txBody>
          <a:bodyPr>
            <a:noAutofit/>
          </a:bodyPr>
          <a:lstStyle/>
          <a:p>
            <a:pPr algn="just">
              <a:lnSpc>
                <a:spcPct val="110000"/>
              </a:lnSpc>
            </a:pPr>
            <a:r>
              <a:rPr lang="it-IT" sz="1800" dirty="0" smtClean="0"/>
              <a:t>Due amici di Tommy, che si trovano nella banchina, vogliono ripete l’esperimento mentre il treno è in moto uniforme. Rispetto alla banchina l’orologio a luce si muove assieme al treno, quindi i due eventi avvengono in due punti diversi della banchina e il raggio di luce non percorrerà più una traiettoria rettilinea. Essi dovranno così misurare il tempo con due orologi: uno posto in A e il secondo in C.</a:t>
            </a:r>
          </a:p>
          <a:p>
            <a:pPr algn="just">
              <a:lnSpc>
                <a:spcPct val="110000"/>
              </a:lnSpc>
            </a:pPr>
            <a:r>
              <a:rPr lang="it-IT" sz="1800" dirty="0" smtClean="0"/>
              <a:t>La distanza percorsa dalla luce (AB + BC) è ora maggiore, ma poiché la velocità della luce è costante, il tempo misurato dalla banchina sarà maggiore di quello di Tommy.</a:t>
            </a:r>
            <a:endParaRPr lang="it-IT" sz="1800" dirty="0"/>
          </a:p>
        </p:txBody>
      </p:sp>
      <p:pic>
        <p:nvPicPr>
          <p:cNvPr id="3" name="Immagine 2" descr="image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24" y="1566333"/>
            <a:ext cx="4647355" cy="4326467"/>
          </a:xfrm>
          <a:prstGeom prst="rect">
            <a:avLst/>
          </a:prstGeom>
        </p:spPr>
      </p:pic>
    </p:spTree>
    <p:extLst>
      <p:ext uri="{BB962C8B-B14F-4D97-AF65-F5344CB8AC3E}">
        <p14:creationId xmlns:p14="http://schemas.microsoft.com/office/powerpoint/2010/main" val="894576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4964805" cy="712393"/>
          </a:xfrm>
        </p:spPr>
        <p:txBody>
          <a:bodyPr/>
          <a:lstStyle/>
          <a:p>
            <a:r>
              <a:rPr lang="it-IT" sz="3200" dirty="0" smtClean="0"/>
              <a:t>Dilatazione temporale</a:t>
            </a:r>
            <a:endParaRPr lang="it-IT" sz="3200" dirty="0"/>
          </a:p>
        </p:txBody>
      </p:sp>
      <p:sp>
        <p:nvSpPr>
          <p:cNvPr id="4" name="Segnaposto testo 3"/>
          <p:cNvSpPr>
            <a:spLocks noGrp="1"/>
          </p:cNvSpPr>
          <p:nvPr>
            <p:ph type="body" sz="half" idx="2"/>
          </p:nvPr>
        </p:nvSpPr>
        <p:spPr>
          <a:xfrm>
            <a:off x="534295" y="1460500"/>
            <a:ext cx="8064500" cy="2996532"/>
          </a:xfrm>
        </p:spPr>
        <p:txBody>
          <a:bodyPr anchor="ctr">
            <a:normAutofit/>
          </a:bodyPr>
          <a:lstStyle/>
          <a:p>
            <a:pPr algn="just">
              <a:lnSpc>
                <a:spcPct val="120000"/>
              </a:lnSpc>
            </a:pPr>
            <a:r>
              <a:rPr lang="it-IT" sz="1800" dirty="0" smtClean="0"/>
              <a:t>Alla fine degli esperimenti Tommy e i suoi amici si confrontano e giungono ad un insolita conclusione: </a:t>
            </a:r>
            <a:r>
              <a:rPr lang="it-IT" sz="1800" b="1" dirty="0" smtClean="0"/>
              <a:t>nei due sistemi di riferimento il tempo scorre in modo differente! </a:t>
            </a:r>
            <a:r>
              <a:rPr lang="it-IT" sz="1800" dirty="0" smtClean="0"/>
              <a:t>Nel sistema di riferimento dentro al treno, in cui i due eventi avvengono nella stessa coordinata spaziale (</a:t>
            </a:r>
            <a:r>
              <a:rPr lang="it-IT" sz="1800" dirty="0"/>
              <a:t>tempo proprio</a:t>
            </a:r>
            <a:r>
              <a:rPr lang="it-IT" sz="1800" dirty="0" smtClean="0"/>
              <a:t>) il tempo scorre più rapidamente che nel sistema di coordinate posto sulla banchina, nel quale i due eventi avvengono in due punti differenti (tempo dilatato). Se indichiamo il primo con Δ</a:t>
            </a:r>
            <a:r>
              <a:rPr lang="it-IT" sz="1800" i="1" dirty="0" smtClean="0"/>
              <a:t>t</a:t>
            </a:r>
            <a:r>
              <a:rPr lang="it-IT" sz="1800" i="1" baseline="-25000" dirty="0" smtClean="0"/>
              <a:t>0</a:t>
            </a:r>
            <a:r>
              <a:rPr lang="it-IT" sz="1800" dirty="0" smtClean="0"/>
              <a:t> e il secondo con </a:t>
            </a:r>
            <a:r>
              <a:rPr lang="it-IT" sz="1800" dirty="0" err="1" smtClean="0"/>
              <a:t>Δ</a:t>
            </a:r>
            <a:r>
              <a:rPr lang="it-IT" sz="1800" i="1" dirty="0" err="1" smtClean="0"/>
              <a:t>t</a:t>
            </a:r>
            <a:r>
              <a:rPr lang="it-IT" sz="1800" i="1" dirty="0" smtClean="0"/>
              <a:t>’</a:t>
            </a:r>
            <a:r>
              <a:rPr lang="it-IT" sz="1800" dirty="0" smtClean="0"/>
              <a:t>, si può giungere alla relazione seguente, che esprime la dilatazione temporale:</a:t>
            </a:r>
            <a:endParaRPr lang="it-IT" sz="1800" i="1" baseline="-25000" dirty="0"/>
          </a:p>
        </p:txBody>
      </p:sp>
      <p:graphicFrame>
        <p:nvGraphicFramePr>
          <p:cNvPr id="3" name="Oggetto 2"/>
          <p:cNvGraphicFramePr>
            <a:graphicFrameLocks noChangeAspect="1"/>
          </p:cNvGraphicFramePr>
          <p:nvPr>
            <p:extLst>
              <p:ext uri="{D42A27DB-BD31-4B8C-83A1-F6EECF244321}">
                <p14:modId xmlns:p14="http://schemas.microsoft.com/office/powerpoint/2010/main" val="2703926133"/>
              </p:ext>
            </p:extLst>
          </p:nvPr>
        </p:nvGraphicFramePr>
        <p:xfrm>
          <a:off x="3229033" y="4457032"/>
          <a:ext cx="2685934" cy="1943768"/>
        </p:xfrm>
        <a:graphic>
          <a:graphicData uri="http://schemas.openxmlformats.org/presentationml/2006/ole">
            <mc:AlternateContent xmlns:mc="http://schemas.openxmlformats.org/markup-compatibility/2006">
              <mc:Choice xmlns:v="urn:schemas-microsoft-com:vml" Requires="v">
                <p:oleObj spid="_x0000_s2121" name="Equation" r:id="rId3" imgW="965200" imgH="698500" progId="Equation.3">
                  <p:embed/>
                </p:oleObj>
              </mc:Choice>
              <mc:Fallback>
                <p:oleObj name="Equation" r:id="rId3" imgW="965200" imgH="698500" progId="Equation.3">
                  <p:embed/>
                  <p:pic>
                    <p:nvPicPr>
                      <p:cNvPr id="0" name=""/>
                      <p:cNvPicPr/>
                      <p:nvPr/>
                    </p:nvPicPr>
                    <p:blipFill>
                      <a:blip r:embed="rId4"/>
                      <a:stretch>
                        <a:fillRect/>
                      </a:stretch>
                    </p:blipFill>
                    <p:spPr>
                      <a:xfrm>
                        <a:off x="3229033" y="4457032"/>
                        <a:ext cx="2685934" cy="1943768"/>
                      </a:xfrm>
                      <a:prstGeom prst="rect">
                        <a:avLst/>
                      </a:prstGeom>
                    </p:spPr>
                  </p:pic>
                </p:oleObj>
              </mc:Fallback>
            </mc:AlternateContent>
          </a:graphicData>
        </a:graphic>
      </p:graphicFrame>
    </p:spTree>
    <p:extLst>
      <p:ext uri="{BB962C8B-B14F-4D97-AF65-F5344CB8AC3E}">
        <p14:creationId xmlns:p14="http://schemas.microsoft.com/office/powerpoint/2010/main" val="28172456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158605" cy="712393"/>
          </a:xfrm>
        </p:spPr>
        <p:txBody>
          <a:bodyPr/>
          <a:lstStyle/>
          <a:p>
            <a:r>
              <a:rPr lang="it-IT" sz="3200" dirty="0" smtClean="0"/>
              <a:t>Contrazione delle lunghezze</a:t>
            </a:r>
            <a:endParaRPr lang="it-IT" sz="3200" dirty="0"/>
          </a:p>
        </p:txBody>
      </p:sp>
      <p:sp>
        <p:nvSpPr>
          <p:cNvPr id="3" name="Segnaposto testo 2"/>
          <p:cNvSpPr>
            <a:spLocks noGrp="1"/>
          </p:cNvSpPr>
          <p:nvPr>
            <p:ph type="body" sz="half" idx="2"/>
          </p:nvPr>
        </p:nvSpPr>
        <p:spPr>
          <a:xfrm>
            <a:off x="534295" y="3671332"/>
            <a:ext cx="7758805" cy="2699798"/>
          </a:xfrm>
        </p:spPr>
        <p:txBody>
          <a:bodyPr>
            <a:noAutofit/>
          </a:bodyPr>
          <a:lstStyle/>
          <a:p>
            <a:pPr>
              <a:lnSpc>
                <a:spcPct val="120000"/>
              </a:lnSpc>
            </a:pPr>
            <a:r>
              <a:rPr lang="it-IT" sz="1800" dirty="0" smtClean="0"/>
              <a:t>Per effettuare la misura di una lunghezza siamo abituati ad utilizzare il righello e vedere quante volte esso è contenuto nello spazio, ma se dovessimo misurare la distanza tra due vagoni di un treno che si muove a velocità della luce?</a:t>
            </a:r>
          </a:p>
          <a:p>
            <a:pPr>
              <a:lnSpc>
                <a:spcPct val="120000"/>
              </a:lnSpc>
            </a:pPr>
            <a:r>
              <a:rPr lang="it-IT" sz="1800" dirty="0" smtClean="0"/>
              <a:t>Un osservatore a bordo del treno può ancora usare il righello, ma uno posto sulla banchina? Certamente la risposta non è inseguendo il treno ne tanto meno continuare ad usare il metodo del righello: dobbiamo avvalerci della costanza della velocità della luce.</a:t>
            </a:r>
            <a:endParaRPr lang="it-IT" sz="1800" dirty="0"/>
          </a:p>
        </p:txBody>
      </p:sp>
      <p:pic>
        <p:nvPicPr>
          <p:cNvPr id="6" name="Immagine 5" descr="image00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597" y="1663522"/>
            <a:ext cx="4552806" cy="1872182"/>
          </a:xfrm>
          <a:prstGeom prst="rect">
            <a:avLst/>
          </a:prstGeom>
        </p:spPr>
      </p:pic>
    </p:spTree>
    <p:extLst>
      <p:ext uri="{BB962C8B-B14F-4D97-AF65-F5344CB8AC3E}">
        <p14:creationId xmlns:p14="http://schemas.microsoft.com/office/powerpoint/2010/main" val="35642266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158605" cy="712393"/>
          </a:xfrm>
        </p:spPr>
        <p:txBody>
          <a:bodyPr/>
          <a:lstStyle/>
          <a:p>
            <a:r>
              <a:rPr lang="it-IT" sz="3200" dirty="0" smtClean="0"/>
              <a:t>Contrazione delle lunghezze</a:t>
            </a:r>
            <a:endParaRPr lang="it-IT" sz="3200" dirty="0"/>
          </a:p>
        </p:txBody>
      </p:sp>
      <p:sp>
        <p:nvSpPr>
          <p:cNvPr id="5" name="Segnaposto testo 4"/>
          <p:cNvSpPr>
            <a:spLocks noGrp="1"/>
          </p:cNvSpPr>
          <p:nvPr>
            <p:ph type="body" sz="half" idx="2"/>
          </p:nvPr>
        </p:nvSpPr>
        <p:spPr>
          <a:xfrm>
            <a:off x="250129" y="1580102"/>
            <a:ext cx="3839271" cy="5023898"/>
          </a:xfrm>
        </p:spPr>
        <p:txBody>
          <a:bodyPr>
            <a:normAutofit/>
          </a:bodyPr>
          <a:lstStyle/>
          <a:p>
            <a:pPr algn="just">
              <a:lnSpc>
                <a:spcPct val="110000"/>
              </a:lnSpc>
            </a:pPr>
            <a:r>
              <a:rPr lang="it-IT" sz="1800" dirty="0" smtClean="0"/>
              <a:t>L’osservatore posto nella banchina può avvalersi dei bagliori lasciati da due fulmini che colpiscono NELLO STESSO ISTANTE gli estremi del vagone. Come per la simultaneità, può dunque misurare l’intervallo temporale intercorso tra l’evento di arrivo del fulmine e l’evento della percezione di esso. Ma egli percepirà il bagliore di A prima del bagliore di B, quindi l’intervallo di tempo è maggiore ed essendo la velocità della luce costante, ne consegue che </a:t>
            </a:r>
            <a:r>
              <a:rPr lang="it-IT" sz="1800" b="1" dirty="0" smtClean="0"/>
              <a:t>la lunghezza è minore: Il vagone si è contratto!</a:t>
            </a:r>
            <a:endParaRPr lang="it-IT" sz="1800" b="1" dirty="0"/>
          </a:p>
        </p:txBody>
      </p:sp>
      <p:pic>
        <p:nvPicPr>
          <p:cNvPr id="7" name="Immagine 6" descr="imag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00" y="1836738"/>
            <a:ext cx="4635500" cy="3750249"/>
          </a:xfrm>
          <a:prstGeom prst="rect">
            <a:avLst/>
          </a:prstGeom>
        </p:spPr>
      </p:pic>
    </p:spTree>
    <p:extLst>
      <p:ext uri="{BB962C8B-B14F-4D97-AF65-F5344CB8AC3E}">
        <p14:creationId xmlns:p14="http://schemas.microsoft.com/office/powerpoint/2010/main" val="40709225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158605" cy="712393"/>
          </a:xfrm>
        </p:spPr>
        <p:txBody>
          <a:bodyPr/>
          <a:lstStyle/>
          <a:p>
            <a:r>
              <a:rPr lang="it-IT" sz="3200" dirty="0" smtClean="0"/>
              <a:t>Contrazione delle lunghezze</a:t>
            </a:r>
            <a:endParaRPr lang="it-IT" sz="3200" dirty="0"/>
          </a:p>
        </p:txBody>
      </p:sp>
      <p:sp>
        <p:nvSpPr>
          <p:cNvPr id="3" name="Segnaposto testo 2"/>
          <p:cNvSpPr>
            <a:spLocks noGrp="1"/>
          </p:cNvSpPr>
          <p:nvPr>
            <p:ph type="body" sz="half" idx="2"/>
          </p:nvPr>
        </p:nvSpPr>
        <p:spPr>
          <a:xfrm>
            <a:off x="559248" y="1475327"/>
            <a:ext cx="8025505" cy="2699798"/>
          </a:xfrm>
        </p:spPr>
        <p:txBody>
          <a:bodyPr>
            <a:noAutofit/>
          </a:bodyPr>
          <a:lstStyle/>
          <a:p>
            <a:pPr algn="just">
              <a:lnSpc>
                <a:spcPct val="120000"/>
              </a:lnSpc>
            </a:pPr>
            <a:r>
              <a:rPr lang="it-IT" sz="1800" dirty="0" smtClean="0"/>
              <a:t>Dato che i procedimenti di misura sono differenti, non c’è ragione per non affermare che lo siano anche le misurazioni. D</a:t>
            </a:r>
            <a:r>
              <a:rPr lang="fr-FR" sz="1800" dirty="0" smtClean="0"/>
              <a:t>’</a:t>
            </a:r>
            <a:r>
              <a:rPr lang="it-IT" sz="1800" dirty="0" smtClean="0"/>
              <a:t>altronde il risultato lo conferma: gli oggetti in moto uniforme a velocità prossima a quella della luce risultano essere contratti nella direzione del moto ad un osservatore in quiete rispetto ad essi. </a:t>
            </a:r>
            <a:r>
              <a:rPr lang="it-IT" sz="1800" b="1" dirty="0" smtClean="0"/>
              <a:t>Gli oggetti si contraggono!!!</a:t>
            </a:r>
            <a:endParaRPr lang="it-IT" sz="1800" dirty="0" smtClean="0"/>
          </a:p>
          <a:p>
            <a:pPr algn="just">
              <a:lnSpc>
                <a:spcPct val="120000"/>
              </a:lnSpc>
            </a:pPr>
            <a:r>
              <a:rPr lang="it-IT" sz="1800" dirty="0" smtClean="0"/>
              <a:t>Se indichiamo con </a:t>
            </a:r>
            <a:r>
              <a:rPr lang="it-IT" sz="1800" i="1" dirty="0" smtClean="0"/>
              <a:t>L</a:t>
            </a:r>
            <a:r>
              <a:rPr lang="it-IT" sz="1800" i="1" baseline="-25000" dirty="0" smtClean="0"/>
              <a:t>0</a:t>
            </a:r>
            <a:r>
              <a:rPr lang="it-IT" sz="1800" dirty="0" smtClean="0"/>
              <a:t> la lunghezza rispetto all’osservatore interno e con </a:t>
            </a:r>
            <a:r>
              <a:rPr lang="it-IT" sz="1800" i="1" dirty="0" smtClean="0"/>
              <a:t>L</a:t>
            </a:r>
            <a:r>
              <a:rPr lang="it-IT" sz="1800" dirty="0" smtClean="0"/>
              <a:t> la lunghezza rispetto all’osservatore esterno, si ricava:</a:t>
            </a:r>
            <a:endParaRPr lang="it-IT" sz="1800" dirty="0"/>
          </a:p>
        </p:txBody>
      </p:sp>
      <p:graphicFrame>
        <p:nvGraphicFramePr>
          <p:cNvPr id="4" name="Oggetto 3"/>
          <p:cNvGraphicFramePr>
            <a:graphicFrameLocks noChangeAspect="1"/>
          </p:cNvGraphicFramePr>
          <p:nvPr>
            <p:extLst>
              <p:ext uri="{D42A27DB-BD31-4B8C-83A1-F6EECF244321}">
                <p14:modId xmlns:p14="http://schemas.microsoft.com/office/powerpoint/2010/main" val="330452745"/>
              </p:ext>
            </p:extLst>
          </p:nvPr>
        </p:nvGraphicFramePr>
        <p:xfrm>
          <a:off x="3255536" y="4314824"/>
          <a:ext cx="2632928" cy="1349376"/>
        </p:xfrm>
        <a:graphic>
          <a:graphicData uri="http://schemas.openxmlformats.org/presentationml/2006/ole">
            <mc:AlternateContent xmlns:mc="http://schemas.openxmlformats.org/markup-compatibility/2006">
              <mc:Choice xmlns:v="urn:schemas-microsoft-com:vml" Requires="v">
                <p:oleObj spid="_x0000_s1081" name="Equation" r:id="rId4" imgW="1016000" imgH="520700" progId="Equation.3">
                  <p:embed/>
                </p:oleObj>
              </mc:Choice>
              <mc:Fallback>
                <p:oleObj name="Equation" r:id="rId4" imgW="1016000" imgH="520700" progId="Equation.3">
                  <p:embed/>
                  <p:pic>
                    <p:nvPicPr>
                      <p:cNvPr id="0" name=""/>
                      <p:cNvPicPr/>
                      <p:nvPr/>
                    </p:nvPicPr>
                    <p:blipFill>
                      <a:blip r:embed="rId5"/>
                      <a:stretch>
                        <a:fillRect/>
                      </a:stretch>
                    </p:blipFill>
                    <p:spPr>
                      <a:xfrm>
                        <a:off x="3255536" y="4314824"/>
                        <a:ext cx="2632928" cy="1349376"/>
                      </a:xfrm>
                      <a:prstGeom prst="rect">
                        <a:avLst/>
                      </a:prstGeom>
                    </p:spPr>
                  </p:pic>
                </p:oleObj>
              </mc:Fallback>
            </mc:AlternateContent>
          </a:graphicData>
        </a:graphic>
      </p:graphicFrame>
    </p:spTree>
    <p:extLst>
      <p:ext uri="{BB962C8B-B14F-4D97-AF65-F5344CB8AC3E}">
        <p14:creationId xmlns:p14="http://schemas.microsoft.com/office/powerpoint/2010/main" val="41168063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158605" cy="712393"/>
          </a:xfrm>
        </p:spPr>
        <p:txBody>
          <a:bodyPr/>
          <a:lstStyle/>
          <a:p>
            <a:r>
              <a:rPr lang="it-IT" sz="3200" dirty="0" smtClean="0"/>
              <a:t>Contrazione delle lunghezze</a:t>
            </a:r>
            <a:endParaRPr lang="it-IT" sz="3200" dirty="0"/>
          </a:p>
        </p:txBody>
      </p:sp>
      <p:sp>
        <p:nvSpPr>
          <p:cNvPr id="5" name="Segnaposto testo 4"/>
          <p:cNvSpPr>
            <a:spLocks noGrp="1"/>
          </p:cNvSpPr>
          <p:nvPr>
            <p:ph type="body" sz="half" idx="2"/>
          </p:nvPr>
        </p:nvSpPr>
        <p:spPr>
          <a:xfrm>
            <a:off x="534295" y="5295900"/>
            <a:ext cx="7466705" cy="977900"/>
          </a:xfrm>
        </p:spPr>
        <p:txBody>
          <a:bodyPr>
            <a:normAutofit/>
          </a:bodyPr>
          <a:lstStyle/>
          <a:p>
            <a:pPr>
              <a:lnSpc>
                <a:spcPct val="120000"/>
              </a:lnSpc>
            </a:pPr>
            <a:r>
              <a:rPr lang="it-IT" sz="1800" dirty="0" smtClean="0"/>
              <a:t>Ecco come apparirebbero le vie di una città in un ipotetico viaggio in bicicletta… Alla velocità della luce*.</a:t>
            </a:r>
            <a:endParaRPr lang="it-IT" sz="1800" dirty="0"/>
          </a:p>
        </p:txBody>
      </p:sp>
      <p:pic>
        <p:nvPicPr>
          <p:cNvPr id="6" name="Immagine 5" descr="tuebing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95" y="1485900"/>
            <a:ext cx="4064000" cy="3048000"/>
          </a:xfrm>
          <a:prstGeom prst="rect">
            <a:avLst/>
          </a:prstGeom>
        </p:spPr>
      </p:pic>
      <p:pic>
        <p:nvPicPr>
          <p:cNvPr id="7" name="tue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59747" y="1485900"/>
            <a:ext cx="4066306" cy="3326978"/>
          </a:xfrm>
          <a:prstGeom prst="rect">
            <a:avLst/>
          </a:prstGeom>
        </p:spPr>
      </p:pic>
      <p:sp>
        <p:nvSpPr>
          <p:cNvPr id="10" name="CasellaDiTesto 9"/>
          <p:cNvSpPr txBox="1"/>
          <p:nvPr/>
        </p:nvSpPr>
        <p:spPr>
          <a:xfrm>
            <a:off x="2870201" y="6449198"/>
            <a:ext cx="6108699" cy="276999"/>
          </a:xfrm>
          <a:prstGeom prst="rect">
            <a:avLst/>
          </a:prstGeom>
          <a:noFill/>
        </p:spPr>
        <p:txBody>
          <a:bodyPr wrap="square" rtlCol="0">
            <a:spAutoFit/>
          </a:bodyPr>
          <a:lstStyle/>
          <a:p>
            <a:pPr algn="r"/>
            <a:r>
              <a:rPr lang="it-IT" sz="1200" dirty="0" smtClean="0"/>
              <a:t>* Simulazioni virtuali create dal dipartimento di fisica dell’università di </a:t>
            </a:r>
            <a:r>
              <a:rPr lang="it-IT" sz="1200" dirty="0"/>
              <a:t>Hildesheim</a:t>
            </a:r>
          </a:p>
        </p:txBody>
      </p:sp>
    </p:spTree>
    <p:extLst>
      <p:ext uri="{BB962C8B-B14F-4D97-AF65-F5344CB8AC3E}">
        <p14:creationId xmlns:p14="http://schemas.microsoft.com/office/powerpoint/2010/main" val="11209765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095" y="228600"/>
            <a:ext cx="8749405" cy="712393"/>
          </a:xfrm>
        </p:spPr>
        <p:txBody>
          <a:bodyPr/>
          <a:lstStyle/>
          <a:p>
            <a:r>
              <a:rPr lang="it-IT" sz="3200" dirty="0" smtClean="0"/>
              <a:t>Conservazione della massa, o dell’energia?</a:t>
            </a:r>
            <a:endParaRPr lang="it-IT" sz="3200" dirty="0"/>
          </a:p>
        </p:txBody>
      </p:sp>
      <p:sp>
        <p:nvSpPr>
          <p:cNvPr id="3" name="Segnaposto testo 2"/>
          <p:cNvSpPr>
            <a:spLocks noGrp="1"/>
          </p:cNvSpPr>
          <p:nvPr>
            <p:ph type="body" sz="half" idx="2"/>
          </p:nvPr>
        </p:nvSpPr>
        <p:spPr>
          <a:xfrm>
            <a:off x="534295" y="1208627"/>
            <a:ext cx="8025505" cy="2728374"/>
          </a:xfrm>
        </p:spPr>
        <p:txBody>
          <a:bodyPr>
            <a:noAutofit/>
          </a:bodyPr>
          <a:lstStyle/>
          <a:p>
            <a:pPr algn="just">
              <a:lnSpc>
                <a:spcPct val="120000"/>
              </a:lnSpc>
            </a:pPr>
            <a:r>
              <a:rPr lang="it-IT" sz="1800" dirty="0" smtClean="0"/>
              <a:t>Prima del 1905 i principi di conservazioni riguardavano, separatamente, la massa e l’energia. Massa ed energia erano completamente differenti e rispondevano a leggi differenti.</a:t>
            </a:r>
          </a:p>
          <a:p>
            <a:pPr algn="just">
              <a:lnSpc>
                <a:spcPct val="120000"/>
              </a:lnSpc>
            </a:pPr>
            <a:r>
              <a:rPr lang="it-IT" sz="1800" dirty="0" smtClean="0"/>
              <a:t>Tuttavia nella relatività ristretta l’energia di un corpo in movimento aumenta, oltre che proporzionalmente alla massa, con l’aumentare della velocità. </a:t>
            </a:r>
          </a:p>
          <a:p>
            <a:pPr algn="just">
              <a:lnSpc>
                <a:spcPct val="120000"/>
              </a:lnSpc>
            </a:pPr>
            <a:r>
              <a:rPr lang="it-IT" sz="1800" dirty="0" smtClean="0"/>
              <a:t>Da queste considerazioni Einstein giunge alle seguenti relazioni:</a:t>
            </a:r>
          </a:p>
        </p:txBody>
      </p:sp>
      <p:graphicFrame>
        <p:nvGraphicFramePr>
          <p:cNvPr id="12" name="Oggetto 11"/>
          <p:cNvGraphicFramePr>
            <a:graphicFrameLocks noChangeAspect="1"/>
          </p:cNvGraphicFramePr>
          <p:nvPr>
            <p:extLst>
              <p:ext uri="{D42A27DB-BD31-4B8C-83A1-F6EECF244321}">
                <p14:modId xmlns:p14="http://schemas.microsoft.com/office/powerpoint/2010/main" val="2975516379"/>
              </p:ext>
            </p:extLst>
          </p:nvPr>
        </p:nvGraphicFramePr>
        <p:xfrm>
          <a:off x="6009341" y="4584700"/>
          <a:ext cx="1993153" cy="736600"/>
        </p:xfrm>
        <a:graphic>
          <a:graphicData uri="http://schemas.openxmlformats.org/presentationml/2006/ole">
            <mc:AlternateContent xmlns:mc="http://schemas.openxmlformats.org/markup-compatibility/2006">
              <mc:Choice xmlns:v="urn:schemas-microsoft-com:vml" Requires="v">
                <p:oleObj spid="_x0000_s3178" name="Equation" r:id="rId3" imgW="584200" imgH="215900" progId="Equation.3">
                  <p:embed/>
                </p:oleObj>
              </mc:Choice>
              <mc:Fallback>
                <p:oleObj name="Equation" r:id="rId3" imgW="584200" imgH="215900" progId="Equation.3">
                  <p:embed/>
                  <p:pic>
                    <p:nvPicPr>
                      <p:cNvPr id="0" name=""/>
                      <p:cNvPicPr/>
                      <p:nvPr/>
                    </p:nvPicPr>
                    <p:blipFill>
                      <a:blip r:embed="rId4"/>
                      <a:stretch>
                        <a:fillRect/>
                      </a:stretch>
                    </p:blipFill>
                    <p:spPr>
                      <a:xfrm>
                        <a:off x="6009341" y="4584700"/>
                        <a:ext cx="1993153" cy="736600"/>
                      </a:xfrm>
                      <a:prstGeom prst="rect">
                        <a:avLst/>
                      </a:prstGeom>
                    </p:spPr>
                  </p:pic>
                </p:oleObj>
              </mc:Fallback>
            </mc:AlternateContent>
          </a:graphicData>
        </a:graphic>
      </p:graphicFrame>
      <p:sp>
        <p:nvSpPr>
          <p:cNvPr id="13" name="Freccia destra 12"/>
          <p:cNvSpPr/>
          <p:nvPr/>
        </p:nvSpPr>
        <p:spPr>
          <a:xfrm>
            <a:off x="4483100" y="4902200"/>
            <a:ext cx="1231900" cy="190500"/>
          </a:xfrm>
          <a:prstGeom prst="rightArrow">
            <a:avLst>
              <a:gd name="adj1" fmla="val 45745"/>
              <a:gd name="adj2" fmla="val 84483"/>
            </a:avLst>
          </a:prstGeom>
          <a:solidFill>
            <a:schemeClr val="tx1">
              <a:alpha val="52000"/>
            </a:schemeClr>
          </a:solidFill>
          <a:ln>
            <a:no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sp3d/>
          </a:bodyPr>
          <a:lstStyle/>
          <a:p>
            <a:pPr algn="ctr"/>
            <a:endParaRPr lang="it-IT">
              <a:effectLst/>
            </a:endParaRPr>
          </a:p>
        </p:txBody>
      </p:sp>
      <p:graphicFrame>
        <p:nvGraphicFramePr>
          <p:cNvPr id="14" name="Oggetto 13"/>
          <p:cNvGraphicFramePr>
            <a:graphicFrameLocks noChangeAspect="1"/>
          </p:cNvGraphicFramePr>
          <p:nvPr>
            <p:extLst>
              <p:ext uri="{D42A27DB-BD31-4B8C-83A1-F6EECF244321}">
                <p14:modId xmlns:p14="http://schemas.microsoft.com/office/powerpoint/2010/main" val="2961672886"/>
              </p:ext>
            </p:extLst>
          </p:nvPr>
        </p:nvGraphicFramePr>
        <p:xfrm>
          <a:off x="651742" y="4330700"/>
          <a:ext cx="3574474" cy="1524000"/>
        </p:xfrm>
        <a:graphic>
          <a:graphicData uri="http://schemas.openxmlformats.org/presentationml/2006/ole">
            <mc:AlternateContent xmlns:mc="http://schemas.openxmlformats.org/markup-compatibility/2006">
              <mc:Choice xmlns:v="urn:schemas-microsoft-com:vml" Requires="v">
                <p:oleObj spid="_x0000_s3179" name="Equation" r:id="rId5" imgW="1638300" imgH="698500" progId="Equation.3">
                  <p:embed/>
                </p:oleObj>
              </mc:Choice>
              <mc:Fallback>
                <p:oleObj name="Equation" r:id="rId5" imgW="1638300" imgH="698500" progId="Equation.3">
                  <p:embed/>
                  <p:pic>
                    <p:nvPicPr>
                      <p:cNvPr id="0" name=""/>
                      <p:cNvPicPr/>
                      <p:nvPr/>
                    </p:nvPicPr>
                    <p:blipFill>
                      <a:blip r:embed="rId6"/>
                      <a:stretch>
                        <a:fillRect/>
                      </a:stretch>
                    </p:blipFill>
                    <p:spPr>
                      <a:xfrm>
                        <a:off x="651742" y="4330700"/>
                        <a:ext cx="3574474" cy="1524000"/>
                      </a:xfrm>
                      <a:prstGeom prst="rect">
                        <a:avLst/>
                      </a:prstGeom>
                    </p:spPr>
                  </p:pic>
                </p:oleObj>
              </mc:Fallback>
            </mc:AlternateContent>
          </a:graphicData>
        </a:graphic>
      </p:graphicFrame>
    </p:spTree>
    <p:extLst>
      <p:ext uri="{BB962C8B-B14F-4D97-AF65-F5344CB8AC3E}">
        <p14:creationId xmlns:p14="http://schemas.microsoft.com/office/powerpoint/2010/main" val="36510301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095" y="228600"/>
            <a:ext cx="8749405" cy="712393"/>
          </a:xfrm>
        </p:spPr>
        <p:txBody>
          <a:bodyPr/>
          <a:lstStyle/>
          <a:p>
            <a:r>
              <a:rPr lang="it-IT" sz="3200" dirty="0" smtClean="0"/>
              <a:t>Conservazione della massa, o dell’energia?</a:t>
            </a:r>
            <a:endParaRPr lang="it-IT" sz="3200" dirty="0"/>
          </a:p>
        </p:txBody>
      </p:sp>
      <p:sp>
        <p:nvSpPr>
          <p:cNvPr id="3" name="Segnaposto testo 2"/>
          <p:cNvSpPr>
            <a:spLocks noGrp="1"/>
          </p:cNvSpPr>
          <p:nvPr>
            <p:ph type="body" sz="half" idx="2"/>
          </p:nvPr>
        </p:nvSpPr>
        <p:spPr>
          <a:xfrm>
            <a:off x="534295" y="2567526"/>
            <a:ext cx="8025505" cy="3503074"/>
          </a:xfrm>
        </p:spPr>
        <p:txBody>
          <a:bodyPr>
            <a:noAutofit/>
          </a:bodyPr>
          <a:lstStyle/>
          <a:p>
            <a:pPr algn="just">
              <a:lnSpc>
                <a:spcPct val="120000"/>
              </a:lnSpc>
            </a:pPr>
            <a:r>
              <a:rPr lang="it-IT" sz="1800" dirty="0" smtClean="0"/>
              <a:t>Come tutti sanno questa famosa formula ha portato alla costruzione delle bombe atomiche come delle centrali nucleari ma anche di numerosi sistemi utili in medicina, come la PET </a:t>
            </a:r>
            <a:r>
              <a:rPr lang="it-IT" sz="1600" dirty="0" smtClean="0"/>
              <a:t>(tomografia a emissioni di positroni)</a:t>
            </a:r>
            <a:r>
              <a:rPr lang="it-IT" sz="1800" dirty="0" smtClean="0"/>
              <a:t>.</a:t>
            </a:r>
          </a:p>
          <a:p>
            <a:pPr algn="just">
              <a:lnSpc>
                <a:spcPct val="120000"/>
              </a:lnSpc>
            </a:pPr>
            <a:r>
              <a:rPr lang="it-IT" sz="1800" dirty="0" smtClean="0"/>
              <a:t>Tuttavia, come si può notare dall’equazione, </a:t>
            </a:r>
            <a:r>
              <a:rPr lang="it-IT" sz="1800" b="1" i="1" dirty="0" smtClean="0"/>
              <a:t>un corpo a riposo possiede energia!</a:t>
            </a:r>
            <a:r>
              <a:rPr lang="it-IT" sz="1800" dirty="0" smtClean="0"/>
              <a:t> La formula esprime una conseguenza filosofia inaspettata e ben più importanza: </a:t>
            </a:r>
            <a:r>
              <a:rPr lang="it-IT" sz="1800" b="1" dirty="0" smtClean="0"/>
              <a:t>la massa e l’energia sono due aspetti apparentemente diversi di una medesima realtà</a:t>
            </a:r>
            <a:r>
              <a:rPr lang="it-IT" sz="1800" dirty="0" smtClean="0"/>
              <a:t>. La massa può diventare energia e l’energia può diventare massa!</a:t>
            </a:r>
          </a:p>
          <a:p>
            <a:pPr algn="ctr">
              <a:lnSpc>
                <a:spcPct val="120000"/>
              </a:lnSpc>
            </a:pPr>
            <a:r>
              <a:rPr lang="it-IT" sz="2400" b="1" dirty="0" smtClean="0"/>
              <a:t>Ciò che si conserva è la massa-energia!</a:t>
            </a:r>
            <a:endParaRPr lang="it-IT" sz="2400" b="1" i="1" dirty="0" smtClean="0"/>
          </a:p>
        </p:txBody>
      </p:sp>
      <p:graphicFrame>
        <p:nvGraphicFramePr>
          <p:cNvPr id="7" name="Oggetto 6"/>
          <p:cNvGraphicFramePr>
            <a:graphicFrameLocks noChangeAspect="1"/>
          </p:cNvGraphicFramePr>
          <p:nvPr>
            <p:extLst>
              <p:ext uri="{D42A27DB-BD31-4B8C-83A1-F6EECF244321}">
                <p14:modId xmlns:p14="http://schemas.microsoft.com/office/powerpoint/2010/main" val="3961917868"/>
              </p:ext>
            </p:extLst>
          </p:nvPr>
        </p:nvGraphicFramePr>
        <p:xfrm>
          <a:off x="3284817" y="1310226"/>
          <a:ext cx="2537233" cy="937673"/>
        </p:xfrm>
        <a:graphic>
          <a:graphicData uri="http://schemas.openxmlformats.org/presentationml/2006/ole">
            <mc:AlternateContent xmlns:mc="http://schemas.openxmlformats.org/markup-compatibility/2006">
              <mc:Choice xmlns:v="urn:schemas-microsoft-com:vml" Requires="v">
                <p:oleObj spid="_x0000_s4154" name="Equation" r:id="rId3" imgW="584200" imgH="215900" progId="Equation.3">
                  <p:embed/>
                </p:oleObj>
              </mc:Choice>
              <mc:Fallback>
                <p:oleObj name="Equation" r:id="rId3" imgW="584200" imgH="215900" progId="Equation.3">
                  <p:embed/>
                  <p:pic>
                    <p:nvPicPr>
                      <p:cNvPr id="0" name=""/>
                      <p:cNvPicPr/>
                      <p:nvPr/>
                    </p:nvPicPr>
                    <p:blipFill>
                      <a:blip r:embed="rId4"/>
                      <a:stretch>
                        <a:fillRect/>
                      </a:stretch>
                    </p:blipFill>
                    <p:spPr>
                      <a:xfrm>
                        <a:off x="3284817" y="1310226"/>
                        <a:ext cx="2537233" cy="937673"/>
                      </a:xfrm>
                      <a:prstGeom prst="rect">
                        <a:avLst/>
                      </a:prstGeom>
                    </p:spPr>
                  </p:pic>
                </p:oleObj>
              </mc:Fallback>
            </mc:AlternateContent>
          </a:graphicData>
        </a:graphic>
      </p:graphicFrame>
    </p:spTree>
    <p:extLst>
      <p:ext uri="{BB962C8B-B14F-4D97-AF65-F5344CB8AC3E}">
        <p14:creationId xmlns:p14="http://schemas.microsoft.com/office/powerpoint/2010/main" val="12897874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extLst>
              <p:ext uri="{D42A27DB-BD31-4B8C-83A1-F6EECF244321}">
                <p14:modId xmlns:p14="http://schemas.microsoft.com/office/powerpoint/2010/main" val="125245324"/>
              </p:ext>
            </p:extLst>
          </p:nvPr>
        </p:nvGraphicFramePr>
        <p:xfrm>
          <a:off x="686741" y="1260762"/>
          <a:ext cx="8137407" cy="5343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olo 1"/>
          <p:cNvSpPr>
            <a:spLocks noGrp="1"/>
          </p:cNvSpPr>
          <p:nvPr>
            <p:ph type="title"/>
          </p:nvPr>
        </p:nvSpPr>
        <p:spPr>
          <a:xfrm>
            <a:off x="409678" y="197420"/>
            <a:ext cx="8537678" cy="1063342"/>
          </a:xfrm>
        </p:spPr>
        <p:txBody>
          <a:bodyPr/>
          <a:lstStyle/>
          <a:p>
            <a:r>
              <a:rPr lang="it-IT" dirty="0" smtClean="0"/>
              <a:t>Disgregazione delle certezze</a:t>
            </a:r>
            <a:endParaRPr lang="it-IT" dirty="0"/>
          </a:p>
        </p:txBody>
      </p:sp>
      <p:sp>
        <p:nvSpPr>
          <p:cNvPr id="5" name="Rettangolo arrotondato 4"/>
          <p:cNvSpPr/>
          <p:nvPr/>
        </p:nvSpPr>
        <p:spPr>
          <a:xfrm>
            <a:off x="409678" y="3556000"/>
            <a:ext cx="2013185" cy="752593"/>
          </a:xfrm>
          <a:prstGeom prst="roundRect">
            <a:avLst/>
          </a:prstGeom>
          <a:effectLst/>
        </p:spPr>
        <p:style>
          <a:lnRef idx="1">
            <a:schemeClr val="accent1"/>
          </a:lnRef>
          <a:fillRef idx="3">
            <a:schemeClr val="accent1"/>
          </a:fillRef>
          <a:effectRef idx="2">
            <a:schemeClr val="accent1"/>
          </a:effectRef>
          <a:fontRef idx="minor">
            <a:schemeClr val="lt1"/>
          </a:fontRef>
        </p:style>
        <p:txBody>
          <a:bodyPr vert="horz" wrap="square" tIns="0" bIns="108000" rtlCol="0" anchor="t" anchorCtr="1">
            <a:noAutofit/>
          </a:bodyPr>
          <a:lstStyle/>
          <a:p>
            <a:pPr lvl="0" algn="ctr"/>
            <a:r>
              <a:rPr lang="it-IT" sz="1400" dirty="0"/>
              <a:t>Pirandello: la crisi dell’io e relativismo dell’identità</a:t>
            </a:r>
          </a:p>
          <a:p>
            <a:pPr algn="ctr"/>
            <a:endParaRPr lang="it-IT" dirty="0"/>
          </a:p>
        </p:txBody>
      </p:sp>
      <p:sp>
        <p:nvSpPr>
          <p:cNvPr id="7" name="Rettangolo arrotondato 6"/>
          <p:cNvSpPr/>
          <p:nvPr/>
        </p:nvSpPr>
        <p:spPr>
          <a:xfrm>
            <a:off x="573852" y="4628444"/>
            <a:ext cx="2201334" cy="573852"/>
          </a:xfrm>
          <a:prstGeom prst="round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smtClean="0"/>
              <a:t>Bergson: intuizionismo e critica all’idea di tempo</a:t>
            </a:r>
            <a:endParaRPr lang="it-IT" sz="1400" dirty="0"/>
          </a:p>
        </p:txBody>
      </p:sp>
      <p:cxnSp>
        <p:nvCxnSpPr>
          <p:cNvPr id="10" name="Connettore 1 9"/>
          <p:cNvCxnSpPr>
            <a:stCxn id="5" idx="3"/>
          </p:cNvCxnSpPr>
          <p:nvPr/>
        </p:nvCxnSpPr>
        <p:spPr>
          <a:xfrm flipV="1">
            <a:off x="2422863" y="3932296"/>
            <a:ext cx="107669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1 12"/>
          <p:cNvCxnSpPr>
            <a:stCxn id="7" idx="3"/>
          </p:cNvCxnSpPr>
          <p:nvPr/>
        </p:nvCxnSpPr>
        <p:spPr>
          <a:xfrm flipV="1">
            <a:off x="2775186" y="4242741"/>
            <a:ext cx="914400" cy="6726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848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095" y="228600"/>
            <a:ext cx="8749405" cy="712393"/>
          </a:xfrm>
        </p:spPr>
        <p:txBody>
          <a:bodyPr/>
          <a:lstStyle/>
          <a:p>
            <a:r>
              <a:rPr lang="it-IT" sz="3200" dirty="0" smtClean="0"/>
              <a:t>Conseguenze della relatività</a:t>
            </a:r>
            <a:endParaRPr lang="it-IT" sz="3200" dirty="0"/>
          </a:p>
        </p:txBody>
      </p:sp>
      <p:sp>
        <p:nvSpPr>
          <p:cNvPr id="3" name="Segnaposto testo 2"/>
          <p:cNvSpPr>
            <a:spLocks noGrp="1"/>
          </p:cNvSpPr>
          <p:nvPr>
            <p:ph type="body" sz="half" idx="2"/>
          </p:nvPr>
        </p:nvSpPr>
        <p:spPr>
          <a:xfrm>
            <a:off x="512682" y="972752"/>
            <a:ext cx="8118637" cy="5504248"/>
          </a:xfrm>
        </p:spPr>
        <p:txBody>
          <a:bodyPr>
            <a:noAutofit/>
          </a:bodyPr>
          <a:lstStyle/>
          <a:p>
            <a:pPr algn="just">
              <a:lnSpc>
                <a:spcPct val="120000"/>
              </a:lnSpc>
            </a:pPr>
            <a:r>
              <a:rPr lang="it-IT" sz="1800" dirty="0" smtClean="0"/>
              <a:t>Considerando un osservatore esterno che osserva un treno con velocità della luce egli vedrà:</a:t>
            </a:r>
          </a:p>
          <a:p>
            <a:pPr marL="285750" indent="-285750" algn="just">
              <a:lnSpc>
                <a:spcPct val="120000"/>
              </a:lnSpc>
              <a:buFont typeface="Arial"/>
              <a:buChar char="•"/>
            </a:pPr>
            <a:r>
              <a:rPr lang="it-IT" sz="1800" dirty="0" smtClean="0"/>
              <a:t>Desincronizzazione e dilatazione temporale: tutti i moti nel sistema di riferimento in moto saranno visti “a rallentatore”;</a:t>
            </a:r>
          </a:p>
          <a:p>
            <a:pPr marL="285750" indent="-285750" algn="just">
              <a:lnSpc>
                <a:spcPct val="120000"/>
              </a:lnSpc>
              <a:buFont typeface="Arial"/>
              <a:buChar char="•"/>
            </a:pPr>
            <a:r>
              <a:rPr lang="it-IT" sz="1800" dirty="0" smtClean="0"/>
              <a:t>Contrazione della lunghezza: gli oggetti appariranno più corti del normale;</a:t>
            </a:r>
          </a:p>
          <a:p>
            <a:pPr marL="285750" indent="-285750" algn="just">
              <a:lnSpc>
                <a:spcPct val="120000"/>
              </a:lnSpc>
              <a:buFont typeface="Arial"/>
              <a:buChar char="•"/>
            </a:pPr>
            <a:r>
              <a:rPr lang="it-IT" sz="1800" dirty="0" smtClean="0"/>
              <a:t>Aumento di massa: tutti i corpi sembreranno più “grandi” e “massivi”.</a:t>
            </a:r>
          </a:p>
          <a:p>
            <a:pPr algn="just">
              <a:lnSpc>
                <a:spcPct val="120000"/>
              </a:lnSpc>
            </a:pPr>
            <a:r>
              <a:rPr lang="it-IT" sz="1800" dirty="0" smtClean="0"/>
              <a:t>Parimenti, in </a:t>
            </a:r>
            <a:r>
              <a:rPr lang="it-IT" sz="1800" dirty="0"/>
              <a:t>virtù del relativismo del </a:t>
            </a:r>
            <a:r>
              <a:rPr lang="it-IT" sz="1800" dirty="0" smtClean="0"/>
              <a:t>moto, i passeggeri osserveranno i medesimi effetti.</a:t>
            </a:r>
          </a:p>
          <a:p>
            <a:pPr algn="just">
              <a:lnSpc>
                <a:spcPct val="120000"/>
              </a:lnSpc>
            </a:pPr>
            <a:r>
              <a:rPr lang="it-IT" sz="1800" dirty="0" smtClean="0"/>
              <a:t>Una delle ultime conseguenze è l’impossibilità di superare la velocità della luce: </a:t>
            </a:r>
            <a:r>
              <a:rPr lang="it-IT" sz="1800" b="1" dirty="0" smtClean="0"/>
              <a:t>nessuna forza finita potrebbe far viaggiare un corpo alla velocità della luce, ne tanto meno superarla!</a:t>
            </a:r>
          </a:p>
          <a:p>
            <a:pPr marL="342900" indent="-342900" algn="just">
              <a:lnSpc>
                <a:spcPct val="120000"/>
              </a:lnSpc>
              <a:buFont typeface="Arial"/>
              <a:buChar char="•"/>
            </a:pPr>
            <a:r>
              <a:rPr lang="it-IT" sz="2400" b="1" dirty="0" smtClean="0">
                <a:solidFill>
                  <a:schemeClr val="tx1">
                    <a:lumMod val="95000"/>
                    <a:lumOff val="5000"/>
                  </a:schemeClr>
                </a:solidFill>
              </a:rPr>
              <a:t>La velocità della luce è la massima velocità possibile!</a:t>
            </a:r>
            <a:endParaRPr lang="it-IT" sz="2400" b="1" dirty="0">
              <a:solidFill>
                <a:schemeClr val="tx1">
                  <a:lumMod val="95000"/>
                  <a:lumOff val="5000"/>
                </a:schemeClr>
              </a:solidFill>
            </a:endParaRPr>
          </a:p>
        </p:txBody>
      </p:sp>
    </p:spTree>
    <p:extLst>
      <p:ext uri="{BB962C8B-B14F-4D97-AF65-F5344CB8AC3E}">
        <p14:creationId xmlns:p14="http://schemas.microsoft.com/office/powerpoint/2010/main" val="35648943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9700" y="2655742"/>
            <a:ext cx="5966666" cy="2423346"/>
          </a:xfrm>
        </p:spPr>
        <p:txBody>
          <a:bodyPr/>
          <a:lstStyle/>
          <a:p>
            <a:r>
              <a:rPr lang="it-IT" dirty="0" smtClean="0"/>
              <a:t>Relatività Generale</a:t>
            </a:r>
            <a:endParaRPr lang="it-IT" dirty="0"/>
          </a:p>
        </p:txBody>
      </p:sp>
      <p:sp>
        <p:nvSpPr>
          <p:cNvPr id="3" name="Segnaposto testo 2"/>
          <p:cNvSpPr>
            <a:spLocks noGrp="1"/>
          </p:cNvSpPr>
          <p:nvPr>
            <p:ph type="body" idx="1"/>
          </p:nvPr>
        </p:nvSpPr>
        <p:spPr>
          <a:xfrm>
            <a:off x="-241300" y="5079088"/>
            <a:ext cx="5970494" cy="835460"/>
          </a:xfrm>
        </p:spPr>
        <p:txBody>
          <a:bodyPr/>
          <a:lstStyle/>
          <a:p>
            <a:r>
              <a:rPr lang="it-IT" dirty="0" smtClean="0"/>
              <a:t>Albert Einstein - 1916</a:t>
            </a:r>
            <a:endParaRPr lang="it-IT" dirty="0"/>
          </a:p>
        </p:txBody>
      </p:sp>
      <p:pic>
        <p:nvPicPr>
          <p:cNvPr id="5" name="Immagine 4" descr="Senza tito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058" y="139700"/>
            <a:ext cx="3294542" cy="414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llaDiTesto 5"/>
          <p:cNvSpPr txBox="1"/>
          <p:nvPr/>
        </p:nvSpPr>
        <p:spPr>
          <a:xfrm>
            <a:off x="6068266" y="4432757"/>
            <a:ext cx="2984200" cy="646331"/>
          </a:xfrm>
          <a:prstGeom prst="rect">
            <a:avLst/>
          </a:prstGeom>
          <a:noFill/>
        </p:spPr>
        <p:txBody>
          <a:bodyPr wrap="square" rtlCol="0">
            <a:spAutoFit/>
          </a:bodyPr>
          <a:lstStyle/>
          <a:p>
            <a:pPr algn="r"/>
            <a:r>
              <a:rPr lang="it-IT" sz="1200" dirty="0" smtClean="0">
                <a:solidFill>
                  <a:schemeClr val="tx1">
                    <a:lumMod val="75000"/>
                    <a:lumOff val="25000"/>
                  </a:schemeClr>
                </a:solidFill>
              </a:rPr>
              <a:t>“Non preoccuparti delle tue difficoltà in matematica. Posso assicurarti che le mie sono ancora più grandi.”</a:t>
            </a:r>
            <a:endParaRPr lang="it-IT" sz="1200" dirty="0">
              <a:solidFill>
                <a:schemeClr val="tx1">
                  <a:lumMod val="75000"/>
                  <a:lumOff val="25000"/>
                </a:schemeClr>
              </a:solidFill>
            </a:endParaRPr>
          </a:p>
        </p:txBody>
      </p:sp>
      <p:sp>
        <p:nvSpPr>
          <p:cNvPr id="7" name="CasellaDiTesto 6"/>
          <p:cNvSpPr txBox="1"/>
          <p:nvPr/>
        </p:nvSpPr>
        <p:spPr>
          <a:xfrm>
            <a:off x="165100" y="482600"/>
            <a:ext cx="5130801" cy="1477328"/>
          </a:xfrm>
          <a:prstGeom prst="rect">
            <a:avLst/>
          </a:prstGeom>
          <a:noFill/>
        </p:spPr>
        <p:txBody>
          <a:bodyPr wrap="square" rtlCol="0">
            <a:spAutoFit/>
          </a:bodyPr>
          <a:lstStyle/>
          <a:p>
            <a:pPr algn="ctr"/>
            <a:r>
              <a:rPr lang="it-IT" dirty="0" smtClean="0">
                <a:solidFill>
                  <a:schemeClr val="tx1">
                    <a:lumMod val="75000"/>
                    <a:lumOff val="25000"/>
                  </a:schemeClr>
                </a:solidFill>
              </a:rPr>
              <a:t>«La </a:t>
            </a:r>
            <a:r>
              <a:rPr lang="it-IT" dirty="0">
                <a:solidFill>
                  <a:schemeClr val="tx1">
                    <a:lumMod val="75000"/>
                    <a:lumOff val="25000"/>
                  </a:schemeClr>
                </a:solidFill>
              </a:rPr>
              <a:t>teoria esposta nel seguito costituisce l’estensione </a:t>
            </a:r>
            <a:r>
              <a:rPr lang="it-IT" dirty="0" smtClean="0">
                <a:solidFill>
                  <a:schemeClr val="tx1">
                    <a:lumMod val="75000"/>
                    <a:lumOff val="25000"/>
                  </a:schemeClr>
                </a:solidFill>
              </a:rPr>
              <a:t>più </a:t>
            </a:r>
            <a:r>
              <a:rPr lang="it-IT" dirty="0">
                <a:solidFill>
                  <a:schemeClr val="tx1">
                    <a:lumMod val="75000"/>
                    <a:lumOff val="25000"/>
                  </a:schemeClr>
                </a:solidFill>
              </a:rPr>
              <a:t>vasta pensabile della teoria</a:t>
            </a:r>
          </a:p>
          <a:p>
            <a:pPr algn="ctr"/>
            <a:r>
              <a:rPr lang="it-IT" dirty="0" smtClean="0">
                <a:solidFill>
                  <a:schemeClr val="tx1">
                    <a:lumMod val="75000"/>
                    <a:lumOff val="25000"/>
                  </a:schemeClr>
                </a:solidFill>
              </a:rPr>
              <a:t>Indicata, </a:t>
            </a:r>
            <a:r>
              <a:rPr lang="it-IT" dirty="0">
                <a:solidFill>
                  <a:schemeClr val="tx1">
                    <a:lumMod val="75000"/>
                    <a:lumOff val="25000"/>
                  </a:schemeClr>
                </a:solidFill>
              </a:rPr>
              <a:t>in generale al giorno </a:t>
            </a:r>
            <a:r>
              <a:rPr lang="it-IT" dirty="0" smtClean="0">
                <a:solidFill>
                  <a:schemeClr val="tx1">
                    <a:lumMod val="75000"/>
                    <a:lumOff val="25000"/>
                  </a:schemeClr>
                </a:solidFill>
              </a:rPr>
              <a:t>d’oggi, </a:t>
            </a:r>
            <a:r>
              <a:rPr lang="it-IT" dirty="0">
                <a:solidFill>
                  <a:schemeClr val="tx1">
                    <a:lumMod val="75000"/>
                    <a:lumOff val="25000"/>
                  </a:schemeClr>
                </a:solidFill>
              </a:rPr>
              <a:t>come </a:t>
            </a:r>
            <a:r>
              <a:rPr lang="it-IT" dirty="0" smtClean="0">
                <a:solidFill>
                  <a:schemeClr val="tx1">
                    <a:lumMod val="75000"/>
                    <a:lumOff val="25000"/>
                  </a:schemeClr>
                </a:solidFill>
              </a:rPr>
              <a:t>“teoria </a:t>
            </a:r>
            <a:r>
              <a:rPr lang="it-IT" dirty="0">
                <a:solidFill>
                  <a:schemeClr val="tx1">
                    <a:lumMod val="75000"/>
                    <a:lumOff val="25000"/>
                  </a:schemeClr>
                </a:solidFill>
              </a:rPr>
              <a:t>della </a:t>
            </a:r>
            <a:r>
              <a:rPr lang="it-IT" dirty="0" smtClean="0">
                <a:solidFill>
                  <a:schemeClr val="tx1">
                    <a:lumMod val="75000"/>
                    <a:lumOff val="25000"/>
                  </a:schemeClr>
                </a:solidFill>
              </a:rPr>
              <a:t>relatività”…»</a:t>
            </a:r>
          </a:p>
          <a:p>
            <a:pPr algn="r"/>
            <a:r>
              <a:rPr lang="it-IT" dirty="0" smtClean="0">
                <a:solidFill>
                  <a:schemeClr val="tx1">
                    <a:lumMod val="75000"/>
                    <a:lumOff val="25000"/>
                  </a:schemeClr>
                </a:solidFill>
              </a:rPr>
              <a:t>Albert Einstein - 1916</a:t>
            </a:r>
            <a:endParaRPr lang="it-IT" dirty="0">
              <a:solidFill>
                <a:schemeClr val="tx1">
                  <a:lumMod val="75000"/>
                  <a:lumOff val="25000"/>
                </a:schemeClr>
              </a:solidFill>
            </a:endParaRPr>
          </a:p>
        </p:txBody>
      </p:sp>
    </p:spTree>
    <p:extLst>
      <p:ext uri="{BB962C8B-B14F-4D97-AF65-F5344CB8AC3E}">
        <p14:creationId xmlns:p14="http://schemas.microsoft.com/office/powerpoint/2010/main" val="19378387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22269" y="1007535"/>
            <a:ext cx="8099462" cy="4673600"/>
          </a:xfrm>
        </p:spPr>
        <p:txBody>
          <a:bodyPr anchor="t">
            <a:normAutofit/>
          </a:bodyPr>
          <a:lstStyle/>
          <a:p>
            <a:pPr algn="just">
              <a:lnSpc>
                <a:spcPct val="120000"/>
              </a:lnSpc>
            </a:pPr>
            <a:r>
              <a:rPr lang="it-IT" sz="2400" dirty="0" smtClean="0"/>
              <a:t>Postulati:</a:t>
            </a:r>
          </a:p>
          <a:p>
            <a:pPr marL="342900" indent="-342900" algn="just">
              <a:lnSpc>
                <a:spcPct val="120000"/>
              </a:lnSpc>
              <a:buFont typeface="Arial"/>
              <a:buChar char="•"/>
            </a:pPr>
            <a:r>
              <a:rPr lang="it-IT" sz="2400" dirty="0" smtClean="0"/>
              <a:t>Tutte le leggi della natura devono essere invarianti rispetto a qualsiasi sistemi di riferimento scelto arbitrariamente.</a:t>
            </a:r>
          </a:p>
          <a:p>
            <a:pPr marL="342900" indent="-342900" algn="just">
              <a:lnSpc>
                <a:spcPct val="120000"/>
              </a:lnSpc>
              <a:buFont typeface="Arial"/>
              <a:buChar char="•"/>
            </a:pPr>
            <a:r>
              <a:rPr lang="it-IT" sz="2400" dirty="0" smtClean="0"/>
              <a:t>Principio di equivalenza debole: la massa inerziale è numericamente uguale alla massa gravitazionale.</a:t>
            </a:r>
          </a:p>
          <a:p>
            <a:pPr marL="342900" indent="-342900" algn="just">
              <a:lnSpc>
                <a:spcPct val="120000"/>
              </a:lnSpc>
              <a:buFont typeface="Arial"/>
              <a:buChar char="•"/>
            </a:pPr>
            <a:endParaRPr lang="it-IT" sz="2400" dirty="0" smtClean="0"/>
          </a:p>
          <a:p>
            <a:pPr algn="just">
              <a:lnSpc>
                <a:spcPct val="120000"/>
              </a:lnSpc>
            </a:pPr>
            <a:r>
              <a:rPr lang="it-IT" sz="2400" dirty="0" smtClean="0"/>
              <a:t>Proposito: costruire una fisica realmente relativistica, valida per ogni sistema di riferimento.</a:t>
            </a:r>
            <a:endParaRPr lang="it-IT" sz="2400" dirty="0"/>
          </a:p>
        </p:txBody>
      </p:sp>
    </p:spTree>
    <p:extLst>
      <p:ext uri="{BB962C8B-B14F-4D97-AF65-F5344CB8AC3E}">
        <p14:creationId xmlns:p14="http://schemas.microsoft.com/office/powerpoint/2010/main" val="8283797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ccia giù 3"/>
          <p:cNvSpPr/>
          <p:nvPr/>
        </p:nvSpPr>
        <p:spPr>
          <a:xfrm flipH="1">
            <a:off x="4340860" y="4205663"/>
            <a:ext cx="462281" cy="630767"/>
          </a:xfrm>
          <a:prstGeom prst="downArrow">
            <a:avLst>
              <a:gd name="adj1" fmla="val 50000"/>
              <a:gd name="adj2" fmla="val 445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 </a:t>
            </a:r>
            <a:endParaRPr lang="it-IT" dirty="0"/>
          </a:p>
        </p:txBody>
      </p:sp>
      <p:sp>
        <p:nvSpPr>
          <p:cNvPr id="5" name="CasellaDiTesto 4"/>
          <p:cNvSpPr txBox="1"/>
          <p:nvPr/>
        </p:nvSpPr>
        <p:spPr>
          <a:xfrm>
            <a:off x="1432021" y="4957420"/>
            <a:ext cx="6279959" cy="892552"/>
          </a:xfrm>
          <a:prstGeom prst="rect">
            <a:avLst/>
          </a:prstGeom>
          <a:noFill/>
        </p:spPr>
        <p:txBody>
          <a:bodyPr wrap="none" rtlCol="0">
            <a:spAutoFit/>
          </a:bodyPr>
          <a:lstStyle/>
          <a:p>
            <a:pPr algn="ctr"/>
            <a:r>
              <a:rPr lang="it-IT" sz="2800" b="1" dirty="0" smtClean="0"/>
              <a:t>NUOVA </a:t>
            </a:r>
            <a:r>
              <a:rPr lang="it-IT" sz="2800" b="1" dirty="0"/>
              <a:t>TEORIA DELLA </a:t>
            </a:r>
            <a:r>
              <a:rPr lang="it-IT" sz="2800" b="1" dirty="0" smtClean="0"/>
              <a:t>GRAVITAZIONE</a:t>
            </a:r>
          </a:p>
          <a:p>
            <a:pPr algn="ctr"/>
            <a:r>
              <a:rPr lang="it-IT" sz="2400" b="1" dirty="0" smtClean="0"/>
              <a:t>	</a:t>
            </a:r>
          </a:p>
        </p:txBody>
      </p:sp>
      <p:sp>
        <p:nvSpPr>
          <p:cNvPr id="6" name="CasellaDiTesto 5"/>
          <p:cNvSpPr txBox="1"/>
          <p:nvPr/>
        </p:nvSpPr>
        <p:spPr>
          <a:xfrm>
            <a:off x="347134" y="1120044"/>
            <a:ext cx="8449733" cy="1412694"/>
          </a:xfrm>
          <a:prstGeom prst="rect">
            <a:avLst/>
          </a:prstGeom>
          <a:noFill/>
        </p:spPr>
        <p:txBody>
          <a:bodyPr wrap="square" rtlCol="0">
            <a:spAutoFit/>
          </a:bodyPr>
          <a:lstStyle/>
          <a:p>
            <a:pPr algn="ctr">
              <a:lnSpc>
                <a:spcPct val="120000"/>
              </a:lnSpc>
            </a:pPr>
            <a:r>
              <a:rPr lang="it-IT" dirty="0" smtClean="0"/>
              <a:t>La Gravitazione di Newton dice che la forza gravitazionale è direttamente proporzionale al prodotto delle masse e inversamente proporzionale al quadrato delle distanze”; e che “la sua azione si estende i</a:t>
            </a:r>
            <a:r>
              <a:rPr lang="it-IT" b="1" i="1" dirty="0" smtClean="0"/>
              <a:t>stantaneamente </a:t>
            </a:r>
            <a:r>
              <a:rPr lang="it-IT" dirty="0" smtClean="0"/>
              <a:t>per ogni dove a immense distanze”</a:t>
            </a:r>
            <a:r>
              <a:rPr lang="it-IT" b="1" i="1" dirty="0" smtClean="0"/>
              <a:t>!</a:t>
            </a:r>
            <a:endParaRPr lang="it-IT" b="1" i="1" dirty="0"/>
          </a:p>
        </p:txBody>
      </p:sp>
      <p:sp>
        <p:nvSpPr>
          <p:cNvPr id="7" name="CasellaDiTesto 6"/>
          <p:cNvSpPr txBox="1"/>
          <p:nvPr/>
        </p:nvSpPr>
        <p:spPr>
          <a:xfrm>
            <a:off x="817034" y="2542409"/>
            <a:ext cx="7509933" cy="1486561"/>
          </a:xfrm>
          <a:prstGeom prst="rect">
            <a:avLst/>
          </a:prstGeom>
          <a:noFill/>
        </p:spPr>
        <p:txBody>
          <a:bodyPr wrap="square" rtlCol="0">
            <a:spAutoFit/>
          </a:bodyPr>
          <a:lstStyle/>
          <a:p>
            <a:pPr algn="ctr">
              <a:lnSpc>
                <a:spcPct val="120000"/>
              </a:lnSpc>
            </a:pPr>
            <a:r>
              <a:rPr lang="it-IT" dirty="0" smtClean="0"/>
              <a:t>Ma dalla Relatività Speciale sappiamo che </a:t>
            </a:r>
            <a:r>
              <a:rPr lang="it-IT" sz="2000" b="1" dirty="0" smtClean="0"/>
              <a:t>l’istantaneità non esiste e che nessun corpo può viaggiare più veloce della luce!</a:t>
            </a:r>
          </a:p>
          <a:p>
            <a:pPr algn="ctr">
              <a:lnSpc>
                <a:spcPct val="120000"/>
              </a:lnSpc>
            </a:pPr>
            <a:r>
              <a:rPr lang="it-IT" dirty="0" smtClean="0"/>
              <a:t>La gravitazione newtoniana cozza irrimediabilmente con la relatività ristretta.</a:t>
            </a:r>
            <a:endParaRPr lang="it-IT" dirty="0"/>
          </a:p>
        </p:txBody>
      </p:sp>
      <p:sp>
        <p:nvSpPr>
          <p:cNvPr id="8" name="Titolo 1"/>
          <p:cNvSpPr>
            <a:spLocks noGrp="1"/>
          </p:cNvSpPr>
          <p:nvPr>
            <p:ph type="title"/>
          </p:nvPr>
        </p:nvSpPr>
        <p:spPr>
          <a:xfrm>
            <a:off x="204095" y="118534"/>
            <a:ext cx="8749405" cy="712393"/>
          </a:xfrm>
        </p:spPr>
        <p:txBody>
          <a:bodyPr/>
          <a:lstStyle/>
          <a:p>
            <a:pPr algn="l"/>
            <a:r>
              <a:rPr lang="it-IT" sz="3000" dirty="0" smtClean="0"/>
              <a:t>L’antica teoria di scontra con la nuova</a:t>
            </a:r>
            <a:endParaRPr lang="it-IT" sz="3000" dirty="0"/>
          </a:p>
        </p:txBody>
      </p:sp>
    </p:spTree>
    <p:extLst>
      <p:ext uri="{BB962C8B-B14F-4D97-AF65-F5344CB8AC3E}">
        <p14:creationId xmlns:p14="http://schemas.microsoft.com/office/powerpoint/2010/main" val="27202526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Esperimenti in ascensore</a:t>
            </a:r>
            <a:endParaRPr lang="it-IT" sz="3200" dirty="0"/>
          </a:p>
        </p:txBody>
      </p:sp>
      <p:sp>
        <p:nvSpPr>
          <p:cNvPr id="3" name="Segnaposto testo 2"/>
          <p:cNvSpPr>
            <a:spLocks noGrp="1"/>
          </p:cNvSpPr>
          <p:nvPr>
            <p:ph type="body" sz="half" idx="2"/>
          </p:nvPr>
        </p:nvSpPr>
        <p:spPr>
          <a:xfrm>
            <a:off x="203200" y="2019344"/>
            <a:ext cx="4461933" cy="4603727"/>
          </a:xfrm>
        </p:spPr>
        <p:txBody>
          <a:bodyPr>
            <a:noAutofit/>
          </a:bodyPr>
          <a:lstStyle/>
          <a:p>
            <a:pPr algn="just">
              <a:lnSpc>
                <a:spcPct val="110000"/>
              </a:lnSpc>
            </a:pPr>
            <a:r>
              <a:rPr lang="it-IT" sz="1800" dirty="0" smtClean="0"/>
              <a:t>Immaginiamo un ascensore in caduta libera, un osservatore che si trova al suo interno, che non ha la possibilità di vedere ciò che succede all’esterno, non potrebbe mai effettuare nessun esperimento fisico che gli permetta di capire se sia in movimento o meno!! Non ha la minima idea di stare precipitando, né di trovarsi in un campo gravitazionale: qualsiasi oggetto si comporterebbe come se non agisse nessuna forza. </a:t>
            </a:r>
            <a:r>
              <a:rPr lang="it-IT" sz="1800" b="1" dirty="0" smtClean="0"/>
              <a:t>Il sistema di riferimento rigidamente collegato all’ascensore è, localmente, un sistema di riferimento inerziale! </a:t>
            </a:r>
            <a:endParaRPr lang="it-IT" sz="1800" dirty="0"/>
          </a:p>
        </p:txBody>
      </p:sp>
      <p:pic>
        <p:nvPicPr>
          <p:cNvPr id="4" name="Immagine 3" descr="figure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328" y="2146675"/>
            <a:ext cx="3909787" cy="4093633"/>
          </a:xfrm>
          <a:prstGeom prst="rect">
            <a:avLst/>
          </a:prstGeom>
        </p:spPr>
      </p:pic>
      <p:sp>
        <p:nvSpPr>
          <p:cNvPr id="6" name="CasellaDiTesto 5"/>
          <p:cNvSpPr txBox="1"/>
          <p:nvPr/>
        </p:nvSpPr>
        <p:spPr>
          <a:xfrm>
            <a:off x="394760" y="871747"/>
            <a:ext cx="8354481" cy="1384995"/>
          </a:xfrm>
          <a:prstGeom prst="rect">
            <a:avLst/>
          </a:prstGeom>
          <a:noFill/>
        </p:spPr>
        <p:txBody>
          <a:bodyPr wrap="square" rtlCol="0">
            <a:spAutoFit/>
          </a:bodyPr>
          <a:lstStyle/>
          <a:p>
            <a:pPr algn="ctr">
              <a:lnSpc>
                <a:spcPct val="110000"/>
              </a:lnSpc>
            </a:pPr>
            <a:r>
              <a:rPr lang="it-IT" sz="2000" b="1" dirty="0">
                <a:solidFill>
                  <a:schemeClr val="tx1">
                    <a:lumMod val="95000"/>
                    <a:lumOff val="5000"/>
                  </a:schemeClr>
                </a:solidFill>
              </a:rPr>
              <a:t>È </a:t>
            </a:r>
            <a:r>
              <a:rPr lang="it-IT" sz="2000" b="1" dirty="0" smtClean="0">
                <a:solidFill>
                  <a:schemeClr val="tx1">
                    <a:lumMod val="95000"/>
                    <a:lumOff val="5000"/>
                  </a:schemeClr>
                </a:solidFill>
              </a:rPr>
              <a:t>sempre </a:t>
            </a:r>
            <a:r>
              <a:rPr lang="it-IT" sz="2000" b="1" dirty="0">
                <a:solidFill>
                  <a:schemeClr val="tx1">
                    <a:lumMod val="95000"/>
                    <a:lumOff val="5000"/>
                  </a:schemeClr>
                </a:solidFill>
              </a:rPr>
              <a:t>possibile stabilire, in un determinato intorno dello spazio-tempo, un opportuno sistema di riferimento </a:t>
            </a:r>
            <a:r>
              <a:rPr lang="it-IT" sz="2000" b="1" dirty="0" smtClean="0">
                <a:solidFill>
                  <a:schemeClr val="tx1">
                    <a:lumMod val="95000"/>
                    <a:lumOff val="5000"/>
                  </a:schemeClr>
                </a:solidFill>
              </a:rPr>
              <a:t>tale </a:t>
            </a:r>
            <a:r>
              <a:rPr lang="it-IT" sz="2000" b="1" dirty="0">
                <a:solidFill>
                  <a:schemeClr val="tx1">
                    <a:lumMod val="95000"/>
                    <a:lumOff val="5000"/>
                  </a:schemeClr>
                </a:solidFill>
              </a:rPr>
              <a:t>da eliminare l’effetto di un campo </a:t>
            </a:r>
            <a:r>
              <a:rPr lang="it-IT" sz="2000" b="1" dirty="0" smtClean="0">
                <a:solidFill>
                  <a:schemeClr val="tx1">
                    <a:lumMod val="95000"/>
                    <a:lumOff val="5000"/>
                  </a:schemeClr>
                </a:solidFill>
              </a:rPr>
              <a:t>gravitazionale.</a:t>
            </a:r>
            <a:endParaRPr lang="it-IT" sz="2000" b="1" dirty="0">
              <a:solidFill>
                <a:schemeClr val="tx1">
                  <a:lumMod val="95000"/>
                  <a:lumOff val="5000"/>
                </a:schemeClr>
              </a:solidFill>
            </a:endParaRPr>
          </a:p>
          <a:p>
            <a:endParaRPr lang="it-IT" dirty="0"/>
          </a:p>
        </p:txBody>
      </p:sp>
    </p:spTree>
    <p:extLst>
      <p:ext uri="{BB962C8B-B14F-4D97-AF65-F5344CB8AC3E}">
        <p14:creationId xmlns:p14="http://schemas.microsoft.com/office/powerpoint/2010/main" val="7794717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Esperimenti in ascensore</a:t>
            </a:r>
            <a:endParaRPr lang="it-IT" sz="3200" dirty="0"/>
          </a:p>
        </p:txBody>
      </p:sp>
      <p:sp>
        <p:nvSpPr>
          <p:cNvPr id="3" name="Segnaposto testo 2"/>
          <p:cNvSpPr>
            <a:spLocks noGrp="1"/>
          </p:cNvSpPr>
          <p:nvPr>
            <p:ph type="body" sz="half" idx="2"/>
          </p:nvPr>
        </p:nvSpPr>
        <p:spPr>
          <a:xfrm>
            <a:off x="4019548" y="2781940"/>
            <a:ext cx="4813300" cy="3381793"/>
          </a:xfrm>
        </p:spPr>
        <p:txBody>
          <a:bodyPr>
            <a:noAutofit/>
          </a:bodyPr>
          <a:lstStyle/>
          <a:p>
            <a:pPr algn="just">
              <a:lnSpc>
                <a:spcPct val="120000"/>
              </a:lnSpc>
            </a:pPr>
            <a:r>
              <a:rPr lang="it-IT" sz="1800" dirty="0" smtClean="0"/>
              <a:t>Consideriamo la situazione opposta. L’ascensore viene posta in una zona senza campi gravitazionali e tirata verso l’altro con accelerazione costante. Tutti gli oggetti sono spinti verso il basso da una forza apparente, l’osservatore conclude di trovarsi in un campo gravitazione, proprio come sulla Terra! L’osservatore non potrebbe mai distinguere un campo gravitazionale da un </a:t>
            </a:r>
            <a:r>
              <a:rPr lang="it-IT" sz="1800" dirty="0"/>
              <a:t>sistema uniformemente accelerato</a:t>
            </a:r>
            <a:r>
              <a:rPr lang="it-IT" sz="1800" dirty="0" smtClean="0"/>
              <a:t>!</a:t>
            </a:r>
            <a:endParaRPr lang="it-IT" sz="1800" dirty="0"/>
          </a:p>
          <a:p>
            <a:pPr algn="just">
              <a:lnSpc>
                <a:spcPct val="120000"/>
              </a:lnSpc>
            </a:pPr>
            <a:endParaRPr lang="it-IT" sz="1800" dirty="0"/>
          </a:p>
        </p:txBody>
      </p:sp>
      <p:sp>
        <p:nvSpPr>
          <p:cNvPr id="6" name="CasellaDiTesto 5"/>
          <p:cNvSpPr txBox="1"/>
          <p:nvPr/>
        </p:nvSpPr>
        <p:spPr>
          <a:xfrm>
            <a:off x="394760" y="973348"/>
            <a:ext cx="8354481" cy="1779975"/>
          </a:xfrm>
          <a:prstGeom prst="rect">
            <a:avLst/>
          </a:prstGeom>
          <a:noFill/>
        </p:spPr>
        <p:txBody>
          <a:bodyPr wrap="square" rtlCol="0">
            <a:spAutoFit/>
          </a:bodyPr>
          <a:lstStyle/>
          <a:p>
            <a:pPr algn="ctr">
              <a:lnSpc>
                <a:spcPct val="110000"/>
              </a:lnSpc>
            </a:pPr>
            <a:r>
              <a:rPr lang="it-IT" sz="2000" b="1" dirty="0" smtClean="0">
                <a:solidFill>
                  <a:schemeClr val="tx1">
                    <a:lumMod val="75000"/>
                    <a:lumOff val="25000"/>
                  </a:schemeClr>
                </a:solidFill>
              </a:rPr>
              <a:t>Principio di equivalenza forte: gli effetti di un’accelerazione costante su di un osservatore sono equivalenti a quelli di un campo gravitazionale uniforme sullo stesso osservatore in quiete.</a:t>
            </a:r>
          </a:p>
          <a:p>
            <a:pPr algn="ctr">
              <a:lnSpc>
                <a:spcPct val="110000"/>
              </a:lnSpc>
            </a:pPr>
            <a:r>
              <a:rPr lang="it-IT" sz="2000" b="1" cap="all" dirty="0" smtClean="0">
                <a:solidFill>
                  <a:srgbClr val="0D0D0D"/>
                </a:solidFill>
              </a:rPr>
              <a:t>“Un sistema accelerato è, localmente, del tutto equivalente a un campo gravitazionale uniforme” </a:t>
            </a:r>
            <a:endParaRPr lang="it-IT" sz="2000" cap="all" dirty="0">
              <a:solidFill>
                <a:srgbClr val="0D0D0D"/>
              </a:solidFill>
            </a:endParaRPr>
          </a:p>
        </p:txBody>
      </p:sp>
      <p:pic>
        <p:nvPicPr>
          <p:cNvPr id="7" name="Immagine 6" descr="Ascenso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33" y="2975443"/>
            <a:ext cx="3655128" cy="2883490"/>
          </a:xfrm>
          <a:prstGeom prst="rect">
            <a:avLst/>
          </a:prstGeom>
        </p:spPr>
      </p:pic>
    </p:spTree>
    <p:extLst>
      <p:ext uri="{BB962C8B-B14F-4D97-AF65-F5344CB8AC3E}">
        <p14:creationId xmlns:p14="http://schemas.microsoft.com/office/powerpoint/2010/main" val="5014454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Esperimenti in ascensore</a:t>
            </a:r>
            <a:endParaRPr lang="it-IT" sz="3200" dirty="0"/>
          </a:p>
        </p:txBody>
      </p:sp>
      <p:sp>
        <p:nvSpPr>
          <p:cNvPr id="3" name="Segnaposto testo 2"/>
          <p:cNvSpPr>
            <a:spLocks noGrp="1"/>
          </p:cNvSpPr>
          <p:nvPr>
            <p:ph type="body" sz="half" idx="2"/>
          </p:nvPr>
        </p:nvSpPr>
        <p:spPr>
          <a:xfrm>
            <a:off x="394760" y="3911598"/>
            <a:ext cx="8438088" cy="2785535"/>
          </a:xfrm>
        </p:spPr>
        <p:txBody>
          <a:bodyPr>
            <a:noAutofit/>
          </a:bodyPr>
          <a:lstStyle/>
          <a:p>
            <a:pPr algn="just">
              <a:lnSpc>
                <a:spcPct val="120000"/>
              </a:lnSpc>
            </a:pPr>
            <a:r>
              <a:rPr lang="it-IT" sz="1800" dirty="0" smtClean="0"/>
              <a:t>Se consideriamo che entri un fascio luminoso nell’ascensore in accelerazione verso l’alto, questo verrà rapidamente raggiunto dal pavimento: un osservatore esterno lo vedrà curvarsi! Se i sistemi accelerati sono equivalenti ad un campo gravitazionale, ciò è forse vero anche in campo gravitazionale? Ovviamente si! Non bisogna dimenticarsi che la luce è energia, e l’energia possiede massa, e la massa viene attratta dal campo gravitazionale! “</a:t>
            </a:r>
            <a:r>
              <a:rPr lang="it-IT" sz="1800" i="1" dirty="0" smtClean="0"/>
              <a:t>Un raggio di luce si incurverà in un campo gravitazionale alla stessa stregua di un corpo lanciato orizzontalmente con velocitò uguale a quella della luce</a:t>
            </a:r>
            <a:r>
              <a:rPr lang="it-IT" sz="1800" dirty="0" smtClean="0"/>
              <a:t>”.</a:t>
            </a:r>
            <a:endParaRPr lang="it-IT" sz="1800" dirty="0"/>
          </a:p>
          <a:p>
            <a:pPr algn="just">
              <a:lnSpc>
                <a:spcPct val="120000"/>
              </a:lnSpc>
            </a:pPr>
            <a:endParaRPr lang="it-IT" sz="1800" dirty="0"/>
          </a:p>
        </p:txBody>
      </p:sp>
      <p:sp>
        <p:nvSpPr>
          <p:cNvPr id="6" name="CasellaDiTesto 5"/>
          <p:cNvSpPr txBox="1"/>
          <p:nvPr/>
        </p:nvSpPr>
        <p:spPr>
          <a:xfrm>
            <a:off x="394760" y="897148"/>
            <a:ext cx="8354481" cy="459100"/>
          </a:xfrm>
          <a:prstGeom prst="rect">
            <a:avLst/>
          </a:prstGeom>
          <a:noFill/>
        </p:spPr>
        <p:txBody>
          <a:bodyPr wrap="square" rtlCol="0">
            <a:spAutoFit/>
          </a:bodyPr>
          <a:lstStyle/>
          <a:p>
            <a:pPr algn="ctr">
              <a:lnSpc>
                <a:spcPct val="110000"/>
              </a:lnSpc>
            </a:pPr>
            <a:r>
              <a:rPr lang="it-IT" sz="2200" b="1" dirty="0" smtClean="0">
                <a:solidFill>
                  <a:schemeClr val="tx1">
                    <a:lumMod val="95000"/>
                    <a:lumOff val="5000"/>
                  </a:schemeClr>
                </a:solidFill>
              </a:rPr>
              <a:t>Fatto curioso: in un campo gravitazionale la luce si incurva!</a:t>
            </a:r>
            <a:endParaRPr lang="it-IT" sz="2200" cap="all" dirty="0">
              <a:solidFill>
                <a:schemeClr val="tx1">
                  <a:lumMod val="95000"/>
                  <a:lumOff val="5000"/>
                </a:schemeClr>
              </a:solidFill>
            </a:endParaRPr>
          </a:p>
        </p:txBody>
      </p:sp>
      <p:pic>
        <p:nvPicPr>
          <p:cNvPr id="4" name="Immagine 3" descr="Ascensore lu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933" y="1552796"/>
            <a:ext cx="5118100" cy="2247900"/>
          </a:xfrm>
          <a:prstGeom prst="rect">
            <a:avLst/>
          </a:prstGeom>
        </p:spPr>
      </p:pic>
    </p:spTree>
    <p:extLst>
      <p:ext uri="{BB962C8B-B14F-4D97-AF65-F5344CB8AC3E}">
        <p14:creationId xmlns:p14="http://schemas.microsoft.com/office/powerpoint/2010/main" val="27554492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3" name="Segnaposto testo 2"/>
          <p:cNvSpPr>
            <a:spLocks noGrp="1"/>
          </p:cNvSpPr>
          <p:nvPr>
            <p:ph type="body" sz="half" idx="2"/>
          </p:nvPr>
        </p:nvSpPr>
        <p:spPr>
          <a:xfrm>
            <a:off x="4072468" y="2201433"/>
            <a:ext cx="4648200" cy="3037712"/>
          </a:xfrm>
        </p:spPr>
        <p:txBody>
          <a:bodyPr>
            <a:noAutofit/>
          </a:bodyPr>
          <a:lstStyle/>
          <a:p>
            <a:pPr algn="just">
              <a:lnSpc>
                <a:spcPct val="120000"/>
              </a:lnSpc>
            </a:pPr>
            <a:r>
              <a:rPr lang="it-IT" sz="1800" dirty="0" smtClean="0"/>
              <a:t>Consideriamo una giostra in moto di rotazione uniforme. La misura del rapporto circonferenza–diametro di un cerchio puntiforme posto nel centro risulta essere </a:t>
            </a:r>
            <a:r>
              <a:rPr lang="it-IT" sz="1800" dirty="0" err="1" smtClean="0"/>
              <a:t>R</a:t>
            </a:r>
            <a:r>
              <a:rPr lang="it-IT" sz="1800" dirty="0" smtClean="0"/>
              <a:t> = π, la relatività speciale non ha effetti. Considerando il bordo della giostra invece, la misura del diametro non subisce variazione (moto perpendicolare al righello), per la circonferenza invece il </a:t>
            </a:r>
            <a:r>
              <a:rPr lang="it-IT" sz="1800" dirty="0" smtClean="0">
                <a:solidFill>
                  <a:srgbClr val="FFFFFF"/>
                </a:solidFill>
              </a:rPr>
              <a:t>moto</a:t>
            </a:r>
          </a:p>
        </p:txBody>
      </p:sp>
      <p:pic>
        <p:nvPicPr>
          <p:cNvPr id="4" name="Immagine 3" descr="Giostr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33" y="2330463"/>
            <a:ext cx="3496734" cy="2815659"/>
          </a:xfrm>
          <a:prstGeom prst="rect">
            <a:avLst/>
          </a:prstGeom>
        </p:spPr>
      </p:pic>
      <p:sp>
        <p:nvSpPr>
          <p:cNvPr id="9" name="CasellaDiTesto 8"/>
          <p:cNvSpPr txBox="1"/>
          <p:nvPr/>
        </p:nvSpPr>
        <p:spPr>
          <a:xfrm>
            <a:off x="347133" y="5239145"/>
            <a:ext cx="8246533" cy="1412694"/>
          </a:xfrm>
          <a:prstGeom prst="rect">
            <a:avLst/>
          </a:prstGeom>
          <a:noFill/>
        </p:spPr>
        <p:txBody>
          <a:bodyPr wrap="square" rtlCol="0">
            <a:spAutoFit/>
          </a:bodyPr>
          <a:lstStyle/>
          <a:p>
            <a:pPr algn="just">
              <a:lnSpc>
                <a:spcPct val="120000"/>
              </a:lnSpc>
            </a:pPr>
            <a:r>
              <a:rPr lang="it-IT" dirty="0">
                <a:solidFill>
                  <a:schemeClr val="tx1">
                    <a:lumMod val="75000"/>
                    <a:lumOff val="25000"/>
                  </a:schemeClr>
                </a:solidFill>
              </a:rPr>
              <a:t>m</a:t>
            </a:r>
            <a:r>
              <a:rPr lang="it-IT" dirty="0" smtClean="0">
                <a:solidFill>
                  <a:schemeClr val="tx1">
                    <a:lumMod val="75000"/>
                    <a:lumOff val="25000"/>
                  </a:schemeClr>
                </a:solidFill>
              </a:rPr>
              <a:t>oto è </a:t>
            </a:r>
            <a:r>
              <a:rPr lang="it-IT" dirty="0">
                <a:solidFill>
                  <a:schemeClr val="tx1">
                    <a:lumMod val="75000"/>
                    <a:lumOff val="25000"/>
                  </a:schemeClr>
                </a:solidFill>
              </a:rPr>
              <a:t>nella direzione del righello: il righello si </a:t>
            </a:r>
            <a:r>
              <a:rPr lang="it-IT" dirty="0" smtClean="0">
                <a:solidFill>
                  <a:schemeClr val="tx1">
                    <a:lumMod val="75000"/>
                    <a:lumOff val="25000"/>
                  </a:schemeClr>
                </a:solidFill>
              </a:rPr>
              <a:t>contrae!</a:t>
            </a:r>
            <a:r>
              <a:rPr lang="it-IT" dirty="0">
                <a:solidFill>
                  <a:schemeClr val="tx1">
                    <a:lumMod val="75000"/>
                    <a:lumOff val="25000"/>
                  </a:schemeClr>
                </a:solidFill>
              </a:rPr>
              <a:t> </a:t>
            </a:r>
            <a:r>
              <a:rPr lang="it-IT" dirty="0" smtClean="0">
                <a:solidFill>
                  <a:schemeClr val="tx1">
                    <a:lumMod val="75000"/>
                    <a:lumOff val="25000"/>
                  </a:schemeClr>
                </a:solidFill>
              </a:rPr>
              <a:t>In accordo con la relatività speciale la circonferenza risulta essere più lunga rispetto ad un osservatore interno! Il rapporto è perciò maggiore di </a:t>
            </a:r>
            <a:r>
              <a:rPr lang="it-IT" dirty="0" smtClean="0">
                <a:solidFill>
                  <a:srgbClr val="404040"/>
                </a:solidFill>
              </a:rPr>
              <a:t>π, e questo </a:t>
            </a:r>
            <a:r>
              <a:rPr lang="it-IT" b="1" dirty="0" smtClean="0">
                <a:solidFill>
                  <a:srgbClr val="404040"/>
                </a:solidFill>
              </a:rPr>
              <a:t>invalida la legge della configurazione dei corpi rigidi della geometria euclidea!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7" name="CasellaDiTesto 6"/>
          <p:cNvSpPr txBox="1"/>
          <p:nvPr/>
        </p:nvSpPr>
        <p:spPr>
          <a:xfrm>
            <a:off x="206963" y="1099357"/>
            <a:ext cx="8626593" cy="1231106"/>
          </a:xfrm>
          <a:prstGeom prst="rect">
            <a:avLst/>
          </a:prstGeom>
          <a:noFill/>
        </p:spPr>
        <p:txBody>
          <a:bodyPr wrap="square" rtlCol="0">
            <a:spAutoFit/>
          </a:bodyPr>
          <a:lstStyle/>
          <a:p>
            <a:pPr algn="ctr"/>
            <a:r>
              <a:rPr lang="it-IT" sz="2800" b="1" i="1" dirty="0">
                <a:solidFill>
                  <a:schemeClr val="tx1">
                    <a:lumMod val="95000"/>
                    <a:lumOff val="5000"/>
                  </a:schemeClr>
                </a:solidFill>
              </a:rPr>
              <a:t>Nei sistemi di riferimento accelerati la geometria euclidea non è più valida!</a:t>
            </a:r>
          </a:p>
          <a:p>
            <a:pPr algn="ctr"/>
            <a:endParaRPr lang="it-IT" dirty="0"/>
          </a:p>
        </p:txBody>
      </p:sp>
    </p:spTree>
    <p:extLst>
      <p:ext uri="{BB962C8B-B14F-4D97-AF65-F5344CB8AC3E}">
        <p14:creationId xmlns:p14="http://schemas.microsoft.com/office/powerpoint/2010/main" val="41184731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6" name="CasellaDiTesto 5"/>
          <p:cNvSpPr txBox="1"/>
          <p:nvPr/>
        </p:nvSpPr>
        <p:spPr>
          <a:xfrm>
            <a:off x="279401" y="1897931"/>
            <a:ext cx="4174065" cy="1611210"/>
          </a:xfrm>
          <a:prstGeom prst="rect">
            <a:avLst/>
          </a:prstGeom>
          <a:noFill/>
        </p:spPr>
        <p:txBody>
          <a:bodyPr wrap="square" rtlCol="0">
            <a:spAutoFit/>
          </a:bodyPr>
          <a:lstStyle/>
          <a:p>
            <a:pPr>
              <a:lnSpc>
                <a:spcPct val="110000"/>
              </a:lnSpc>
            </a:pPr>
            <a:r>
              <a:rPr lang="it-IT" dirty="0" smtClean="0"/>
              <a:t>Forza di gravità: </a:t>
            </a:r>
          </a:p>
          <a:p>
            <a:pPr marL="285750" indent="-285750">
              <a:lnSpc>
                <a:spcPct val="110000"/>
              </a:lnSpc>
              <a:buFont typeface="Arial"/>
              <a:buChar char="•"/>
            </a:pPr>
            <a:r>
              <a:rPr lang="it-IT" dirty="0" smtClean="0"/>
              <a:t>Proporzionali alla massa dei corpi;</a:t>
            </a:r>
          </a:p>
          <a:p>
            <a:pPr marL="285750" indent="-285750">
              <a:lnSpc>
                <a:spcPct val="110000"/>
              </a:lnSpc>
              <a:buFont typeface="Arial"/>
              <a:buChar char="•"/>
            </a:pPr>
            <a:r>
              <a:rPr lang="it-IT" dirty="0" smtClean="0"/>
              <a:t>Producono accelerazioni costanti;</a:t>
            </a:r>
          </a:p>
          <a:p>
            <a:pPr marL="285750" indent="-285750">
              <a:lnSpc>
                <a:spcPct val="110000"/>
              </a:lnSpc>
              <a:buFont typeface="Arial"/>
              <a:buChar char="•"/>
            </a:pPr>
            <a:r>
              <a:rPr lang="it-IT" dirty="0" smtClean="0"/>
              <a:t>Ci attraggono verso un punto specifico.</a:t>
            </a:r>
            <a:endParaRPr lang="it-IT" dirty="0"/>
          </a:p>
        </p:txBody>
      </p:sp>
      <p:sp>
        <p:nvSpPr>
          <p:cNvPr id="7" name="CasellaDiTesto 6"/>
          <p:cNvSpPr txBox="1"/>
          <p:nvPr/>
        </p:nvSpPr>
        <p:spPr>
          <a:xfrm>
            <a:off x="4605866" y="1897931"/>
            <a:ext cx="4428067" cy="1915909"/>
          </a:xfrm>
          <a:prstGeom prst="rect">
            <a:avLst/>
          </a:prstGeom>
          <a:noFill/>
        </p:spPr>
        <p:txBody>
          <a:bodyPr wrap="square" rtlCol="0">
            <a:spAutoFit/>
          </a:bodyPr>
          <a:lstStyle/>
          <a:p>
            <a:pPr>
              <a:lnSpc>
                <a:spcPct val="110000"/>
              </a:lnSpc>
            </a:pPr>
            <a:r>
              <a:rPr lang="it-IT" dirty="0" smtClean="0"/>
              <a:t>Forze centrifughe (all’interno della giostra):</a:t>
            </a:r>
          </a:p>
          <a:p>
            <a:pPr marL="285750" indent="-285750">
              <a:lnSpc>
                <a:spcPct val="110000"/>
              </a:lnSpc>
              <a:buFont typeface="Arial"/>
              <a:buChar char="•"/>
            </a:pPr>
            <a:r>
              <a:rPr lang="it-IT" dirty="0" smtClean="0"/>
              <a:t>Proporzionali alla massa dei corpi;</a:t>
            </a:r>
          </a:p>
          <a:p>
            <a:pPr marL="285750" indent="-285750">
              <a:lnSpc>
                <a:spcPct val="110000"/>
              </a:lnSpc>
              <a:buFont typeface="Arial"/>
              <a:buChar char="•"/>
            </a:pPr>
            <a:r>
              <a:rPr lang="it-IT" dirty="0" smtClean="0"/>
              <a:t>Producono accelerazioni costanti;</a:t>
            </a:r>
          </a:p>
          <a:p>
            <a:pPr marL="285750" indent="-285750">
              <a:lnSpc>
                <a:spcPct val="110000"/>
              </a:lnSpc>
              <a:buFont typeface="Arial"/>
              <a:buChar char="•"/>
            </a:pPr>
            <a:r>
              <a:rPr lang="it-IT" dirty="0" smtClean="0"/>
              <a:t>Ci attraggono verso un punto specifico.</a:t>
            </a:r>
          </a:p>
        </p:txBody>
      </p:sp>
      <p:sp>
        <p:nvSpPr>
          <p:cNvPr id="8" name="CasellaDiTesto 7"/>
          <p:cNvSpPr txBox="1"/>
          <p:nvPr/>
        </p:nvSpPr>
        <p:spPr>
          <a:xfrm>
            <a:off x="347133" y="4190999"/>
            <a:ext cx="8492067" cy="1745093"/>
          </a:xfrm>
          <a:prstGeom prst="rect">
            <a:avLst/>
          </a:prstGeom>
          <a:noFill/>
        </p:spPr>
        <p:txBody>
          <a:bodyPr wrap="square" rtlCol="0">
            <a:spAutoFit/>
          </a:bodyPr>
          <a:lstStyle/>
          <a:p>
            <a:pPr algn="just">
              <a:lnSpc>
                <a:spcPct val="120000"/>
              </a:lnSpc>
            </a:pPr>
            <a:r>
              <a:rPr lang="it-IT" dirty="0" smtClean="0"/>
              <a:t>Se un sistema uniformemente accelerato è equivalente a un campo gravitazionale, e se nella giostra si producono gli stessi effetti di un campo gravitazionale, oltre che ad essere un sistema accelerato, non cadremmo certamente in contraddizione affermando che, in realtà, la giostra è ferma, e vi è un campo gravitazionale che attrae i corpi verso le pareti della giostra!</a:t>
            </a:r>
          </a:p>
        </p:txBody>
      </p:sp>
      <p:sp>
        <p:nvSpPr>
          <p:cNvPr id="11" name="CasellaDiTesto 10"/>
          <p:cNvSpPr txBox="1"/>
          <p:nvPr/>
        </p:nvSpPr>
        <p:spPr>
          <a:xfrm>
            <a:off x="347133" y="1023033"/>
            <a:ext cx="8619067" cy="707886"/>
          </a:xfrm>
          <a:prstGeom prst="rect">
            <a:avLst/>
          </a:prstGeom>
          <a:noFill/>
        </p:spPr>
        <p:txBody>
          <a:bodyPr wrap="square" rtlCol="0">
            <a:spAutoFit/>
          </a:bodyPr>
          <a:lstStyle/>
          <a:p>
            <a:pPr algn="ctr"/>
            <a:r>
              <a:rPr lang="it-IT" sz="2000" b="1" dirty="0" smtClean="0"/>
              <a:t>Il sistema di riferimento rigidamente collegato alla giostra è equivalente ad un sistema di riferimento in un campo gravitazionale:</a:t>
            </a:r>
            <a:endParaRPr lang="it-IT" sz="2000" b="1" dirty="0"/>
          </a:p>
        </p:txBody>
      </p:sp>
    </p:spTree>
    <p:extLst>
      <p:ext uri="{BB962C8B-B14F-4D97-AF65-F5344CB8AC3E}">
        <p14:creationId xmlns:p14="http://schemas.microsoft.com/office/powerpoint/2010/main" val="38207708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8" name="CasellaDiTesto 7"/>
          <p:cNvSpPr txBox="1"/>
          <p:nvPr/>
        </p:nvSpPr>
        <p:spPr>
          <a:xfrm>
            <a:off x="740834" y="4716304"/>
            <a:ext cx="7704666" cy="1373710"/>
          </a:xfrm>
          <a:prstGeom prst="rect">
            <a:avLst/>
          </a:prstGeom>
          <a:noFill/>
        </p:spPr>
        <p:txBody>
          <a:bodyPr wrap="square" rtlCol="0">
            <a:spAutoFit/>
          </a:bodyPr>
          <a:lstStyle/>
          <a:p>
            <a:pPr algn="just">
              <a:lnSpc>
                <a:spcPct val="110000"/>
              </a:lnSpc>
            </a:pPr>
            <a:r>
              <a:rPr lang="it-IT" dirty="0"/>
              <a:t>“</a:t>
            </a:r>
            <a:r>
              <a:rPr lang="it-IT" i="1" dirty="0"/>
              <a:t>Campo gravitazionale, geometria non euclidea e orologi aventi ritmo diversi sono per fatti intimamente connessi</a:t>
            </a:r>
            <a:r>
              <a:rPr lang="it-IT" dirty="0"/>
              <a:t>”:</a:t>
            </a:r>
          </a:p>
          <a:p>
            <a:pPr algn="ctr">
              <a:lnSpc>
                <a:spcPct val="110000"/>
              </a:lnSpc>
            </a:pPr>
            <a:r>
              <a:rPr lang="it-IT" sz="2000" b="1" dirty="0" smtClean="0"/>
              <a:t>IN PRESENZA DI UN CAMPO GRAVITAZIONALE LA GEOMETRIA NON È EUCLIEA</a:t>
            </a:r>
            <a:endParaRPr lang="it-IT" sz="2000" b="1" dirty="0"/>
          </a:p>
        </p:txBody>
      </p:sp>
      <p:sp>
        <p:nvSpPr>
          <p:cNvPr id="11" name="CasellaDiTesto 10"/>
          <p:cNvSpPr txBox="1"/>
          <p:nvPr/>
        </p:nvSpPr>
        <p:spPr>
          <a:xfrm>
            <a:off x="3484034" y="929899"/>
            <a:ext cx="2175933" cy="400110"/>
          </a:xfrm>
          <a:prstGeom prst="rect">
            <a:avLst/>
          </a:prstGeom>
          <a:noFill/>
        </p:spPr>
        <p:txBody>
          <a:bodyPr wrap="square" rtlCol="0">
            <a:spAutoFit/>
          </a:bodyPr>
          <a:lstStyle/>
          <a:p>
            <a:pPr algn="ctr"/>
            <a:r>
              <a:rPr lang="it-IT" sz="2000" b="1" dirty="0" smtClean="0"/>
              <a:t>RICAPITOLANDO</a:t>
            </a:r>
            <a:endParaRPr lang="it-IT" sz="2000" b="1" dirty="0"/>
          </a:p>
        </p:txBody>
      </p:sp>
      <p:sp>
        <p:nvSpPr>
          <p:cNvPr id="14" name="Segnaposto testo 3"/>
          <p:cNvSpPr>
            <a:spLocks noGrp="1"/>
          </p:cNvSpPr>
          <p:nvPr>
            <p:ph type="body" sz="half" idx="2"/>
          </p:nvPr>
        </p:nvSpPr>
        <p:spPr>
          <a:xfrm>
            <a:off x="740833" y="1477524"/>
            <a:ext cx="7704666" cy="2518743"/>
          </a:xfrm>
        </p:spPr>
        <p:txBody>
          <a:bodyPr>
            <a:normAutofit/>
          </a:bodyPr>
          <a:lstStyle/>
          <a:p>
            <a:pPr marL="285750" indent="-285750" algn="just">
              <a:lnSpc>
                <a:spcPct val="130000"/>
              </a:lnSpc>
              <a:buFont typeface="Arial"/>
              <a:buChar char="•"/>
            </a:pPr>
            <a:r>
              <a:rPr lang="it-IT" sz="1800" dirty="0" smtClean="0"/>
              <a:t>I Sistemi di riferimento accelerati sono equivalenti a campi gravitazionali;</a:t>
            </a:r>
          </a:p>
          <a:p>
            <a:pPr marL="285750" indent="-285750" algn="just">
              <a:lnSpc>
                <a:spcPct val="130000"/>
              </a:lnSpc>
              <a:buFont typeface="Arial"/>
              <a:buChar char="•"/>
            </a:pPr>
            <a:r>
              <a:rPr lang="it-IT" sz="1800" dirty="0" smtClean="0"/>
              <a:t>Nel sistema rigidamente collegato alla giostra la geometria euclidea non è più valida;</a:t>
            </a:r>
          </a:p>
          <a:p>
            <a:pPr marL="285750" indent="-285750" algn="just">
              <a:lnSpc>
                <a:spcPct val="130000"/>
              </a:lnSpc>
              <a:buFont typeface="Arial"/>
              <a:buChar char="•"/>
            </a:pPr>
            <a:r>
              <a:rPr lang="it-IT" sz="1800" dirty="0" smtClean="0"/>
              <a:t>La giostra è un sistema di riferimento accelerato;</a:t>
            </a:r>
          </a:p>
          <a:p>
            <a:pPr marL="285750" indent="-285750" algn="just">
              <a:lnSpc>
                <a:spcPct val="130000"/>
              </a:lnSpc>
              <a:buFont typeface="Arial"/>
              <a:buChar char="•"/>
            </a:pPr>
            <a:r>
              <a:rPr lang="it-IT" sz="1800" dirty="0" smtClean="0"/>
              <a:t>La giostra è ferma e all’esterno vi è un campo gravitazionale.</a:t>
            </a:r>
          </a:p>
        </p:txBody>
      </p:sp>
      <p:sp>
        <p:nvSpPr>
          <p:cNvPr id="16" name="Freccia giù 15"/>
          <p:cNvSpPr/>
          <p:nvPr/>
        </p:nvSpPr>
        <p:spPr>
          <a:xfrm flipH="1">
            <a:off x="4362026" y="4085537"/>
            <a:ext cx="462281" cy="630767"/>
          </a:xfrm>
          <a:prstGeom prst="downArrow">
            <a:avLst>
              <a:gd name="adj1" fmla="val 50000"/>
              <a:gd name="adj2" fmla="val 445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 </a:t>
            </a:r>
            <a:endParaRPr lang="it-IT" dirty="0"/>
          </a:p>
        </p:txBody>
      </p:sp>
    </p:spTree>
    <p:extLst>
      <p:ext uri="{BB962C8B-B14F-4D97-AF65-F5344CB8AC3E}">
        <p14:creationId xmlns:p14="http://schemas.microsoft.com/office/powerpoint/2010/main" val="18985524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6195" y="2369941"/>
            <a:ext cx="5966666" cy="2423346"/>
          </a:xfrm>
        </p:spPr>
        <p:txBody>
          <a:bodyPr/>
          <a:lstStyle/>
          <a:p>
            <a:r>
              <a:rPr lang="it-IT" dirty="0" smtClean="0"/>
              <a:t>Meccanica classica</a:t>
            </a:r>
            <a:endParaRPr lang="it-IT" dirty="0"/>
          </a:p>
        </p:txBody>
      </p:sp>
      <p:pic>
        <p:nvPicPr>
          <p:cNvPr id="7" name="Immagine 6" descr="isaac-newton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583" y="473074"/>
            <a:ext cx="4878603" cy="291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13938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8" name="CasellaDiTesto 7"/>
          <p:cNvSpPr txBox="1"/>
          <p:nvPr/>
        </p:nvSpPr>
        <p:spPr>
          <a:xfrm>
            <a:off x="685800" y="1574893"/>
            <a:ext cx="7807960" cy="1035155"/>
          </a:xfrm>
          <a:prstGeom prst="rect">
            <a:avLst/>
          </a:prstGeom>
          <a:noFill/>
        </p:spPr>
        <p:txBody>
          <a:bodyPr wrap="square" rtlCol="0">
            <a:spAutoFit/>
          </a:bodyPr>
          <a:lstStyle/>
          <a:p>
            <a:pPr algn="ctr">
              <a:lnSpc>
                <a:spcPct val="110000"/>
              </a:lnSpc>
            </a:pPr>
            <a:r>
              <a:rPr lang="it-IT" dirty="0" smtClean="0"/>
              <a:t>Si è detto che in presenza di un campo gravitazionale la geometria non è euclidea</a:t>
            </a:r>
          </a:p>
          <a:p>
            <a:pPr algn="ctr">
              <a:lnSpc>
                <a:spcPct val="110000"/>
              </a:lnSpc>
            </a:pPr>
            <a:r>
              <a:rPr lang="it-IT" sz="2000" b="1" dirty="0" smtClean="0"/>
              <a:t>Ma il campo gravitazionale è prodotto dalle masse!</a:t>
            </a:r>
            <a:endParaRPr lang="it-IT" sz="2000" b="1" dirty="0"/>
          </a:p>
        </p:txBody>
      </p:sp>
      <p:sp>
        <p:nvSpPr>
          <p:cNvPr id="17" name="Freccia giù 16"/>
          <p:cNvSpPr/>
          <p:nvPr/>
        </p:nvSpPr>
        <p:spPr>
          <a:xfrm flipH="1">
            <a:off x="4433994" y="2754400"/>
            <a:ext cx="462281" cy="630767"/>
          </a:xfrm>
          <a:prstGeom prst="downArrow">
            <a:avLst>
              <a:gd name="adj1" fmla="val 50000"/>
              <a:gd name="adj2" fmla="val 445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 </a:t>
            </a:r>
            <a:endParaRPr lang="it-IT" dirty="0"/>
          </a:p>
        </p:txBody>
      </p:sp>
      <p:sp>
        <p:nvSpPr>
          <p:cNvPr id="18" name="CasellaDiTesto 17"/>
          <p:cNvSpPr txBox="1"/>
          <p:nvPr/>
        </p:nvSpPr>
        <p:spPr>
          <a:xfrm>
            <a:off x="347133" y="3529101"/>
            <a:ext cx="8492067" cy="1981055"/>
          </a:xfrm>
          <a:prstGeom prst="rect">
            <a:avLst/>
          </a:prstGeom>
          <a:noFill/>
        </p:spPr>
        <p:txBody>
          <a:bodyPr wrap="square" rtlCol="0">
            <a:spAutoFit/>
          </a:bodyPr>
          <a:lstStyle/>
          <a:p>
            <a:pPr algn="ctr">
              <a:lnSpc>
                <a:spcPct val="110000"/>
              </a:lnSpc>
            </a:pPr>
            <a:r>
              <a:rPr lang="it-IT" sz="2800" b="1" dirty="0" smtClean="0"/>
              <a:t>LA MASSA INCURVA LO SPAZIO – TEMPO E NE DETERMINA LE LEGGI METRICHE</a:t>
            </a:r>
          </a:p>
          <a:p>
            <a:pPr algn="ctr">
              <a:lnSpc>
                <a:spcPct val="110000"/>
              </a:lnSpc>
            </a:pPr>
            <a:r>
              <a:rPr lang="it-IT" sz="2800" b="1" dirty="0" smtClean="0"/>
              <a:t>La gravità non è altro che la curvatura dello spazio-tempo</a:t>
            </a:r>
            <a:endParaRPr lang="it-IT" sz="2800" b="1" dirty="0"/>
          </a:p>
        </p:txBody>
      </p:sp>
    </p:spTree>
    <p:extLst>
      <p:ext uri="{BB962C8B-B14F-4D97-AF65-F5344CB8AC3E}">
        <p14:creationId xmlns:p14="http://schemas.microsoft.com/office/powerpoint/2010/main" val="8290805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8" name="CasellaDiTesto 7"/>
          <p:cNvSpPr txBox="1"/>
          <p:nvPr/>
        </p:nvSpPr>
        <p:spPr>
          <a:xfrm>
            <a:off x="668020" y="1160027"/>
            <a:ext cx="7807960" cy="1389611"/>
          </a:xfrm>
          <a:prstGeom prst="rect">
            <a:avLst/>
          </a:prstGeom>
          <a:noFill/>
        </p:spPr>
        <p:txBody>
          <a:bodyPr wrap="square" rtlCol="0">
            <a:spAutoFit/>
          </a:bodyPr>
          <a:lstStyle/>
          <a:p>
            <a:pPr algn="just">
              <a:lnSpc>
                <a:spcPct val="120000"/>
              </a:lnSpc>
            </a:pPr>
            <a:r>
              <a:rPr lang="it-IT" dirty="0" smtClean="0"/>
              <a:t>Possiamo immaginare lo spazio come un grande telo teso, in assenza di oggetti il telo è piatto. Ciò equivale a dire che in assenza di masse lo spazio-tempo è piatto ed ha una geometria euclidea.</a:t>
            </a:r>
          </a:p>
          <a:p>
            <a:pPr algn="just">
              <a:lnSpc>
                <a:spcPct val="110000"/>
              </a:lnSpc>
            </a:pPr>
            <a:endParaRPr lang="it-IT" dirty="0" smtClean="0"/>
          </a:p>
        </p:txBody>
      </p:sp>
      <p:pic>
        <p:nvPicPr>
          <p:cNvPr id="3" name="Immagine 2" descr="spazio_curvo.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021" y="2466538"/>
            <a:ext cx="4334933" cy="2727277"/>
          </a:xfrm>
          <a:prstGeom prst="rect">
            <a:avLst/>
          </a:prstGeom>
        </p:spPr>
      </p:pic>
      <p:sp>
        <p:nvSpPr>
          <p:cNvPr id="4" name="CasellaDiTesto 3"/>
          <p:cNvSpPr txBox="1"/>
          <p:nvPr/>
        </p:nvSpPr>
        <p:spPr>
          <a:xfrm>
            <a:off x="422486" y="2333312"/>
            <a:ext cx="3937001" cy="3407088"/>
          </a:xfrm>
          <a:prstGeom prst="rect">
            <a:avLst/>
          </a:prstGeom>
          <a:noFill/>
        </p:spPr>
        <p:txBody>
          <a:bodyPr wrap="square" rtlCol="0">
            <a:spAutoFit/>
          </a:bodyPr>
          <a:lstStyle/>
          <a:p>
            <a:pPr algn="just">
              <a:lnSpc>
                <a:spcPct val="120000"/>
              </a:lnSpc>
            </a:pPr>
            <a:r>
              <a:rPr lang="it-IT" dirty="0" smtClean="0"/>
              <a:t>Ma se mettiamo degli oggetti il telo si “incurverà” ossia si formerà una deformazione proporzionale al peso dell’oggetto. Questo significa che la presenza di masse in un intorno di spazio-tempo provoca una deformazione (curvatura) dello spazio-tempo proporzionale alla quantità di massa. Maggiore sarà la massa, maggiore sarà la curvatura.</a:t>
            </a:r>
            <a:endParaRPr lang="it-IT" dirty="0"/>
          </a:p>
        </p:txBody>
      </p:sp>
    </p:spTree>
    <p:extLst>
      <p:ext uri="{BB962C8B-B14F-4D97-AF65-F5344CB8AC3E}">
        <p14:creationId xmlns:p14="http://schemas.microsoft.com/office/powerpoint/2010/main" val="37803302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Lo spazio-tempo si incurva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8" name="CasellaDiTesto 7"/>
          <p:cNvSpPr txBox="1"/>
          <p:nvPr/>
        </p:nvSpPr>
        <p:spPr>
          <a:xfrm>
            <a:off x="668020" y="1046531"/>
            <a:ext cx="7807960" cy="983346"/>
          </a:xfrm>
          <a:prstGeom prst="rect">
            <a:avLst/>
          </a:prstGeom>
          <a:noFill/>
        </p:spPr>
        <p:txBody>
          <a:bodyPr wrap="square" rtlCol="0">
            <a:spAutoFit/>
          </a:bodyPr>
          <a:lstStyle/>
          <a:p>
            <a:pPr algn="just">
              <a:lnSpc>
                <a:spcPct val="120000"/>
              </a:lnSpc>
            </a:pPr>
            <a:r>
              <a:rPr lang="it-IT" sz="1600" dirty="0" smtClean="0"/>
              <a:t>“Secondo Einstein, così come le palline da golf vengono guidate dalle ondulazioni del campo, i pianeti descrivono traiettorie curve nello </a:t>
            </a:r>
            <a:r>
              <a:rPr lang="it-IT" sz="1600" dirty="0" err="1" smtClean="0"/>
              <a:t>spazo-tempo</a:t>
            </a:r>
            <a:r>
              <a:rPr lang="it-IT" sz="1600" dirty="0" smtClean="0"/>
              <a:t> deformato”.</a:t>
            </a:r>
          </a:p>
          <a:p>
            <a:pPr algn="just">
              <a:lnSpc>
                <a:spcPct val="110000"/>
              </a:lnSpc>
            </a:pPr>
            <a:endParaRPr lang="it-IT" dirty="0" smtClean="0"/>
          </a:p>
        </p:txBody>
      </p:sp>
      <p:sp>
        <p:nvSpPr>
          <p:cNvPr id="4" name="CasellaDiTesto 3"/>
          <p:cNvSpPr txBox="1"/>
          <p:nvPr/>
        </p:nvSpPr>
        <p:spPr>
          <a:xfrm>
            <a:off x="4707468" y="1980450"/>
            <a:ext cx="4157134" cy="2742290"/>
          </a:xfrm>
          <a:prstGeom prst="rect">
            <a:avLst/>
          </a:prstGeom>
          <a:noFill/>
        </p:spPr>
        <p:txBody>
          <a:bodyPr wrap="square" rtlCol="0">
            <a:spAutoFit/>
          </a:bodyPr>
          <a:lstStyle/>
          <a:p>
            <a:pPr>
              <a:lnSpc>
                <a:spcPct val="120000"/>
              </a:lnSpc>
            </a:pPr>
            <a:r>
              <a:rPr lang="it-IT" dirty="0" smtClean="0"/>
              <a:t>Immaginando di porre una biglia sul telo deformato e di darle una spinta sufficiente, se consideriamo assente il campo gravitazionale terrestre, essa inizierà a girare attorno alla palla per il semplice principio di inerzia, senza fermarsi e senza che nessuna forza la stia tirando da qualche parte.</a:t>
            </a:r>
            <a:endParaRPr lang="it-IT" dirty="0"/>
          </a:p>
        </p:txBody>
      </p:sp>
      <p:pic>
        <p:nvPicPr>
          <p:cNvPr id="7" name="Immagine 6" descr="spaziotemp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3" y="2442634"/>
            <a:ext cx="4222875" cy="1858433"/>
          </a:xfrm>
          <a:prstGeom prst="rect">
            <a:avLst/>
          </a:prstGeom>
        </p:spPr>
      </p:pic>
      <p:sp>
        <p:nvSpPr>
          <p:cNvPr id="9" name="CasellaDiTesto 8"/>
          <p:cNvSpPr txBox="1"/>
          <p:nvPr/>
        </p:nvSpPr>
        <p:spPr>
          <a:xfrm>
            <a:off x="436033" y="4722740"/>
            <a:ext cx="8271935" cy="1745093"/>
          </a:xfrm>
          <a:prstGeom prst="rect">
            <a:avLst/>
          </a:prstGeom>
          <a:noFill/>
        </p:spPr>
        <p:txBody>
          <a:bodyPr wrap="square" rtlCol="0">
            <a:spAutoFit/>
          </a:bodyPr>
          <a:lstStyle/>
          <a:p>
            <a:pPr>
              <a:lnSpc>
                <a:spcPct val="120000"/>
              </a:lnSpc>
            </a:pPr>
            <a:r>
              <a:rPr lang="it-IT" dirty="0" smtClean="0"/>
              <a:t>Ecco spiegato il moto dei pianeti, come di qualsiasi corpo che si muove nello spazio. Questo è il motivo per cui la luce si incurva: se lo spazio è curvo non può fare altro che seguire la strada, proprio come una pallina da golf! La luce e tutti gli altri corpi seguono una geodetica: la line più breve che congiunge due punti dello spazio curvo.</a:t>
            </a:r>
            <a:endParaRPr lang="it-IT" dirty="0"/>
          </a:p>
        </p:txBody>
      </p:sp>
    </p:spTree>
    <p:extLst>
      <p:ext uri="{BB962C8B-B14F-4D97-AF65-F5344CB8AC3E}">
        <p14:creationId xmlns:p14="http://schemas.microsoft.com/office/powerpoint/2010/main" val="15244682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Lente gravitazionale</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pic>
        <p:nvPicPr>
          <p:cNvPr id="5" name="Immagine 4" descr="LE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3" y="1032942"/>
            <a:ext cx="4134787" cy="2629725"/>
          </a:xfrm>
          <a:prstGeom prst="rect">
            <a:avLst/>
          </a:prstGeom>
        </p:spPr>
      </p:pic>
      <p:pic>
        <p:nvPicPr>
          <p:cNvPr id="6" name="Immagine 5" descr="len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207" y="3861386"/>
            <a:ext cx="4134788" cy="2629725"/>
          </a:xfrm>
          <a:prstGeom prst="rect">
            <a:avLst/>
          </a:prstGeom>
        </p:spPr>
      </p:pic>
      <p:sp>
        <p:nvSpPr>
          <p:cNvPr id="11" name="CasellaDiTesto 10"/>
          <p:cNvSpPr txBox="1"/>
          <p:nvPr/>
        </p:nvSpPr>
        <p:spPr>
          <a:xfrm>
            <a:off x="4759207" y="2528416"/>
            <a:ext cx="4358455" cy="1200329"/>
          </a:xfrm>
          <a:prstGeom prst="rect">
            <a:avLst/>
          </a:prstGeom>
          <a:noFill/>
        </p:spPr>
        <p:txBody>
          <a:bodyPr wrap="square" rtlCol="0">
            <a:spAutoFit/>
          </a:bodyPr>
          <a:lstStyle/>
          <a:p>
            <a:pPr algn="ctr"/>
            <a:r>
              <a:rPr lang="it-IT" dirty="0" smtClean="0"/>
              <a:t>Anello di Einstein: prodotto dalla distorsione della luce da una galassia o da un oggetto molto massivo ed irregolare.</a:t>
            </a:r>
            <a:endParaRPr lang="it-IT" dirty="0"/>
          </a:p>
        </p:txBody>
      </p:sp>
      <p:sp>
        <p:nvSpPr>
          <p:cNvPr id="12" name="CasellaDiTesto 11"/>
          <p:cNvSpPr txBox="1"/>
          <p:nvPr/>
        </p:nvSpPr>
        <p:spPr>
          <a:xfrm>
            <a:off x="489745" y="5495106"/>
            <a:ext cx="3873315" cy="923330"/>
          </a:xfrm>
          <a:prstGeom prst="rect">
            <a:avLst/>
          </a:prstGeom>
          <a:noFill/>
        </p:spPr>
        <p:txBody>
          <a:bodyPr wrap="square" rtlCol="0">
            <a:spAutoFit/>
          </a:bodyPr>
          <a:lstStyle/>
          <a:p>
            <a:pPr algn="ctr"/>
            <a:r>
              <a:rPr lang="it-IT" dirty="0" smtClean="0"/>
              <a:t>Croce di Einstein: Prodotta dalla distorsione di un oggetto di massa regolare, come il sole.</a:t>
            </a:r>
            <a:endParaRPr lang="it-IT" dirty="0"/>
          </a:p>
        </p:txBody>
      </p:sp>
      <p:pic>
        <p:nvPicPr>
          <p:cNvPr id="13" name="Immagine 12" descr="cro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244" y="3861386"/>
            <a:ext cx="1466706" cy="1425274"/>
          </a:xfrm>
          <a:prstGeom prst="rect">
            <a:avLst/>
          </a:prstGeom>
        </p:spPr>
      </p:pic>
      <p:pic>
        <p:nvPicPr>
          <p:cNvPr id="14" name="Immagine 13" descr="anell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614" y="1032942"/>
            <a:ext cx="1448741" cy="1495474"/>
          </a:xfrm>
          <a:prstGeom prst="rect">
            <a:avLst/>
          </a:prstGeom>
        </p:spPr>
      </p:pic>
    </p:spTree>
    <p:extLst>
      <p:ext uri="{BB962C8B-B14F-4D97-AF65-F5344CB8AC3E}">
        <p14:creationId xmlns:p14="http://schemas.microsoft.com/office/powerpoint/2010/main" val="25865736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Geodetiche nello spazio</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pic>
        <p:nvPicPr>
          <p:cNvPr id="3" name="Immagine 2" descr="deformazione-curvatu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21" y="1346923"/>
            <a:ext cx="4468519" cy="2277504"/>
          </a:xfrm>
          <a:prstGeom prst="rect">
            <a:avLst/>
          </a:prstGeom>
        </p:spPr>
      </p:pic>
      <p:pic>
        <p:nvPicPr>
          <p:cNvPr id="4" name="Immagine 3" descr="300px-Cassini-science-b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519" y="1721006"/>
            <a:ext cx="3320813" cy="4793040"/>
          </a:xfrm>
          <a:prstGeom prst="rect">
            <a:avLst/>
          </a:prstGeom>
        </p:spPr>
      </p:pic>
      <p:sp>
        <p:nvSpPr>
          <p:cNvPr id="7" name="CasellaDiTesto 6"/>
          <p:cNvSpPr txBox="1"/>
          <p:nvPr/>
        </p:nvSpPr>
        <p:spPr>
          <a:xfrm>
            <a:off x="837259" y="4535073"/>
            <a:ext cx="4167481" cy="923330"/>
          </a:xfrm>
          <a:prstGeom prst="rect">
            <a:avLst/>
          </a:prstGeom>
          <a:noFill/>
        </p:spPr>
        <p:txBody>
          <a:bodyPr wrap="square" rtlCol="0">
            <a:spAutoFit/>
          </a:bodyPr>
          <a:lstStyle/>
          <a:p>
            <a:pPr algn="ctr"/>
            <a:r>
              <a:rPr lang="it-IT" dirty="0" smtClean="0"/>
              <a:t>Geodetiche nello spazio rappresentanti le orbite dei corpi e</a:t>
            </a:r>
          </a:p>
          <a:p>
            <a:pPr algn="ctr"/>
            <a:r>
              <a:rPr lang="it-IT" dirty="0" smtClean="0"/>
              <a:t>rappresentazione dello spazio curvo</a:t>
            </a:r>
            <a:endParaRPr lang="it-IT" dirty="0"/>
          </a:p>
        </p:txBody>
      </p:sp>
    </p:spTree>
    <p:extLst>
      <p:ext uri="{BB962C8B-B14F-4D97-AF65-F5344CB8AC3E}">
        <p14:creationId xmlns:p14="http://schemas.microsoft.com/office/powerpoint/2010/main" val="15660202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6195" y="2591748"/>
            <a:ext cx="7256620" cy="2423346"/>
          </a:xfrm>
        </p:spPr>
        <p:txBody>
          <a:bodyPr/>
          <a:lstStyle/>
          <a:p>
            <a:r>
              <a:rPr lang="it-IT" dirty="0" smtClean="0"/>
              <a:t>Geometrie non euclidee</a:t>
            </a:r>
            <a:endParaRPr lang="it-IT" dirty="0"/>
          </a:p>
        </p:txBody>
      </p:sp>
      <p:sp>
        <p:nvSpPr>
          <p:cNvPr id="3" name="Segnaposto testo 2"/>
          <p:cNvSpPr>
            <a:spLocks noGrp="1"/>
          </p:cNvSpPr>
          <p:nvPr>
            <p:ph type="body" idx="1"/>
          </p:nvPr>
        </p:nvSpPr>
        <p:spPr>
          <a:xfrm>
            <a:off x="636195" y="5128211"/>
            <a:ext cx="5970494" cy="835460"/>
          </a:xfrm>
        </p:spPr>
        <p:txBody>
          <a:bodyPr/>
          <a:lstStyle/>
          <a:p>
            <a:r>
              <a:rPr lang="it-IT" dirty="0" smtClean="0"/>
              <a:t>Saccheri – Lobacevskij – Riemann</a:t>
            </a:r>
            <a:endParaRPr lang="it-IT" dirty="0"/>
          </a:p>
        </p:txBody>
      </p:sp>
      <p:pic>
        <p:nvPicPr>
          <p:cNvPr id="6" name="Immagine 5" descr="600px-Uniform_tiling_54-snu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097" y="291630"/>
            <a:ext cx="3537184" cy="3537184"/>
          </a:xfrm>
          <a:prstGeom prst="rect">
            <a:avLst/>
          </a:prstGeom>
        </p:spPr>
      </p:pic>
      <p:sp>
        <p:nvSpPr>
          <p:cNvPr id="7" name="CasellaDiTesto 6"/>
          <p:cNvSpPr txBox="1"/>
          <p:nvPr/>
        </p:nvSpPr>
        <p:spPr>
          <a:xfrm>
            <a:off x="7318963" y="3753555"/>
            <a:ext cx="1620763" cy="577081"/>
          </a:xfrm>
          <a:prstGeom prst="rect">
            <a:avLst/>
          </a:prstGeom>
          <a:noFill/>
        </p:spPr>
        <p:txBody>
          <a:bodyPr wrap="square" rtlCol="0">
            <a:spAutoFit/>
          </a:bodyPr>
          <a:lstStyle/>
          <a:p>
            <a:pPr algn="r"/>
            <a:r>
              <a:rPr lang="it-IT" sz="1050" dirty="0" smtClean="0"/>
              <a:t>Tassellazione del disco di Poincaré con poligoni iperbolici</a:t>
            </a:r>
            <a:endParaRPr lang="it-IT" sz="1050" dirty="0"/>
          </a:p>
        </p:txBody>
      </p:sp>
    </p:spTree>
    <p:extLst>
      <p:ext uri="{BB962C8B-B14F-4D97-AF65-F5344CB8AC3E}">
        <p14:creationId xmlns:p14="http://schemas.microsoft.com/office/powerpoint/2010/main" val="37096262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727237" cy="712393"/>
          </a:xfrm>
        </p:spPr>
        <p:txBody>
          <a:bodyPr/>
          <a:lstStyle/>
          <a:p>
            <a:r>
              <a:rPr lang="it-IT" sz="3200" dirty="0" smtClean="0"/>
              <a:t>Gli </a:t>
            </a:r>
            <a:r>
              <a:rPr lang="it-IT" sz="3200" i="1" dirty="0" smtClean="0"/>
              <a:t>Elementi</a:t>
            </a:r>
            <a:r>
              <a:rPr lang="it-IT" sz="3200" dirty="0" smtClean="0"/>
              <a:t> e la verità euclidea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36032" y="1196986"/>
            <a:ext cx="8228189" cy="5143607"/>
          </a:xfrm>
        </p:spPr>
        <p:txBody>
          <a:bodyPr>
            <a:normAutofit/>
          </a:bodyPr>
          <a:lstStyle/>
          <a:p>
            <a:pPr marL="285750" indent="-285750" algn="just">
              <a:lnSpc>
                <a:spcPct val="130000"/>
              </a:lnSpc>
              <a:buFont typeface="Arial"/>
              <a:buChar char="•"/>
            </a:pPr>
            <a:r>
              <a:rPr lang="it-IT" sz="1800" dirty="0" smtClean="0"/>
              <a:t>Negli Elementi vi è la dimostrazione e la costruzione di tutto l’edificio teorico della geometria su un presupposto logico ben definito, basato sul metodo ipotetico–deduttivo; metodo su cui si è ispirata tutta la matematica a partire da Euclide.</a:t>
            </a:r>
          </a:p>
          <a:p>
            <a:pPr marL="285750" indent="-285750" algn="just">
              <a:lnSpc>
                <a:spcPct val="130000"/>
              </a:lnSpc>
              <a:buFont typeface="Arial"/>
              <a:buChar char="•"/>
            </a:pPr>
            <a:r>
              <a:rPr lang="it-IT" sz="1800" dirty="0" smtClean="0"/>
              <a:t>L’edificio teorico si compone di soli dieci asserzioni assunte come verità incontestabili ed immutabili, a prescindere dall’esperienza e intuitivamente vere; sulla basa della quali sviluppò il resto delle proposizioni ricorrendo esclusivamente a deduzioni logiche.</a:t>
            </a:r>
          </a:p>
          <a:p>
            <a:pPr marL="285750" indent="-285750" algn="just">
              <a:lnSpc>
                <a:spcPct val="130000"/>
              </a:lnSpc>
              <a:buFont typeface="Arial"/>
              <a:buChar char="•"/>
            </a:pPr>
            <a:r>
              <a:rPr lang="it-IT" sz="1800" dirty="0" smtClean="0"/>
              <a:t>Fu posta all’apice della conoscenza e fu assunta come fondamento dell’intero edificio della scienza e della filosofia: </a:t>
            </a:r>
            <a:r>
              <a:rPr lang="it-IT" sz="1800" i="1" dirty="0" smtClean="0"/>
              <a:t>considerata incontestabilmente vera, assunse il ruolo di sola ed unica rappresentazione, a priori corretta, dello spazio fisico (Kant); identificata con un struttura solida ed infallibile, certa ed evidente (Hume). </a:t>
            </a:r>
          </a:p>
          <a:p>
            <a:pPr marL="285750" indent="-285750" algn="just">
              <a:lnSpc>
                <a:spcPct val="130000"/>
              </a:lnSpc>
              <a:buFont typeface="Arial"/>
              <a:buChar char="•"/>
            </a:pPr>
            <a:endParaRPr lang="it-IT" sz="1800" dirty="0" smtClean="0"/>
          </a:p>
        </p:txBody>
      </p:sp>
    </p:spTree>
    <p:extLst>
      <p:ext uri="{BB962C8B-B14F-4D97-AF65-F5344CB8AC3E}">
        <p14:creationId xmlns:p14="http://schemas.microsoft.com/office/powerpoint/2010/main" val="34211952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a:t> </a:t>
            </a:r>
            <a:r>
              <a:rPr lang="it-IT" sz="3200" dirty="0" smtClean="0"/>
              <a:t>V postulato delle parallele</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9" name="CasellaDiTesto 8"/>
          <p:cNvSpPr txBox="1"/>
          <p:nvPr/>
        </p:nvSpPr>
        <p:spPr>
          <a:xfrm>
            <a:off x="507999" y="959779"/>
            <a:ext cx="8175037" cy="1412694"/>
          </a:xfrm>
          <a:prstGeom prst="rect">
            <a:avLst/>
          </a:prstGeom>
          <a:noFill/>
        </p:spPr>
        <p:txBody>
          <a:bodyPr wrap="square" rtlCol="0">
            <a:spAutoFit/>
          </a:bodyPr>
          <a:lstStyle/>
          <a:p>
            <a:pPr algn="just">
              <a:lnSpc>
                <a:spcPct val="120000"/>
              </a:lnSpc>
            </a:pPr>
            <a:r>
              <a:rPr lang="it-IT" dirty="0" smtClean="0">
                <a:solidFill>
                  <a:schemeClr val="tx1">
                    <a:lumMod val="75000"/>
                    <a:lumOff val="25000"/>
                  </a:schemeClr>
                </a:solidFill>
              </a:rPr>
              <a:t>Risulti postulato che:</a:t>
            </a:r>
            <a:r>
              <a:rPr lang="it-IT" i="1" dirty="0" smtClean="0">
                <a:solidFill>
                  <a:schemeClr val="tx1">
                    <a:lumMod val="75000"/>
                    <a:lumOff val="25000"/>
                  </a:schemeClr>
                </a:solidFill>
              </a:rPr>
              <a:t> “se </a:t>
            </a:r>
            <a:r>
              <a:rPr lang="it-IT" i="1" dirty="0">
                <a:solidFill>
                  <a:schemeClr val="tx1">
                    <a:lumMod val="75000"/>
                    <a:lumOff val="25000"/>
                  </a:schemeClr>
                </a:solidFill>
              </a:rPr>
              <a:t>una retta venendo a cadere su due rette, forma gli angoli interni e dalla stessa </a:t>
            </a:r>
            <a:r>
              <a:rPr lang="it-IT" i="1" dirty="0" smtClean="0">
                <a:solidFill>
                  <a:schemeClr val="tx1">
                    <a:lumMod val="75000"/>
                    <a:lumOff val="25000"/>
                  </a:schemeClr>
                </a:solidFill>
              </a:rPr>
              <a:t>parte </a:t>
            </a:r>
            <a:r>
              <a:rPr lang="it-IT" i="1" dirty="0">
                <a:solidFill>
                  <a:schemeClr val="tx1">
                    <a:lumMod val="75000"/>
                    <a:lumOff val="25000"/>
                  </a:schemeClr>
                </a:solidFill>
              </a:rPr>
              <a:t>la cui somma sia minore di due retti, le due rette prolungate illimitatamente </a:t>
            </a:r>
            <a:r>
              <a:rPr lang="it-IT" i="1" dirty="0" smtClean="0">
                <a:solidFill>
                  <a:schemeClr val="tx1">
                    <a:lumMod val="75000"/>
                    <a:lumOff val="25000"/>
                  </a:schemeClr>
                </a:solidFill>
              </a:rPr>
              <a:t>verranno </a:t>
            </a:r>
            <a:r>
              <a:rPr lang="it-IT" i="1" dirty="0">
                <a:solidFill>
                  <a:schemeClr val="tx1">
                    <a:lumMod val="75000"/>
                    <a:lumOff val="25000"/>
                  </a:schemeClr>
                </a:solidFill>
              </a:rPr>
              <a:t>ad incontrarsi da quella parte in cui sono gli angoli la cui somma è minore di due </a:t>
            </a:r>
            <a:r>
              <a:rPr lang="it-IT" i="1" dirty="0" smtClean="0">
                <a:solidFill>
                  <a:schemeClr val="tx1">
                    <a:lumMod val="75000"/>
                    <a:lumOff val="25000"/>
                  </a:schemeClr>
                </a:solidFill>
              </a:rPr>
              <a:t>retti.”</a:t>
            </a:r>
            <a:endParaRPr lang="it-IT" dirty="0">
              <a:solidFill>
                <a:schemeClr val="tx1">
                  <a:lumMod val="75000"/>
                  <a:lumOff val="25000"/>
                </a:schemeClr>
              </a:solidFill>
            </a:endParaRPr>
          </a:p>
        </p:txBody>
      </p:sp>
      <p:sp>
        <p:nvSpPr>
          <p:cNvPr id="11" name="Segnaposto testo 3"/>
          <p:cNvSpPr>
            <a:spLocks noGrp="1"/>
          </p:cNvSpPr>
          <p:nvPr>
            <p:ph type="body" sz="half" idx="2"/>
          </p:nvPr>
        </p:nvSpPr>
        <p:spPr>
          <a:xfrm>
            <a:off x="507999" y="2482659"/>
            <a:ext cx="8175036" cy="3989637"/>
          </a:xfrm>
        </p:spPr>
        <p:txBody>
          <a:bodyPr>
            <a:normAutofit/>
          </a:bodyPr>
          <a:lstStyle/>
          <a:p>
            <a:pPr marL="285750" indent="-285750" algn="just">
              <a:lnSpc>
                <a:spcPct val="130000"/>
              </a:lnSpc>
              <a:buFont typeface="Arial"/>
              <a:buChar char="•"/>
            </a:pPr>
            <a:r>
              <a:rPr lang="it-IT" sz="1800" dirty="0" smtClean="0"/>
              <a:t>Manca dell’estrema semplicità e intuitività dei primi quattro postulati;</a:t>
            </a:r>
          </a:p>
          <a:p>
            <a:pPr marL="285750" indent="-285750" algn="just">
              <a:lnSpc>
                <a:spcPct val="130000"/>
              </a:lnSpc>
              <a:buFont typeface="Arial"/>
              <a:buChar char="•"/>
            </a:pPr>
            <a:r>
              <a:rPr lang="it-IT" sz="1800" dirty="0" smtClean="0"/>
              <a:t>Per l’intrinseca difficoltà si è cercato il più possibile di non ricorrere a tale postulato;</a:t>
            </a:r>
          </a:p>
          <a:p>
            <a:pPr marL="285750" indent="-285750" algn="just">
              <a:lnSpc>
                <a:spcPct val="130000"/>
              </a:lnSpc>
              <a:buFont typeface="Arial"/>
              <a:buChar char="•"/>
            </a:pPr>
            <a:r>
              <a:rPr lang="it-IT" sz="1800" dirty="0" smtClean="0"/>
              <a:t>Il Crescere dell’insoddisfazione nei riguardi del V postulato indussero numerosi matematici a ricercarne una dimostrazione più intuitiva;</a:t>
            </a:r>
          </a:p>
          <a:p>
            <a:pPr marL="285750" indent="-285750" algn="just">
              <a:lnSpc>
                <a:spcPct val="130000"/>
              </a:lnSpc>
              <a:buFont typeface="Arial"/>
              <a:buChar char="•"/>
            </a:pPr>
            <a:r>
              <a:rPr lang="it-IT" sz="1800" dirty="0" smtClean="0"/>
              <a:t>Al susseguirsi dei fallimenti si insinua una suggestiva domanda: </a:t>
            </a:r>
            <a:r>
              <a:rPr lang="it-IT" sz="1800" i="1" dirty="0" smtClean="0"/>
              <a:t>e se il quinto assioma non si fosse dimostrato vero?</a:t>
            </a:r>
          </a:p>
          <a:p>
            <a:pPr marL="285750" indent="-285750" algn="just">
              <a:lnSpc>
                <a:spcPct val="130000"/>
              </a:lnSpc>
              <a:buFont typeface="Arial"/>
              <a:buChar char="•"/>
            </a:pPr>
            <a:r>
              <a:rPr lang="it-IT" sz="1800" dirty="0" smtClean="0"/>
              <a:t>Il matematico Gerolamo Saccheri cerca una possibile dimostrazione del postulato per assurdo.</a:t>
            </a:r>
          </a:p>
        </p:txBody>
      </p:sp>
    </p:spTree>
    <p:extLst>
      <p:ext uri="{BB962C8B-B14F-4D97-AF65-F5344CB8AC3E}">
        <p14:creationId xmlns:p14="http://schemas.microsoft.com/office/powerpoint/2010/main" val="26290710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Dimostrazione di Saccheri</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347133" y="980616"/>
            <a:ext cx="8288867" cy="562199"/>
          </a:xfrm>
        </p:spPr>
        <p:txBody>
          <a:bodyPr>
            <a:normAutofit/>
          </a:bodyPr>
          <a:lstStyle/>
          <a:p>
            <a:pPr>
              <a:lnSpc>
                <a:spcPct val="130000"/>
              </a:lnSpc>
            </a:pPr>
            <a:r>
              <a:rPr lang="it-IT" sz="1800" dirty="0" smtClean="0"/>
              <a:t>Egli considera un quadrilatero birettangolo ABCD, retto in A e in B; negando la</a:t>
            </a:r>
          </a:p>
        </p:txBody>
      </p:sp>
      <p:pic>
        <p:nvPicPr>
          <p:cNvPr id="6" name="Immagine 5" descr="Quadrirettangol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406" y="1497445"/>
            <a:ext cx="2523362" cy="1622587"/>
          </a:xfrm>
          <a:prstGeom prst="rect">
            <a:avLst/>
          </a:prstGeom>
        </p:spPr>
      </p:pic>
      <p:sp>
        <p:nvSpPr>
          <p:cNvPr id="13" name="CasellaDiTesto 12"/>
          <p:cNvSpPr txBox="1"/>
          <p:nvPr/>
        </p:nvSpPr>
        <p:spPr>
          <a:xfrm>
            <a:off x="347133" y="1373481"/>
            <a:ext cx="6012273" cy="1158779"/>
          </a:xfrm>
          <a:prstGeom prst="rect">
            <a:avLst/>
          </a:prstGeom>
          <a:noFill/>
        </p:spPr>
        <p:txBody>
          <a:bodyPr wrap="square" rtlCol="0">
            <a:spAutoFit/>
          </a:bodyPr>
          <a:lstStyle/>
          <a:p>
            <a:pPr algn="just">
              <a:lnSpc>
                <a:spcPct val="130000"/>
              </a:lnSpc>
            </a:pPr>
            <a:r>
              <a:rPr lang="it-IT" dirty="0" smtClean="0">
                <a:solidFill>
                  <a:schemeClr val="tx1">
                    <a:lumMod val="85000"/>
                    <a:lumOff val="15000"/>
                  </a:schemeClr>
                </a:solidFill>
              </a:rPr>
              <a:t>possibilità </a:t>
            </a:r>
            <a:r>
              <a:rPr lang="it-IT" dirty="0">
                <a:solidFill>
                  <a:schemeClr val="tx1">
                    <a:lumMod val="85000"/>
                    <a:lumOff val="15000"/>
                  </a:schemeClr>
                </a:solidFill>
              </a:rPr>
              <a:t>di una sola </a:t>
            </a:r>
            <a:r>
              <a:rPr lang="it-IT" dirty="0" smtClean="0">
                <a:solidFill>
                  <a:schemeClr val="tx1">
                    <a:lumMod val="85000"/>
                    <a:lumOff val="15000"/>
                  </a:schemeClr>
                </a:solidFill>
              </a:rPr>
              <a:t>parallela </a:t>
            </a:r>
            <a:r>
              <a:rPr lang="it-IT" dirty="0">
                <a:solidFill>
                  <a:schemeClr val="tx1">
                    <a:lumMod val="85000"/>
                    <a:lumOff val="15000"/>
                  </a:schemeClr>
                </a:solidFill>
              </a:rPr>
              <a:t>cosa si può dire </a:t>
            </a:r>
            <a:r>
              <a:rPr lang="it-IT" dirty="0" smtClean="0">
                <a:solidFill>
                  <a:schemeClr val="tx1">
                    <a:lumMod val="85000"/>
                    <a:lumOff val="15000"/>
                  </a:schemeClr>
                </a:solidFill>
              </a:rPr>
              <a:t>degli angoli </a:t>
            </a:r>
            <a:r>
              <a:rPr lang="it-IT" dirty="0">
                <a:solidFill>
                  <a:schemeClr val="tx1">
                    <a:lumMod val="85000"/>
                    <a:lumOff val="15000"/>
                  </a:schemeClr>
                </a:solidFill>
              </a:rPr>
              <a:t>in D e in C? Essi non possono essere </a:t>
            </a:r>
            <a:r>
              <a:rPr lang="it-IT" dirty="0" smtClean="0">
                <a:solidFill>
                  <a:schemeClr val="tx1">
                    <a:lumMod val="85000"/>
                    <a:lumOff val="15000"/>
                  </a:schemeClr>
                </a:solidFill>
              </a:rPr>
              <a:t>retti, per negazione dell’ipotesi.</a:t>
            </a:r>
            <a:endParaRPr lang="it-IT" sz="1400" dirty="0" smtClean="0">
              <a:solidFill>
                <a:schemeClr val="tx1">
                  <a:lumMod val="85000"/>
                  <a:lumOff val="15000"/>
                </a:schemeClr>
              </a:solidFill>
            </a:endParaRPr>
          </a:p>
        </p:txBody>
      </p:sp>
      <p:pic>
        <p:nvPicPr>
          <p:cNvPr id="14" name="Immagine 13" descr="quadrirettangolo ottus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406" y="3224754"/>
            <a:ext cx="2523361" cy="1513406"/>
          </a:xfrm>
          <a:prstGeom prst="rect">
            <a:avLst/>
          </a:prstGeom>
        </p:spPr>
      </p:pic>
      <p:pic>
        <p:nvPicPr>
          <p:cNvPr id="15" name="Immagine 14" descr="quadrirettangolo acut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404" y="5054091"/>
            <a:ext cx="2523363" cy="1334990"/>
          </a:xfrm>
          <a:prstGeom prst="rect">
            <a:avLst/>
          </a:prstGeom>
        </p:spPr>
      </p:pic>
      <p:sp>
        <p:nvSpPr>
          <p:cNvPr id="16" name="Segnaposto testo 3"/>
          <p:cNvSpPr txBox="1">
            <a:spLocks/>
          </p:cNvSpPr>
          <p:nvPr/>
        </p:nvSpPr>
        <p:spPr>
          <a:xfrm>
            <a:off x="347133" y="2560481"/>
            <a:ext cx="5908793" cy="416581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gn="just">
              <a:lnSpc>
                <a:spcPct val="130000"/>
              </a:lnSpc>
            </a:pPr>
            <a:r>
              <a:rPr lang="it-IT" sz="1800" dirty="0">
                <a:solidFill>
                  <a:schemeClr val="tx1">
                    <a:lumMod val="85000"/>
                    <a:lumOff val="15000"/>
                  </a:schemeClr>
                </a:solidFill>
              </a:rPr>
              <a:t>Ipotesi che siano ottusi:</a:t>
            </a:r>
          </a:p>
          <a:p>
            <a:pPr marL="285750" indent="-285750" algn="just">
              <a:lnSpc>
                <a:spcPct val="130000"/>
              </a:lnSpc>
              <a:buFont typeface="Arial"/>
              <a:buChar char="•"/>
            </a:pPr>
            <a:r>
              <a:rPr lang="it-IT" sz="1800" dirty="0">
                <a:solidFill>
                  <a:schemeClr val="tx1">
                    <a:lumMod val="85000"/>
                    <a:lumOff val="15000"/>
                  </a:schemeClr>
                </a:solidFill>
              </a:rPr>
              <a:t>Somma degli angoli interni di un triangolo sempre maggiore di π;</a:t>
            </a:r>
          </a:p>
          <a:p>
            <a:pPr marL="285750" indent="-285750" algn="just">
              <a:lnSpc>
                <a:spcPct val="130000"/>
              </a:lnSpc>
              <a:buFont typeface="Arial"/>
              <a:buChar char="•"/>
            </a:pPr>
            <a:r>
              <a:rPr lang="it-IT" sz="1800" dirty="0">
                <a:solidFill>
                  <a:schemeClr val="tx1">
                    <a:lumMod val="85000"/>
                    <a:lumOff val="15000"/>
                  </a:schemeClr>
                </a:solidFill>
              </a:rPr>
              <a:t>Una perpendicolare e una obliqua a una stessa retta si incontrano sempre</a:t>
            </a:r>
          </a:p>
          <a:p>
            <a:pPr algn="just">
              <a:lnSpc>
                <a:spcPct val="130000"/>
              </a:lnSpc>
            </a:pPr>
            <a:endParaRPr lang="it-IT" sz="1100" dirty="0" smtClean="0">
              <a:solidFill>
                <a:schemeClr val="tx1">
                  <a:lumMod val="85000"/>
                  <a:lumOff val="15000"/>
                </a:schemeClr>
              </a:solidFill>
            </a:endParaRPr>
          </a:p>
          <a:p>
            <a:pPr algn="just"/>
            <a:r>
              <a:rPr lang="it-IT" sz="1800" dirty="0" smtClean="0">
                <a:solidFill>
                  <a:schemeClr val="tx1">
                    <a:lumMod val="85000"/>
                    <a:lumOff val="15000"/>
                  </a:schemeClr>
                </a:solidFill>
              </a:rPr>
              <a:t>Ipotesi che siano </a:t>
            </a:r>
            <a:r>
              <a:rPr lang="it-IT" sz="1800" dirty="0">
                <a:solidFill>
                  <a:schemeClr val="tx1">
                    <a:lumMod val="85000"/>
                    <a:lumOff val="15000"/>
                  </a:schemeClr>
                </a:solidFill>
              </a:rPr>
              <a:t>acuti:</a:t>
            </a:r>
          </a:p>
          <a:p>
            <a:pPr marL="285750" indent="-285750" algn="just">
              <a:buFont typeface="Arial"/>
              <a:buChar char="•"/>
            </a:pPr>
            <a:r>
              <a:rPr lang="it-IT" sz="1800" dirty="0">
                <a:solidFill>
                  <a:schemeClr val="tx1">
                    <a:lumMod val="85000"/>
                    <a:lumOff val="15000"/>
                  </a:schemeClr>
                </a:solidFill>
              </a:rPr>
              <a:t>Somma degli angoli interni di un triangolo sempre minore di π;</a:t>
            </a:r>
          </a:p>
          <a:p>
            <a:pPr marL="285750" indent="-285750" algn="just">
              <a:buFont typeface="Arial"/>
              <a:buChar char="•"/>
            </a:pPr>
            <a:r>
              <a:rPr lang="it-IT" sz="1800" dirty="0">
                <a:solidFill>
                  <a:schemeClr val="tx1">
                    <a:lumMod val="85000"/>
                    <a:lumOff val="15000"/>
                  </a:schemeClr>
                </a:solidFill>
              </a:rPr>
              <a:t>Data una retta </a:t>
            </a:r>
            <a:r>
              <a:rPr lang="it-IT" sz="1800" i="1" dirty="0" err="1" smtClean="0">
                <a:solidFill>
                  <a:schemeClr val="tx1">
                    <a:lumMod val="85000"/>
                    <a:lumOff val="15000"/>
                  </a:schemeClr>
                </a:solidFill>
              </a:rPr>
              <a:t>r</a:t>
            </a:r>
            <a:r>
              <a:rPr lang="it-IT" sz="1800" dirty="0" smtClean="0">
                <a:solidFill>
                  <a:schemeClr val="tx1">
                    <a:lumMod val="85000"/>
                    <a:lumOff val="15000"/>
                  </a:schemeClr>
                </a:solidFill>
              </a:rPr>
              <a:t> e </a:t>
            </a:r>
            <a:r>
              <a:rPr lang="it-IT" sz="1800" dirty="0">
                <a:solidFill>
                  <a:schemeClr val="tx1">
                    <a:lumMod val="85000"/>
                    <a:lumOff val="15000"/>
                  </a:schemeClr>
                </a:solidFill>
              </a:rPr>
              <a:t>un punto </a:t>
            </a:r>
            <a:r>
              <a:rPr lang="it-IT" sz="1800" dirty="0" err="1" smtClean="0">
                <a:solidFill>
                  <a:schemeClr val="tx1">
                    <a:lumMod val="85000"/>
                    <a:lumOff val="15000"/>
                  </a:schemeClr>
                </a:solidFill>
              </a:rPr>
              <a:t>P</a:t>
            </a:r>
            <a:r>
              <a:rPr lang="it-IT" sz="1800" dirty="0" smtClean="0">
                <a:solidFill>
                  <a:schemeClr val="tx1">
                    <a:lumMod val="85000"/>
                    <a:lumOff val="15000"/>
                  </a:schemeClr>
                </a:solidFill>
              </a:rPr>
              <a:t> fuori </a:t>
            </a:r>
            <a:r>
              <a:rPr lang="it-IT" sz="1800" dirty="0">
                <a:solidFill>
                  <a:schemeClr val="tx1">
                    <a:lumMod val="85000"/>
                    <a:lumOff val="15000"/>
                  </a:schemeClr>
                </a:solidFill>
              </a:rPr>
              <a:t>di essa esistono almeno due rette </a:t>
            </a:r>
            <a:r>
              <a:rPr lang="it-IT" sz="1800" dirty="0" smtClean="0">
                <a:solidFill>
                  <a:schemeClr val="tx1">
                    <a:lumMod val="85000"/>
                    <a:lumOff val="15000"/>
                  </a:schemeClr>
                </a:solidFill>
              </a:rPr>
              <a:t>parallele a </a:t>
            </a:r>
            <a:r>
              <a:rPr lang="it-IT" sz="1800" i="1" dirty="0" err="1" smtClean="0">
                <a:solidFill>
                  <a:schemeClr val="tx1">
                    <a:lumMod val="85000"/>
                    <a:lumOff val="15000"/>
                  </a:schemeClr>
                </a:solidFill>
              </a:rPr>
              <a:t>r</a:t>
            </a:r>
            <a:r>
              <a:rPr lang="it-IT" sz="1800" dirty="0" smtClean="0">
                <a:solidFill>
                  <a:schemeClr val="tx1">
                    <a:lumMod val="85000"/>
                    <a:lumOff val="15000"/>
                  </a:schemeClr>
                </a:solidFill>
              </a:rPr>
              <a:t> </a:t>
            </a:r>
            <a:r>
              <a:rPr lang="it-IT" sz="1800" dirty="0">
                <a:solidFill>
                  <a:schemeClr val="tx1">
                    <a:lumMod val="85000"/>
                    <a:lumOff val="15000"/>
                  </a:schemeClr>
                </a:solidFill>
              </a:rPr>
              <a:t>e passanti per </a:t>
            </a:r>
            <a:r>
              <a:rPr lang="it-IT" sz="1800" dirty="0" err="1" smtClean="0">
                <a:solidFill>
                  <a:schemeClr val="tx1">
                    <a:lumMod val="85000"/>
                    <a:lumOff val="15000"/>
                  </a:schemeClr>
                </a:solidFill>
              </a:rPr>
              <a:t>P</a:t>
            </a:r>
            <a:r>
              <a:rPr lang="it-IT" sz="1800" dirty="0" smtClean="0">
                <a:solidFill>
                  <a:schemeClr val="tx1">
                    <a:lumMod val="85000"/>
                    <a:lumOff val="15000"/>
                  </a:schemeClr>
                </a:solidFill>
              </a:rPr>
              <a:t>;</a:t>
            </a:r>
          </a:p>
          <a:p>
            <a:pPr marL="285750" indent="-285750" algn="just">
              <a:buFont typeface="Arial"/>
              <a:buChar char="•"/>
            </a:pPr>
            <a:r>
              <a:rPr lang="it-IT" sz="1800" dirty="0" smtClean="0">
                <a:solidFill>
                  <a:schemeClr val="tx1">
                    <a:lumMod val="85000"/>
                    <a:lumOff val="15000"/>
                  </a:schemeClr>
                </a:solidFill>
              </a:rPr>
              <a:t>Esistono infinite rette seccanti e non seccanti </a:t>
            </a:r>
            <a:r>
              <a:rPr lang="it-IT" sz="1800" i="1" dirty="0" err="1" smtClean="0">
                <a:solidFill>
                  <a:schemeClr val="tx1">
                    <a:lumMod val="85000"/>
                    <a:lumOff val="15000"/>
                  </a:schemeClr>
                </a:solidFill>
              </a:rPr>
              <a:t>r</a:t>
            </a:r>
            <a:r>
              <a:rPr lang="it-IT" sz="1800" dirty="0" smtClean="0">
                <a:solidFill>
                  <a:schemeClr val="tx1">
                    <a:lumMod val="85000"/>
                    <a:lumOff val="15000"/>
                  </a:schemeClr>
                </a:solidFill>
              </a:rPr>
              <a:t>.</a:t>
            </a:r>
            <a:endParaRPr lang="it-IT" sz="1800" dirty="0">
              <a:solidFill>
                <a:schemeClr val="tx1">
                  <a:lumMod val="85000"/>
                  <a:lumOff val="15000"/>
                </a:schemeClr>
              </a:solidFill>
            </a:endParaRPr>
          </a:p>
          <a:p>
            <a:pPr algn="just">
              <a:lnSpc>
                <a:spcPct val="130000"/>
              </a:lnSpc>
            </a:pPr>
            <a:endParaRPr lang="it-IT" sz="1800" dirty="0" smtClean="0"/>
          </a:p>
        </p:txBody>
      </p:sp>
    </p:spTree>
    <p:extLst>
      <p:ext uri="{BB962C8B-B14F-4D97-AF65-F5344CB8AC3E}">
        <p14:creationId xmlns:p14="http://schemas.microsoft.com/office/powerpoint/2010/main" val="38772854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6158605" cy="712393"/>
          </a:xfrm>
        </p:spPr>
        <p:txBody>
          <a:bodyPr/>
          <a:lstStyle/>
          <a:p>
            <a:r>
              <a:rPr lang="it-IT" sz="3200" dirty="0" smtClean="0"/>
              <a:t>Fine della verità euclidea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9" name="CasellaDiTesto 8"/>
          <p:cNvSpPr txBox="1"/>
          <p:nvPr/>
        </p:nvSpPr>
        <p:spPr>
          <a:xfrm>
            <a:off x="436033" y="959778"/>
            <a:ext cx="8271935" cy="2077492"/>
          </a:xfrm>
          <a:prstGeom prst="rect">
            <a:avLst/>
          </a:prstGeom>
          <a:noFill/>
        </p:spPr>
        <p:txBody>
          <a:bodyPr wrap="square" rtlCol="0">
            <a:spAutoFit/>
          </a:bodyPr>
          <a:lstStyle/>
          <a:p>
            <a:pPr algn="just">
              <a:lnSpc>
                <a:spcPct val="120000"/>
              </a:lnSpc>
            </a:pPr>
            <a:r>
              <a:rPr lang="it-IT" dirty="0" smtClean="0">
                <a:solidFill>
                  <a:schemeClr val="tx1">
                    <a:lumMod val="75000"/>
                    <a:lumOff val="25000"/>
                  </a:schemeClr>
                </a:solidFill>
              </a:rPr>
              <a:t>Saccheri fallisce nella sua impresa non pervenendo a nessuna conclusione; ma ormai il tentativo di salvare il V postulato fallisce miseramente. La possibilità di “sostituire” e “scegliere” un diverso assioma della parallele fa comprendere a numerosi matematici la possibilità di una costruzione di una geometria diversa da quella euclidea: negando il V postulato </a:t>
            </a:r>
            <a:r>
              <a:rPr lang="it-IT" i="1" dirty="0" smtClean="0">
                <a:solidFill>
                  <a:schemeClr val="tx1">
                    <a:lumMod val="75000"/>
                    <a:lumOff val="25000"/>
                  </a:schemeClr>
                </a:solidFill>
              </a:rPr>
              <a:t>nascono le geometria non euclidee.</a:t>
            </a:r>
            <a:endParaRPr lang="it-IT" i="1" dirty="0">
              <a:solidFill>
                <a:schemeClr val="tx1">
                  <a:lumMod val="75000"/>
                  <a:lumOff val="25000"/>
                </a:schemeClr>
              </a:solidFill>
            </a:endParaRPr>
          </a:p>
        </p:txBody>
      </p:sp>
      <p:sp>
        <p:nvSpPr>
          <p:cNvPr id="11" name="Segnaposto testo 3"/>
          <p:cNvSpPr>
            <a:spLocks noGrp="1"/>
          </p:cNvSpPr>
          <p:nvPr>
            <p:ph type="body" sz="half" idx="2"/>
          </p:nvPr>
        </p:nvSpPr>
        <p:spPr>
          <a:xfrm>
            <a:off x="652169" y="3138506"/>
            <a:ext cx="7839662" cy="3454764"/>
          </a:xfrm>
        </p:spPr>
        <p:txBody>
          <a:bodyPr>
            <a:normAutofit fontScale="92500"/>
          </a:bodyPr>
          <a:lstStyle/>
          <a:p>
            <a:pPr algn="ctr">
              <a:lnSpc>
                <a:spcPct val="130000"/>
              </a:lnSpc>
            </a:pPr>
            <a:r>
              <a:rPr lang="it-IT" sz="1800" i="1" dirty="0" smtClean="0"/>
              <a:t>“</a:t>
            </a:r>
            <a:r>
              <a:rPr lang="it-IT" sz="1800" dirty="0"/>
              <a:t>Il sorprendete verdetto finale sarebbe arrivato nel XIX secolo: </a:t>
            </a:r>
            <a:r>
              <a:rPr lang="it-IT" sz="1800" b="1" dirty="0"/>
              <a:t>era possibile creare nuovi tipi di geometria </a:t>
            </a:r>
            <a:r>
              <a:rPr lang="it-IT" sz="1800" b="1" i="1" dirty="0"/>
              <a:t>scegliendo </a:t>
            </a:r>
            <a:r>
              <a:rPr lang="it-IT" sz="1800" b="1" dirty="0"/>
              <a:t>un assioma diverso</a:t>
            </a:r>
            <a:r>
              <a:rPr lang="it-IT" sz="1800" dirty="0"/>
              <a:t> dal quinto di Euclide</a:t>
            </a:r>
            <a:r>
              <a:rPr lang="it-IT" sz="1800" dirty="0" smtClean="0"/>
              <a:t>. </a:t>
            </a:r>
            <a:r>
              <a:rPr lang="it-IT" sz="1800" i="1" dirty="0" smtClean="0"/>
              <a:t>Per </a:t>
            </a:r>
            <a:r>
              <a:rPr lang="it-IT" sz="1800" i="1" dirty="0"/>
              <a:t>millenni, la geometria euclidea era stata considerata unica e inevitabile: la sola vera </a:t>
            </a:r>
            <a:r>
              <a:rPr lang="it-IT" sz="1800" i="1" dirty="0" smtClean="0"/>
              <a:t>descrizione </a:t>
            </a:r>
            <a:r>
              <a:rPr lang="it-IT" sz="1800" i="1" dirty="0"/>
              <a:t>possibile dello spazio. Il fatto che adesso si potesse scegliere gli assiomi e ottenere una descrizione ugualmente valida rivoluzionava l’intero concetto</a:t>
            </a:r>
            <a:r>
              <a:rPr lang="it-IT" sz="1800" b="1" i="1" dirty="0"/>
              <a:t>. Quel sistema deduttivo </a:t>
            </a:r>
            <a:r>
              <a:rPr lang="it-IT" sz="1800" b="1" i="1" dirty="0" smtClean="0"/>
              <a:t>sicuro</a:t>
            </a:r>
            <a:r>
              <a:rPr lang="it-IT" sz="1800" b="1" i="1" dirty="0"/>
              <a:t>, costruito con cura, diventava di colpo simile a un gioco in cui gli assiomi avevano </a:t>
            </a:r>
            <a:r>
              <a:rPr lang="it-IT" sz="1800" b="1" i="1" dirty="0" smtClean="0"/>
              <a:t>semplicemente </a:t>
            </a:r>
            <a:r>
              <a:rPr lang="it-IT" sz="1800" b="1" i="1" dirty="0"/>
              <a:t>il ruolo di regole. </a:t>
            </a:r>
            <a:r>
              <a:rPr lang="it-IT" sz="1800" b="1" i="1" dirty="0">
                <a:solidFill>
                  <a:schemeClr val="tx1">
                    <a:lumMod val="95000"/>
                    <a:lumOff val="5000"/>
                  </a:schemeClr>
                </a:solidFill>
              </a:rPr>
              <a:t>Era possibile cambiare gli assiomi e divertirsi in un gioco </a:t>
            </a:r>
            <a:r>
              <a:rPr lang="it-IT" sz="1800" b="1" i="1" dirty="0" smtClean="0">
                <a:solidFill>
                  <a:schemeClr val="tx1">
                    <a:lumMod val="95000"/>
                    <a:lumOff val="5000"/>
                  </a:schemeClr>
                </a:solidFill>
              </a:rPr>
              <a:t>diverso</a:t>
            </a:r>
            <a:r>
              <a:rPr lang="it-IT" sz="1800" b="1" i="1" dirty="0" smtClean="0"/>
              <a:t>”</a:t>
            </a:r>
          </a:p>
          <a:p>
            <a:pPr algn="r">
              <a:lnSpc>
                <a:spcPct val="130000"/>
              </a:lnSpc>
            </a:pPr>
            <a:r>
              <a:rPr lang="it-IT" sz="1100" b="1" i="1" dirty="0" smtClean="0"/>
              <a:t>Mario Livio, Dio è un matematico, pag. 208</a:t>
            </a:r>
          </a:p>
        </p:txBody>
      </p:sp>
    </p:spTree>
    <p:extLst>
      <p:ext uri="{BB962C8B-B14F-4D97-AF65-F5344CB8AC3E}">
        <p14:creationId xmlns:p14="http://schemas.microsoft.com/office/powerpoint/2010/main" val="34211952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34295" y="1269999"/>
            <a:ext cx="7848600" cy="4976519"/>
          </a:xfrm>
        </p:spPr>
        <p:txBody>
          <a:bodyPr anchor="ctr">
            <a:normAutofit/>
          </a:bodyPr>
          <a:lstStyle/>
          <a:p>
            <a:pPr algn="just">
              <a:lnSpc>
                <a:spcPct val="120000"/>
              </a:lnSpc>
            </a:pPr>
            <a:r>
              <a:rPr lang="it-IT" sz="2100" dirty="0" smtClean="0"/>
              <a:t>Postulato:</a:t>
            </a:r>
          </a:p>
          <a:p>
            <a:pPr marL="342900" indent="-342900" algn="just">
              <a:lnSpc>
                <a:spcPct val="120000"/>
              </a:lnSpc>
              <a:buFont typeface="Arial"/>
              <a:buChar char="•"/>
            </a:pPr>
            <a:r>
              <a:rPr lang="it-IT" sz="2100" dirty="0" smtClean="0"/>
              <a:t>Tutte le leggi della meccanica devono essere invarianti rispetto a qualsiasi sistema di riferimento inerziale.</a:t>
            </a:r>
          </a:p>
          <a:p>
            <a:pPr algn="just">
              <a:lnSpc>
                <a:spcPct val="120000"/>
              </a:lnSpc>
            </a:pPr>
            <a:endParaRPr lang="it-IT" sz="2100" dirty="0" smtClean="0"/>
          </a:p>
          <a:p>
            <a:pPr algn="just">
              <a:lnSpc>
                <a:spcPct val="120000"/>
              </a:lnSpc>
            </a:pPr>
            <a:r>
              <a:rPr lang="it-IT" sz="2100" dirty="0" smtClean="0"/>
              <a:t>Presupponeva l’esistenza di un ordine deterministico, eterno </a:t>
            </a:r>
            <a:r>
              <a:rPr lang="it-IT" sz="2100" dirty="0"/>
              <a:t>ed immutabile, basato su rapporti di causa ed </a:t>
            </a:r>
            <a:r>
              <a:rPr lang="it-IT" sz="2100" dirty="0" smtClean="0"/>
              <a:t>effetto, </a:t>
            </a:r>
            <a:r>
              <a:rPr lang="it-IT" sz="2100" dirty="0"/>
              <a:t>fondato sulla verità </a:t>
            </a:r>
            <a:r>
              <a:rPr lang="it-IT" sz="2100" dirty="0" smtClean="0"/>
              <a:t>euclidea:</a:t>
            </a:r>
          </a:p>
          <a:p>
            <a:pPr marL="342900" indent="-342900" algn="just">
              <a:lnSpc>
                <a:spcPct val="120000"/>
              </a:lnSpc>
              <a:buFont typeface="Arial"/>
              <a:buChar char="•"/>
            </a:pPr>
            <a:r>
              <a:rPr lang="it-IT" sz="2100" dirty="0" smtClean="0"/>
              <a:t>Spazio </a:t>
            </a:r>
            <a:r>
              <a:rPr lang="it-IT" sz="2100" dirty="0"/>
              <a:t>e </a:t>
            </a:r>
            <a:r>
              <a:rPr lang="it-IT" sz="2100" dirty="0" smtClean="0"/>
              <a:t>tempo assoluti: </a:t>
            </a:r>
            <a:r>
              <a:rPr lang="it-IT" sz="2100" dirty="0"/>
              <a:t>completamente indipendenti </a:t>
            </a:r>
            <a:r>
              <a:rPr lang="it-IT" sz="2100" dirty="0" smtClean="0"/>
              <a:t>tra loro e dal </a:t>
            </a:r>
            <a:r>
              <a:rPr lang="it-IT" sz="2100" dirty="0"/>
              <a:t>sistema di riferimento scelto</a:t>
            </a:r>
            <a:r>
              <a:rPr lang="it-IT" sz="2100" dirty="0" smtClean="0"/>
              <a:t>.</a:t>
            </a:r>
          </a:p>
          <a:p>
            <a:pPr marL="342900" indent="-342900" algn="just">
              <a:lnSpc>
                <a:spcPct val="120000"/>
              </a:lnSpc>
              <a:buFont typeface="Arial"/>
              <a:buChar char="•"/>
            </a:pPr>
            <a:r>
              <a:rPr lang="it-IT" sz="2100" dirty="0" smtClean="0"/>
              <a:t>Forze: relazioni semplici, dipendenti unicamente dalla distanza e agenti sulla congiungete dei corpi.</a:t>
            </a:r>
            <a:endParaRPr lang="it-IT" sz="2100" dirty="0"/>
          </a:p>
          <a:p>
            <a:pPr marL="342900" indent="-342900" algn="just">
              <a:lnSpc>
                <a:spcPct val="120000"/>
              </a:lnSpc>
              <a:buFont typeface="Arial"/>
              <a:buChar char="•"/>
            </a:pPr>
            <a:endParaRPr lang="it-IT" sz="2400" dirty="0"/>
          </a:p>
        </p:txBody>
      </p:sp>
      <p:sp>
        <p:nvSpPr>
          <p:cNvPr id="10" name="Titolo 1"/>
          <p:cNvSpPr>
            <a:spLocks noGrp="1"/>
          </p:cNvSpPr>
          <p:nvPr>
            <p:ph type="title"/>
          </p:nvPr>
        </p:nvSpPr>
        <p:spPr>
          <a:xfrm>
            <a:off x="534295" y="241300"/>
            <a:ext cx="4964805" cy="712393"/>
          </a:xfrm>
        </p:spPr>
        <p:txBody>
          <a:bodyPr/>
          <a:lstStyle/>
          <a:p>
            <a:pPr algn="l"/>
            <a:r>
              <a:rPr lang="it-IT" sz="3200" dirty="0" smtClean="0"/>
              <a:t>Relatività Galileiana</a:t>
            </a:r>
            <a:endParaRPr lang="it-IT" sz="3200" dirty="0"/>
          </a:p>
        </p:txBody>
      </p:sp>
    </p:spTree>
    <p:extLst>
      <p:ext uri="{BB962C8B-B14F-4D97-AF65-F5344CB8AC3E}">
        <p14:creationId xmlns:p14="http://schemas.microsoft.com/office/powerpoint/2010/main" val="27030028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Lobačevskij e la geometria iperbolica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536222" y="1117235"/>
            <a:ext cx="8259704" cy="5599654"/>
          </a:xfrm>
        </p:spPr>
        <p:txBody>
          <a:bodyPr>
            <a:normAutofit fontScale="92500" lnSpcReduction="10000"/>
          </a:bodyPr>
          <a:lstStyle/>
          <a:p>
            <a:pPr algn="just">
              <a:lnSpc>
                <a:spcPct val="130000"/>
              </a:lnSpc>
            </a:pPr>
            <a:r>
              <a:rPr lang="it-IT" sz="1800" dirty="0" smtClean="0"/>
              <a:t>Anche se altri giunsero alle stesse conclusioni, a lui va il merito di aver costruito, con l’opera </a:t>
            </a:r>
            <a:r>
              <a:rPr lang="it-IT" sz="1800" i="1" dirty="0" smtClean="0"/>
              <a:t>Nuovi principi della geometria,</a:t>
            </a:r>
            <a:r>
              <a:rPr lang="it-IT" sz="1800" dirty="0" smtClean="0"/>
              <a:t> il primo sistema logicamente valido e coerente di una geometria nuova e diversa da quella di Euclide, chiamata geometria iperbolica. Lobačevskij parte dalle conclusioni cui era giunto Saccheri con l’ipotesi dell’angolo acuto, ed inserisci le sue conclusioni.</a:t>
            </a:r>
          </a:p>
          <a:p>
            <a:pPr algn="just">
              <a:lnSpc>
                <a:spcPct val="130000"/>
              </a:lnSpc>
            </a:pPr>
            <a:r>
              <a:rPr lang="it-IT" sz="1800" dirty="0" smtClean="0"/>
              <a:t>Nella geometria iperbolica si ha:</a:t>
            </a:r>
          </a:p>
          <a:p>
            <a:pPr marL="285750" indent="-285750" algn="just">
              <a:lnSpc>
                <a:spcPct val="130000"/>
              </a:lnSpc>
              <a:buFont typeface="Arial"/>
              <a:buChar char="•"/>
            </a:pPr>
            <a:r>
              <a:rPr lang="it-IT" sz="1800" dirty="0" smtClean="0"/>
              <a:t>“Data una retta </a:t>
            </a:r>
            <a:r>
              <a:rPr lang="it-IT" sz="1800" i="1" dirty="0" err="1" smtClean="0"/>
              <a:t>r</a:t>
            </a:r>
            <a:r>
              <a:rPr lang="it-IT" sz="1800" dirty="0" smtClean="0"/>
              <a:t> e un punto </a:t>
            </a:r>
            <a:r>
              <a:rPr lang="it-IT" sz="1800" dirty="0" err="1" smtClean="0"/>
              <a:t>P</a:t>
            </a:r>
            <a:r>
              <a:rPr lang="it-IT" sz="1800" dirty="0" smtClean="0"/>
              <a:t> fuori di essa, esistono almeno due rette parallele a </a:t>
            </a:r>
            <a:r>
              <a:rPr lang="it-IT" sz="1800" i="1" dirty="0" err="1" smtClean="0"/>
              <a:t>r</a:t>
            </a:r>
            <a:r>
              <a:rPr lang="it-IT" sz="1800" dirty="0" smtClean="0"/>
              <a:t> e passanti per </a:t>
            </a:r>
            <a:r>
              <a:rPr lang="it-IT" sz="1800" dirty="0" err="1" smtClean="0"/>
              <a:t>P</a:t>
            </a:r>
            <a:r>
              <a:rPr lang="it-IT" sz="1800" dirty="0" smtClean="0"/>
              <a:t>”.</a:t>
            </a:r>
          </a:p>
          <a:p>
            <a:pPr marL="285750" indent="-285750" algn="just">
              <a:lnSpc>
                <a:spcPct val="130000"/>
              </a:lnSpc>
              <a:buFont typeface="Arial"/>
              <a:buChar char="•"/>
            </a:pPr>
            <a:r>
              <a:rPr lang="it-IT" sz="1800" dirty="0" smtClean="0"/>
              <a:t>Esistono infinite rette non seccanti </a:t>
            </a:r>
            <a:r>
              <a:rPr lang="it-IT" sz="1800" i="1" dirty="0" err="1" smtClean="0"/>
              <a:t>r</a:t>
            </a:r>
            <a:r>
              <a:rPr lang="it-IT" sz="1800" dirty="0" smtClean="0"/>
              <a:t>, passanti per </a:t>
            </a:r>
            <a:r>
              <a:rPr lang="it-IT" sz="1800" dirty="0" err="1" smtClean="0"/>
              <a:t>P</a:t>
            </a:r>
            <a:r>
              <a:rPr lang="it-IT" sz="1800" dirty="0" smtClean="0"/>
              <a:t> (rette iperparallele);</a:t>
            </a:r>
            <a:endParaRPr lang="it-IT" sz="1800" dirty="0"/>
          </a:p>
          <a:p>
            <a:pPr marL="285750" indent="-285750" algn="just">
              <a:lnSpc>
                <a:spcPct val="130000"/>
              </a:lnSpc>
              <a:buFont typeface="Arial"/>
              <a:buChar char="•"/>
            </a:pPr>
            <a:r>
              <a:rPr lang="it-IT" sz="1800" dirty="0" smtClean="0"/>
              <a:t>Esiste una perpendicolare comune a una coppia di rette asintotiche a </a:t>
            </a:r>
            <a:r>
              <a:rPr lang="it-IT" sz="1800" dirty="0" err="1" smtClean="0"/>
              <a:t>r</a:t>
            </a:r>
            <a:r>
              <a:rPr lang="it-IT" sz="1800" dirty="0" smtClean="0"/>
              <a:t> (le due rette parallele)</a:t>
            </a:r>
          </a:p>
          <a:p>
            <a:pPr marL="285750" indent="-285750" algn="just">
              <a:lnSpc>
                <a:spcPct val="130000"/>
              </a:lnSpc>
              <a:buFont typeface="Arial"/>
              <a:buChar char="•"/>
            </a:pPr>
            <a:r>
              <a:rPr lang="it-IT" sz="1800" dirty="0" smtClean="0"/>
              <a:t>Nessun quadrilatero è rettangolo;</a:t>
            </a:r>
          </a:p>
          <a:p>
            <a:pPr marL="285750" indent="-285750" algn="just">
              <a:lnSpc>
                <a:spcPct val="130000"/>
              </a:lnSpc>
              <a:buFont typeface="Arial"/>
              <a:buChar char="•"/>
            </a:pPr>
            <a:r>
              <a:rPr lang="it-IT" sz="1800" dirty="0" smtClean="0"/>
              <a:t>La somma degli angoli interni di un triangolo è minore di π;</a:t>
            </a:r>
          </a:p>
          <a:p>
            <a:pPr marL="285750" indent="-285750" algn="just">
              <a:lnSpc>
                <a:spcPct val="130000"/>
              </a:lnSpc>
              <a:buFont typeface="Arial"/>
              <a:buChar char="•"/>
            </a:pPr>
            <a:r>
              <a:rPr lang="it-IT" sz="1800" dirty="0" smtClean="0"/>
              <a:t>Esiste nello spazio iperbolico un intorno infinitamente piccolo nel quale è valida la geometria euclidea</a:t>
            </a:r>
            <a:r>
              <a:rPr lang="it-IT" sz="1800" b="1" i="1" dirty="0" smtClean="0"/>
              <a:t>.</a:t>
            </a:r>
            <a:endParaRPr lang="it-IT" sz="1800" b="1" i="1" dirty="0"/>
          </a:p>
        </p:txBody>
      </p:sp>
    </p:spTree>
    <p:extLst>
      <p:ext uri="{BB962C8B-B14F-4D97-AF65-F5344CB8AC3E}">
        <p14:creationId xmlns:p14="http://schemas.microsoft.com/office/powerpoint/2010/main" val="33178999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Lobačevskij e la geometria iperbolica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536222" y="4011102"/>
            <a:ext cx="8259704" cy="2705787"/>
          </a:xfrm>
        </p:spPr>
        <p:txBody>
          <a:bodyPr>
            <a:normAutofit lnSpcReduction="10000"/>
          </a:bodyPr>
          <a:lstStyle/>
          <a:p>
            <a:pPr marL="285750" indent="-285750" algn="just">
              <a:lnSpc>
                <a:spcPct val="130000"/>
              </a:lnSpc>
              <a:buFont typeface="Arial"/>
              <a:buChar char="•"/>
            </a:pPr>
            <a:r>
              <a:rPr lang="it-IT" sz="1800" i="1" dirty="0" err="1" smtClean="0"/>
              <a:t>s</a:t>
            </a:r>
            <a:r>
              <a:rPr lang="it-IT" sz="1800" dirty="0" smtClean="0"/>
              <a:t> è una parallela euclidea tra le infinite rette iperboliche </a:t>
            </a:r>
            <a:r>
              <a:rPr lang="it-IT" sz="1800" i="1" dirty="0" smtClean="0"/>
              <a:t>non seccanti </a:t>
            </a:r>
            <a:r>
              <a:rPr lang="it-IT" sz="1800" i="1" dirty="0" err="1" smtClean="0"/>
              <a:t>r</a:t>
            </a:r>
            <a:r>
              <a:rPr lang="it-IT" sz="1800" i="1" dirty="0" smtClean="0"/>
              <a:t>;</a:t>
            </a:r>
          </a:p>
          <a:p>
            <a:pPr marL="285750" indent="-285750" algn="just">
              <a:lnSpc>
                <a:spcPct val="130000"/>
              </a:lnSpc>
              <a:buFont typeface="Arial"/>
              <a:buChar char="•"/>
            </a:pPr>
            <a:r>
              <a:rPr lang="it-IT" sz="1800" i="1" dirty="0" smtClean="0"/>
              <a:t>m</a:t>
            </a:r>
            <a:r>
              <a:rPr lang="it-IT" sz="1800" dirty="0" smtClean="0"/>
              <a:t> ed </a:t>
            </a:r>
            <a:r>
              <a:rPr lang="it-IT" sz="1800" i="1" dirty="0" err="1" smtClean="0"/>
              <a:t>n</a:t>
            </a:r>
            <a:r>
              <a:rPr lang="it-IT" sz="1800" dirty="0" smtClean="0"/>
              <a:t>  sono le due rette perpendicolari a </a:t>
            </a:r>
            <a:r>
              <a:rPr lang="it-IT" sz="1800" i="1" dirty="0" smtClean="0"/>
              <a:t>d, </a:t>
            </a:r>
            <a:r>
              <a:rPr lang="it-IT" sz="1800" dirty="0" smtClean="0"/>
              <a:t>parallele a </a:t>
            </a:r>
            <a:r>
              <a:rPr lang="it-IT" sz="1800" i="1" dirty="0" err="1" smtClean="0"/>
              <a:t>r</a:t>
            </a:r>
            <a:r>
              <a:rPr lang="it-IT" sz="1800" i="1" dirty="0" smtClean="0"/>
              <a:t>, </a:t>
            </a:r>
            <a:r>
              <a:rPr lang="it-IT" sz="1800" dirty="0" smtClean="0"/>
              <a:t>ed assumono un comportamento asintotico (si avvicinano infinitamente ad </a:t>
            </a:r>
            <a:r>
              <a:rPr lang="it-IT" sz="1800" i="1" dirty="0" err="1" smtClean="0"/>
              <a:t>r</a:t>
            </a:r>
            <a:r>
              <a:rPr lang="it-IT" sz="1800" dirty="0" smtClean="0"/>
              <a:t> senza mai seccarla</a:t>
            </a:r>
            <a:r>
              <a:rPr lang="it-IT" sz="1800" i="1" dirty="0" smtClean="0"/>
              <a:t>);</a:t>
            </a:r>
          </a:p>
          <a:p>
            <a:pPr marL="285750" indent="-285750" algn="just">
              <a:lnSpc>
                <a:spcPct val="130000"/>
              </a:lnSpc>
              <a:buFont typeface="Arial"/>
              <a:buChar char="•"/>
            </a:pPr>
            <a:r>
              <a:rPr lang="it-IT" sz="1800" dirty="0" smtClean="0"/>
              <a:t>Se</a:t>
            </a:r>
            <a:r>
              <a:rPr lang="it-IT" sz="1800" i="1" dirty="0" smtClean="0"/>
              <a:t> d </a:t>
            </a:r>
            <a:r>
              <a:rPr lang="it-IT" sz="1800" dirty="0" smtClean="0"/>
              <a:t>→ 0 l’angolo tra </a:t>
            </a:r>
            <a:r>
              <a:rPr lang="it-IT" sz="1800" i="1" dirty="0" err="1" smtClean="0"/>
              <a:t>n</a:t>
            </a:r>
            <a:r>
              <a:rPr lang="it-IT" sz="1800" i="1" dirty="0" smtClean="0"/>
              <a:t> </a:t>
            </a:r>
            <a:r>
              <a:rPr lang="it-IT" sz="1800" dirty="0" smtClean="0"/>
              <a:t>e</a:t>
            </a:r>
            <a:r>
              <a:rPr lang="it-IT" sz="1800" i="1" dirty="0" smtClean="0"/>
              <a:t> d (angolo di parallelismo) </a:t>
            </a:r>
            <a:r>
              <a:rPr lang="it-IT" sz="1800" dirty="0" smtClean="0"/>
              <a:t>tende a 90°, e quindi il significato di parallelismo si viene ad identificare con quello della geometria euclidea.</a:t>
            </a:r>
          </a:p>
          <a:p>
            <a:pPr marL="285750" indent="-285750" algn="just">
              <a:lnSpc>
                <a:spcPct val="130000"/>
              </a:lnSpc>
              <a:buFont typeface="Arial"/>
              <a:buChar char="•"/>
            </a:pPr>
            <a:endParaRPr lang="it-IT" sz="1800" dirty="0"/>
          </a:p>
        </p:txBody>
      </p:sp>
      <p:pic>
        <p:nvPicPr>
          <p:cNvPr id="3" name="Immagine 2" descr="parallele iperbolich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634" y="914181"/>
            <a:ext cx="5956666" cy="3209809"/>
          </a:xfrm>
          <a:prstGeom prst="rect">
            <a:avLst/>
          </a:prstGeom>
        </p:spPr>
      </p:pic>
    </p:spTree>
    <p:extLst>
      <p:ext uri="{BB962C8B-B14F-4D97-AF65-F5344CB8AC3E}">
        <p14:creationId xmlns:p14="http://schemas.microsoft.com/office/powerpoint/2010/main" val="30319044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536222" y="1173679"/>
            <a:ext cx="8259704" cy="5020720"/>
          </a:xfrm>
        </p:spPr>
        <p:txBody>
          <a:bodyPr>
            <a:normAutofit/>
          </a:bodyPr>
          <a:lstStyle/>
          <a:p>
            <a:pPr algn="just">
              <a:lnSpc>
                <a:spcPct val="130000"/>
              </a:lnSpc>
            </a:pPr>
            <a:r>
              <a:rPr lang="it-IT" sz="1800" dirty="0" smtClean="0"/>
              <a:t>Il modo più semplice per capire ed analizzare queste considerazione è servirsi di un </a:t>
            </a:r>
            <a:r>
              <a:rPr lang="it-IT" sz="1800" i="1" dirty="0" smtClean="0"/>
              <a:t>modello</a:t>
            </a:r>
            <a:r>
              <a:rPr lang="it-IT" sz="1800" dirty="0" smtClean="0"/>
              <a:t>, ossia di una </a:t>
            </a:r>
            <a:r>
              <a:rPr lang="it-IT" sz="1800" i="1" dirty="0" smtClean="0"/>
              <a:t>“traduzione” </a:t>
            </a:r>
            <a:r>
              <a:rPr lang="it-IT" sz="1800" dirty="0" smtClean="0"/>
              <a:t>della geometria iperbolica in termini di geometria euclidea, sicuramente più familiare. Ciò è possibile </a:t>
            </a:r>
            <a:r>
              <a:rPr lang="it-IT" sz="1800" i="1" dirty="0" smtClean="0"/>
              <a:t>interpretando</a:t>
            </a:r>
            <a:r>
              <a:rPr lang="it-IT" sz="1800" dirty="0" smtClean="0"/>
              <a:t> in modo differente i concetti di “retta”, “punto”, “piano”, ecc. che rimangono comunque coerenti con la teoria; tutto sta nel fissare, dunque, una serie di regole basilari, ricavate dalla teoria, che, appunto, ci forniscono la traduzione in un linguaggio più comprensibile della geometria iperbolica. È chiaro che, anche in questo caso, interpretando i concetti in modo differente si può giungere a differenti modelli logicamente corretti che descrivono la stessa teoria, beninteso che tutti siano coerenti con la teoria stessa. (Ciò è ovviamente valido per qualsiasi geometria)</a:t>
            </a:r>
          </a:p>
          <a:p>
            <a:pPr algn="just">
              <a:lnSpc>
                <a:spcPct val="130000"/>
              </a:lnSpc>
            </a:pPr>
            <a:r>
              <a:rPr lang="it-IT" sz="1800" dirty="0" smtClean="0"/>
              <a:t>Con un poco di “immaginazione” in più, per la descrizione della geometria iperbolica farò uso del modello di Poincaré.</a:t>
            </a:r>
          </a:p>
        </p:txBody>
      </p:sp>
    </p:spTree>
    <p:extLst>
      <p:ext uri="{BB962C8B-B14F-4D97-AF65-F5344CB8AC3E}">
        <p14:creationId xmlns:p14="http://schemas.microsoft.com/office/powerpoint/2010/main" val="30319044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250245"/>
            <a:ext cx="3951110" cy="4469459"/>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p:txBody>
      </p:sp>
      <p:pic>
        <p:nvPicPr>
          <p:cNvPr id="4" name="Immagine 3" descr="Le Geometrie non euclidee - Un'introduzione elementare (trascinato).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33" y="1250244"/>
            <a:ext cx="4357511" cy="4357511"/>
          </a:xfrm>
          <a:prstGeom prst="rect">
            <a:avLst/>
          </a:prstGeom>
        </p:spPr>
      </p:pic>
    </p:spTree>
    <p:extLst>
      <p:ext uri="{BB962C8B-B14F-4D97-AF65-F5344CB8AC3E}">
        <p14:creationId xmlns:p14="http://schemas.microsoft.com/office/powerpoint/2010/main" val="14780950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250245"/>
            <a:ext cx="3951110" cy="4469459"/>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p:txBody>
      </p:sp>
      <p:pic>
        <p:nvPicPr>
          <p:cNvPr id="4" name="Immagine 3" descr="Le Geometrie non euclidee - Un'introduzione elementare (trascinato) 1.psd"/>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2313" y="1250245"/>
            <a:ext cx="4356000" cy="4356000"/>
          </a:xfrm>
          <a:prstGeom prst="rect">
            <a:avLst/>
          </a:prstGeom>
        </p:spPr>
      </p:pic>
    </p:spTree>
    <p:extLst>
      <p:ext uri="{BB962C8B-B14F-4D97-AF65-F5344CB8AC3E}">
        <p14:creationId xmlns:p14="http://schemas.microsoft.com/office/powerpoint/2010/main" val="41730425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250245"/>
            <a:ext cx="3951110" cy="4469459"/>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a:p>
            <a:pPr marL="285750" indent="-285750" algn="just">
              <a:lnSpc>
                <a:spcPct val="130000"/>
              </a:lnSpc>
              <a:buFont typeface="Arial"/>
              <a:buChar char="•"/>
            </a:pPr>
            <a:r>
              <a:rPr lang="it-IT" sz="1800" dirty="0" smtClean="0"/>
              <a:t>Una retta iperbolica è un arco di circonferenza ortogonale a </a:t>
            </a:r>
            <a:r>
              <a:rPr lang="it-IT" sz="1800" dirty="0" err="1" smtClean="0"/>
              <a:t>Σ</a:t>
            </a:r>
            <a:r>
              <a:rPr lang="it-IT" sz="1800" dirty="0" smtClean="0"/>
              <a:t>, estremi esclusi</a:t>
            </a:r>
          </a:p>
        </p:txBody>
      </p:sp>
      <p:pic>
        <p:nvPicPr>
          <p:cNvPr id="4" name="Immagine 3" descr="Le Geometrie non euclidee - Un'introduzione elementare (trascinato) 2.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38" y="1250247"/>
            <a:ext cx="4333824" cy="4355996"/>
          </a:xfrm>
          <a:prstGeom prst="rect">
            <a:avLst/>
          </a:prstGeom>
        </p:spPr>
      </p:pic>
    </p:spTree>
    <p:extLst>
      <p:ext uri="{BB962C8B-B14F-4D97-AF65-F5344CB8AC3E}">
        <p14:creationId xmlns:p14="http://schemas.microsoft.com/office/powerpoint/2010/main" val="28867881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250245"/>
            <a:ext cx="3951110" cy="4469459"/>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a:p>
            <a:pPr marL="285750" indent="-285750" algn="just">
              <a:lnSpc>
                <a:spcPct val="130000"/>
              </a:lnSpc>
              <a:buFont typeface="Arial"/>
              <a:buChar char="•"/>
            </a:pPr>
            <a:r>
              <a:rPr lang="it-IT" sz="1800" dirty="0" smtClean="0"/>
              <a:t>Una retta iperbolica è un arco di circonferenza ortogonale a </a:t>
            </a:r>
            <a:r>
              <a:rPr lang="it-IT" sz="1800" dirty="0" err="1" smtClean="0"/>
              <a:t>Σ</a:t>
            </a:r>
            <a:r>
              <a:rPr lang="it-IT" sz="1800" dirty="0" smtClean="0"/>
              <a:t>, estremi esclusi</a:t>
            </a:r>
          </a:p>
          <a:p>
            <a:pPr marL="285750" indent="-285750" algn="just">
              <a:lnSpc>
                <a:spcPct val="130000"/>
              </a:lnSpc>
              <a:buFont typeface="Arial"/>
              <a:buChar char="•"/>
            </a:pPr>
            <a:r>
              <a:rPr lang="it-IT" sz="1800" i="1" dirty="0" smtClean="0"/>
              <a:t>m</a:t>
            </a:r>
            <a:r>
              <a:rPr lang="it-IT" sz="1800" dirty="0" smtClean="0"/>
              <a:t> e </a:t>
            </a:r>
            <a:r>
              <a:rPr lang="it-IT" sz="1800" i="1" dirty="0" err="1" smtClean="0"/>
              <a:t>n</a:t>
            </a:r>
            <a:r>
              <a:rPr lang="it-IT" sz="1800" dirty="0" smtClean="0"/>
              <a:t> sono le due parallele a </a:t>
            </a:r>
            <a:r>
              <a:rPr lang="it-IT" sz="1800" i="1" dirty="0" err="1" smtClean="0"/>
              <a:t>r</a:t>
            </a:r>
            <a:endParaRPr lang="it-IT" sz="1800" i="1" dirty="0" smtClean="0"/>
          </a:p>
        </p:txBody>
      </p:sp>
      <p:pic>
        <p:nvPicPr>
          <p:cNvPr id="4" name="Immagine 3" descr="Le Geometrie non euclidee - Un'introduzione elementare (trascinato) 3.psd"/>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08562" y="1250245"/>
            <a:ext cx="4355881" cy="4342148"/>
          </a:xfrm>
          <a:prstGeom prst="rect">
            <a:avLst/>
          </a:prstGeom>
        </p:spPr>
      </p:pic>
    </p:spTree>
    <p:extLst>
      <p:ext uri="{BB962C8B-B14F-4D97-AF65-F5344CB8AC3E}">
        <p14:creationId xmlns:p14="http://schemas.microsoft.com/office/powerpoint/2010/main" val="16309802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250245"/>
            <a:ext cx="3951110" cy="4469459"/>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a:p>
            <a:pPr marL="285750" indent="-285750" algn="just">
              <a:lnSpc>
                <a:spcPct val="130000"/>
              </a:lnSpc>
              <a:buFont typeface="Arial"/>
              <a:buChar char="•"/>
            </a:pPr>
            <a:r>
              <a:rPr lang="it-IT" sz="1800" dirty="0" smtClean="0"/>
              <a:t>Una retta iperbolica è un arco di circonferenza ortogonale a </a:t>
            </a:r>
            <a:r>
              <a:rPr lang="it-IT" sz="1800" dirty="0" err="1" smtClean="0"/>
              <a:t>Σ</a:t>
            </a:r>
            <a:r>
              <a:rPr lang="it-IT" sz="1800" dirty="0" smtClean="0"/>
              <a:t>, estremi esclusi</a:t>
            </a:r>
          </a:p>
          <a:p>
            <a:pPr marL="285750" indent="-285750" algn="just">
              <a:lnSpc>
                <a:spcPct val="130000"/>
              </a:lnSpc>
              <a:buFont typeface="Arial"/>
              <a:buChar char="•"/>
            </a:pPr>
            <a:r>
              <a:rPr lang="it-IT" sz="1800" i="1" dirty="0" smtClean="0"/>
              <a:t>m</a:t>
            </a:r>
            <a:r>
              <a:rPr lang="it-IT" sz="1800" dirty="0" smtClean="0"/>
              <a:t> e </a:t>
            </a:r>
            <a:r>
              <a:rPr lang="it-IT" sz="1800" i="1" dirty="0" err="1" smtClean="0"/>
              <a:t>n</a:t>
            </a:r>
            <a:r>
              <a:rPr lang="it-IT" sz="1800" dirty="0" smtClean="0"/>
              <a:t> sono le due parallele a </a:t>
            </a:r>
            <a:r>
              <a:rPr lang="it-IT" sz="1800" i="1" dirty="0" err="1" smtClean="0"/>
              <a:t>r</a:t>
            </a:r>
            <a:endParaRPr lang="it-IT" sz="1800" i="1" dirty="0" smtClean="0"/>
          </a:p>
          <a:p>
            <a:pPr marL="285750" indent="-285750" algn="just">
              <a:lnSpc>
                <a:spcPct val="130000"/>
              </a:lnSpc>
              <a:buFont typeface="Arial"/>
              <a:buChar char="•"/>
            </a:pPr>
            <a:r>
              <a:rPr lang="it-IT" sz="1800" i="1" dirty="0" smtClean="0"/>
              <a:t>a </a:t>
            </a:r>
            <a:r>
              <a:rPr lang="it-IT" sz="1800" dirty="0" smtClean="0"/>
              <a:t>e </a:t>
            </a:r>
            <a:r>
              <a:rPr lang="it-IT" sz="1800" i="1" dirty="0" smtClean="0"/>
              <a:t>b</a:t>
            </a:r>
            <a:r>
              <a:rPr lang="it-IT" sz="1800" dirty="0" smtClean="0"/>
              <a:t> sono rette secanti </a:t>
            </a:r>
            <a:r>
              <a:rPr lang="it-IT" sz="1800" i="1" dirty="0" err="1" smtClean="0"/>
              <a:t>r</a:t>
            </a:r>
            <a:r>
              <a:rPr lang="it-IT" sz="1800" i="1" dirty="0" smtClean="0"/>
              <a:t> </a:t>
            </a:r>
          </a:p>
        </p:txBody>
      </p:sp>
      <p:pic>
        <p:nvPicPr>
          <p:cNvPr id="4" name="Immagine 3" descr="Le Geometrie non euclidee - Un'introduzione elementare (trascinato) 4.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02" y="1231431"/>
            <a:ext cx="4357511" cy="4419439"/>
          </a:xfrm>
          <a:prstGeom prst="rect">
            <a:avLst/>
          </a:prstGeom>
        </p:spPr>
      </p:pic>
    </p:spTree>
    <p:extLst>
      <p:ext uri="{BB962C8B-B14F-4D97-AF65-F5344CB8AC3E}">
        <p14:creationId xmlns:p14="http://schemas.microsoft.com/office/powerpoint/2010/main" val="2499680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100667"/>
            <a:ext cx="4092222" cy="5014148"/>
          </a:xfrm>
        </p:spPr>
        <p:txBody>
          <a:bodyPr>
            <a:normAutofit/>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a:p>
            <a:pPr marL="285750" indent="-285750" algn="just">
              <a:lnSpc>
                <a:spcPct val="130000"/>
              </a:lnSpc>
              <a:buFont typeface="Arial"/>
              <a:buChar char="•"/>
            </a:pPr>
            <a:r>
              <a:rPr lang="it-IT" sz="1800" dirty="0" smtClean="0"/>
              <a:t>Una retta iperbolica è un arco di circonferenza ortogonale a </a:t>
            </a:r>
            <a:r>
              <a:rPr lang="it-IT" sz="1800" dirty="0" err="1" smtClean="0"/>
              <a:t>Σ</a:t>
            </a:r>
            <a:r>
              <a:rPr lang="it-IT" sz="1800" dirty="0" smtClean="0"/>
              <a:t>, estremi esclusi</a:t>
            </a:r>
          </a:p>
          <a:p>
            <a:pPr marL="285750" indent="-285750" algn="just">
              <a:lnSpc>
                <a:spcPct val="130000"/>
              </a:lnSpc>
              <a:buFont typeface="Arial"/>
              <a:buChar char="•"/>
            </a:pPr>
            <a:r>
              <a:rPr lang="it-IT" sz="1800" i="1" dirty="0" smtClean="0"/>
              <a:t>m</a:t>
            </a:r>
            <a:r>
              <a:rPr lang="it-IT" sz="1800" dirty="0" smtClean="0"/>
              <a:t> e </a:t>
            </a:r>
            <a:r>
              <a:rPr lang="it-IT" sz="1800" i="1" dirty="0" err="1" smtClean="0"/>
              <a:t>n</a:t>
            </a:r>
            <a:r>
              <a:rPr lang="it-IT" sz="1800" dirty="0" smtClean="0"/>
              <a:t> sono le due parallele a </a:t>
            </a:r>
            <a:r>
              <a:rPr lang="it-IT" sz="1800" i="1" dirty="0" err="1" smtClean="0"/>
              <a:t>r</a:t>
            </a:r>
            <a:endParaRPr lang="it-IT" sz="1800" i="1" dirty="0" smtClean="0"/>
          </a:p>
          <a:p>
            <a:pPr marL="285750" indent="-285750" algn="just">
              <a:lnSpc>
                <a:spcPct val="130000"/>
              </a:lnSpc>
              <a:buFont typeface="Arial"/>
              <a:buChar char="•"/>
            </a:pPr>
            <a:r>
              <a:rPr lang="it-IT" sz="1800" i="1" dirty="0" smtClean="0"/>
              <a:t>a </a:t>
            </a:r>
            <a:r>
              <a:rPr lang="it-IT" sz="1800" dirty="0" smtClean="0"/>
              <a:t>e </a:t>
            </a:r>
            <a:r>
              <a:rPr lang="it-IT" sz="1800" i="1" dirty="0" smtClean="0"/>
              <a:t>b</a:t>
            </a:r>
            <a:r>
              <a:rPr lang="it-IT" sz="1800" dirty="0" smtClean="0"/>
              <a:t> sono rette secanti </a:t>
            </a:r>
            <a:r>
              <a:rPr lang="it-IT" sz="1800" i="1" dirty="0" err="1" smtClean="0"/>
              <a:t>r</a:t>
            </a:r>
            <a:r>
              <a:rPr lang="it-IT" sz="1800" i="1" dirty="0" smtClean="0"/>
              <a:t> </a:t>
            </a:r>
          </a:p>
          <a:p>
            <a:pPr marL="285750" indent="-285750" algn="just">
              <a:lnSpc>
                <a:spcPct val="130000"/>
              </a:lnSpc>
              <a:buFont typeface="Arial"/>
              <a:buChar char="•"/>
            </a:pPr>
            <a:r>
              <a:rPr lang="it-IT" sz="1800" i="1" dirty="0" smtClean="0"/>
              <a:t>t </a:t>
            </a:r>
            <a:r>
              <a:rPr lang="it-IT" sz="1800" dirty="0" smtClean="0"/>
              <a:t>è una retta iperparallela, non secante </a:t>
            </a:r>
            <a:r>
              <a:rPr lang="it-IT" sz="1800" i="1" dirty="0" err="1" smtClean="0"/>
              <a:t>r</a:t>
            </a:r>
            <a:endParaRPr lang="it-IT" sz="1800" i="1" dirty="0" smtClean="0"/>
          </a:p>
        </p:txBody>
      </p:sp>
      <p:pic>
        <p:nvPicPr>
          <p:cNvPr id="5" name="Immagine 4" descr="Le Geometrie non euclidee - Un'introduzione elementare (trascinato) 5.psd"/>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71873" y="1296886"/>
            <a:ext cx="4320000" cy="4320000"/>
          </a:xfrm>
          <a:prstGeom prst="rect">
            <a:avLst/>
          </a:prstGeom>
        </p:spPr>
      </p:pic>
    </p:spTree>
    <p:extLst>
      <p:ext uri="{BB962C8B-B14F-4D97-AF65-F5344CB8AC3E}">
        <p14:creationId xmlns:p14="http://schemas.microsoft.com/office/powerpoint/2010/main" val="3851371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950148"/>
            <a:ext cx="4092222" cy="5362222"/>
          </a:xfrm>
        </p:spPr>
        <p:txBody>
          <a:bodyPr>
            <a:normAutofit fontScale="92500" lnSpcReduction="10000"/>
          </a:bodyPr>
          <a:lstStyle/>
          <a:p>
            <a:pPr marL="285750" indent="-285750" algn="just">
              <a:lnSpc>
                <a:spcPct val="130000"/>
              </a:lnSpc>
              <a:buFont typeface="Arial"/>
              <a:buChar char="•"/>
            </a:pPr>
            <a:r>
              <a:rPr lang="it-IT" sz="1800" dirty="0" err="1" smtClean="0"/>
              <a:t>Σ</a:t>
            </a:r>
            <a:r>
              <a:rPr lang="it-IT" sz="1800" dirty="0" smtClean="0"/>
              <a:t> (sigma) è una circonferenza euclidea</a:t>
            </a:r>
          </a:p>
          <a:p>
            <a:pPr marL="285750" indent="-285750" algn="just">
              <a:lnSpc>
                <a:spcPct val="130000"/>
              </a:lnSpc>
              <a:buFont typeface="Arial"/>
              <a:buChar char="•"/>
            </a:pPr>
            <a:r>
              <a:rPr lang="it-IT" sz="1800" dirty="0" smtClean="0"/>
              <a:t>Un punto iperbolico </a:t>
            </a:r>
            <a:r>
              <a:rPr lang="it-IT" sz="1800" dirty="0" err="1" smtClean="0"/>
              <a:t>P</a:t>
            </a:r>
            <a:r>
              <a:rPr lang="it-IT" sz="1800" dirty="0" smtClean="0"/>
              <a:t> è un qualsiasi punto interno a </a:t>
            </a:r>
            <a:r>
              <a:rPr lang="it-IT" sz="1800" dirty="0" err="1" smtClean="0"/>
              <a:t>Σ</a:t>
            </a:r>
            <a:r>
              <a:rPr lang="it-IT" sz="1800" dirty="0" smtClean="0"/>
              <a:t>, esclusi i punti della circonferenza</a:t>
            </a:r>
          </a:p>
          <a:p>
            <a:pPr marL="285750" indent="-285750" algn="just">
              <a:lnSpc>
                <a:spcPct val="130000"/>
              </a:lnSpc>
              <a:buFont typeface="Arial"/>
              <a:buChar char="•"/>
            </a:pPr>
            <a:r>
              <a:rPr lang="it-IT" sz="1800" dirty="0" smtClean="0"/>
              <a:t>Una retta iperbolica è un arco di circonferenza ortogonale a </a:t>
            </a:r>
            <a:r>
              <a:rPr lang="it-IT" sz="1800" dirty="0" err="1" smtClean="0"/>
              <a:t>Σ</a:t>
            </a:r>
            <a:r>
              <a:rPr lang="it-IT" sz="1800" dirty="0" smtClean="0"/>
              <a:t>, estremi esclusi</a:t>
            </a:r>
          </a:p>
          <a:p>
            <a:pPr marL="285750" indent="-285750" algn="just">
              <a:lnSpc>
                <a:spcPct val="130000"/>
              </a:lnSpc>
              <a:buFont typeface="Arial"/>
              <a:buChar char="•"/>
            </a:pPr>
            <a:r>
              <a:rPr lang="it-IT" sz="1800" i="1" dirty="0" smtClean="0"/>
              <a:t>m</a:t>
            </a:r>
            <a:r>
              <a:rPr lang="it-IT" sz="1800" dirty="0" smtClean="0"/>
              <a:t> e </a:t>
            </a:r>
            <a:r>
              <a:rPr lang="it-IT" sz="1800" i="1" dirty="0" err="1" smtClean="0"/>
              <a:t>n</a:t>
            </a:r>
            <a:r>
              <a:rPr lang="it-IT" sz="1800" dirty="0" smtClean="0"/>
              <a:t> sono le due parallele a </a:t>
            </a:r>
            <a:r>
              <a:rPr lang="it-IT" sz="1800" i="1" dirty="0" err="1" smtClean="0"/>
              <a:t>r</a:t>
            </a:r>
            <a:endParaRPr lang="it-IT" sz="1800" i="1" dirty="0" smtClean="0"/>
          </a:p>
          <a:p>
            <a:pPr marL="285750" indent="-285750" algn="just">
              <a:lnSpc>
                <a:spcPct val="130000"/>
              </a:lnSpc>
              <a:buFont typeface="Arial"/>
              <a:buChar char="•"/>
            </a:pPr>
            <a:r>
              <a:rPr lang="it-IT" sz="1800" i="1" dirty="0" smtClean="0"/>
              <a:t>a </a:t>
            </a:r>
            <a:r>
              <a:rPr lang="it-IT" sz="1800" dirty="0" smtClean="0"/>
              <a:t>e </a:t>
            </a:r>
            <a:r>
              <a:rPr lang="it-IT" sz="1800" i="1" dirty="0" smtClean="0"/>
              <a:t>b</a:t>
            </a:r>
            <a:r>
              <a:rPr lang="it-IT" sz="1800" dirty="0" smtClean="0"/>
              <a:t> sono rette secanti </a:t>
            </a:r>
            <a:r>
              <a:rPr lang="it-IT" sz="1800" i="1" dirty="0" err="1" smtClean="0"/>
              <a:t>r</a:t>
            </a:r>
            <a:r>
              <a:rPr lang="it-IT" sz="1800" i="1" dirty="0" smtClean="0"/>
              <a:t> </a:t>
            </a:r>
          </a:p>
          <a:p>
            <a:pPr marL="285750" indent="-285750" algn="just">
              <a:lnSpc>
                <a:spcPct val="130000"/>
              </a:lnSpc>
              <a:buFont typeface="Arial"/>
              <a:buChar char="•"/>
            </a:pPr>
            <a:r>
              <a:rPr lang="it-IT" sz="1800" i="1" dirty="0" smtClean="0"/>
              <a:t>t </a:t>
            </a:r>
            <a:r>
              <a:rPr lang="it-IT" sz="1800" dirty="0" smtClean="0"/>
              <a:t>è una retta iperparallela, non secante </a:t>
            </a:r>
            <a:r>
              <a:rPr lang="it-IT" sz="1800" i="1" dirty="0" err="1" smtClean="0"/>
              <a:t>r</a:t>
            </a:r>
            <a:endParaRPr lang="it-IT" sz="1800" i="1" dirty="0" smtClean="0"/>
          </a:p>
          <a:p>
            <a:pPr marL="285750" indent="-285750" algn="just">
              <a:lnSpc>
                <a:spcPct val="130000"/>
              </a:lnSpc>
              <a:buFont typeface="Arial"/>
              <a:buChar char="•"/>
            </a:pPr>
            <a:r>
              <a:rPr lang="it-IT" sz="1800" i="1" dirty="0" smtClean="0"/>
              <a:t>ABP è un triangolo iperbolico, in cui la somma degli angoli interni è maggiore di π</a:t>
            </a:r>
          </a:p>
        </p:txBody>
      </p:sp>
      <p:pic>
        <p:nvPicPr>
          <p:cNvPr id="3" name="Immagine 2" descr="Le Geometrie non euclidee - Un'introduzione elementare (trascinato) 6.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00" y="1296000"/>
            <a:ext cx="4344831" cy="4356000"/>
          </a:xfrm>
          <a:prstGeom prst="rect">
            <a:avLst/>
          </a:prstGeom>
        </p:spPr>
      </p:pic>
    </p:spTree>
    <p:extLst>
      <p:ext uri="{BB962C8B-B14F-4D97-AF65-F5344CB8AC3E}">
        <p14:creationId xmlns:p14="http://schemas.microsoft.com/office/powerpoint/2010/main" val="14321411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ù 3"/>
          <p:cNvSpPr/>
          <p:nvPr/>
        </p:nvSpPr>
        <p:spPr>
          <a:xfrm>
            <a:off x="4324350" y="1749456"/>
            <a:ext cx="495300" cy="495300"/>
          </a:xfrm>
          <a:prstGeom prst="mathPlus">
            <a:avLst>
              <a:gd name="adj1" fmla="val 1111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
        <p:nvSpPr>
          <p:cNvPr id="5" name="CasellaDiTesto 4"/>
          <p:cNvSpPr txBox="1"/>
          <p:nvPr/>
        </p:nvSpPr>
        <p:spPr>
          <a:xfrm>
            <a:off x="1028700" y="2419916"/>
            <a:ext cx="7086600" cy="1102866"/>
          </a:xfrm>
          <a:prstGeom prst="rect">
            <a:avLst/>
          </a:prstGeom>
          <a:noFill/>
        </p:spPr>
        <p:txBody>
          <a:bodyPr wrap="square" rtlCol="0">
            <a:spAutoFit/>
          </a:bodyPr>
          <a:lstStyle/>
          <a:p>
            <a:pPr algn="ctr">
              <a:lnSpc>
                <a:spcPct val="110000"/>
              </a:lnSpc>
            </a:pPr>
            <a:r>
              <a:rPr lang="it-IT" sz="2000" dirty="0" smtClean="0"/>
              <a:t>Maxwell e la teoria dell’elettromagnetismo: la luce è una semplice onda elettromagnetica che si propaga nello spazio.</a:t>
            </a:r>
            <a:endParaRPr lang="it-IT" sz="2000" dirty="0"/>
          </a:p>
        </p:txBody>
      </p:sp>
      <p:sp>
        <p:nvSpPr>
          <p:cNvPr id="8" name="CasellaDiTesto 7"/>
          <p:cNvSpPr txBox="1"/>
          <p:nvPr/>
        </p:nvSpPr>
        <p:spPr>
          <a:xfrm>
            <a:off x="806450" y="4341760"/>
            <a:ext cx="7531100" cy="1102866"/>
          </a:xfrm>
          <a:prstGeom prst="rect">
            <a:avLst/>
          </a:prstGeom>
          <a:noFill/>
        </p:spPr>
        <p:txBody>
          <a:bodyPr wrap="square" rtlCol="0">
            <a:spAutoFit/>
          </a:bodyPr>
          <a:lstStyle/>
          <a:p>
            <a:pPr algn="ctr">
              <a:lnSpc>
                <a:spcPct val="110000"/>
              </a:lnSpc>
            </a:pPr>
            <a:r>
              <a:rPr lang="it-IT" sz="2000" dirty="0" smtClean="0"/>
              <a:t>Necessità di introdurre l’</a:t>
            </a:r>
            <a:r>
              <a:rPr lang="it-IT" sz="2000" i="1" dirty="0" smtClean="0"/>
              <a:t>etere</a:t>
            </a:r>
            <a:r>
              <a:rPr lang="it-IT" sz="2000" dirty="0" smtClean="0"/>
              <a:t>: sostanza permeante tutto lo spazio fisico, entro cui si propagano le onde elettromagnetiche.</a:t>
            </a:r>
          </a:p>
          <a:p>
            <a:pPr algn="ctr">
              <a:lnSpc>
                <a:spcPct val="110000"/>
              </a:lnSpc>
            </a:pPr>
            <a:endParaRPr lang="it-IT" sz="2000" dirty="0" smtClean="0"/>
          </a:p>
        </p:txBody>
      </p:sp>
      <p:sp>
        <p:nvSpPr>
          <p:cNvPr id="6" name="CasellaDiTesto 5"/>
          <p:cNvSpPr txBox="1"/>
          <p:nvPr/>
        </p:nvSpPr>
        <p:spPr>
          <a:xfrm>
            <a:off x="3395073" y="1041570"/>
            <a:ext cx="2353855" cy="707886"/>
          </a:xfrm>
          <a:prstGeom prst="rect">
            <a:avLst/>
          </a:prstGeom>
          <a:noFill/>
        </p:spPr>
        <p:txBody>
          <a:bodyPr wrap="none" rtlCol="0">
            <a:spAutoFit/>
          </a:bodyPr>
          <a:lstStyle/>
          <a:p>
            <a:r>
              <a:rPr lang="it-IT" sz="2000" dirty="0"/>
              <a:t>Meccanica Classica</a:t>
            </a:r>
          </a:p>
          <a:p>
            <a:endParaRPr lang="it-IT" sz="2000" dirty="0"/>
          </a:p>
        </p:txBody>
      </p:sp>
      <p:sp>
        <p:nvSpPr>
          <p:cNvPr id="9" name="Uguale 8"/>
          <p:cNvSpPr/>
          <p:nvPr/>
        </p:nvSpPr>
        <p:spPr>
          <a:xfrm>
            <a:off x="4292600" y="3522782"/>
            <a:ext cx="596900" cy="762000"/>
          </a:xfrm>
          <a:prstGeom prst="mathEqual">
            <a:avLst>
              <a:gd name="adj1" fmla="val 11020"/>
              <a:gd name="adj2" fmla="val 1453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solidFill>
                <a:schemeClr val="tx1"/>
              </a:solidFill>
            </a:endParaRPr>
          </a:p>
        </p:txBody>
      </p:sp>
    </p:spTree>
    <p:extLst>
      <p:ext uri="{BB962C8B-B14F-4D97-AF65-F5344CB8AC3E}">
        <p14:creationId xmlns:p14="http://schemas.microsoft.com/office/powerpoint/2010/main" val="5802578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00296"/>
            <a:ext cx="4092222" cy="4412074"/>
          </a:xfrm>
        </p:spPr>
        <p:txBody>
          <a:bodyPr>
            <a:normAutofit/>
          </a:bodyPr>
          <a:lstStyle/>
          <a:p>
            <a:pPr marL="285750" indent="-285750" algn="just">
              <a:lnSpc>
                <a:spcPct val="130000"/>
              </a:lnSpc>
              <a:buFont typeface="Arial"/>
              <a:buChar char="•"/>
            </a:pPr>
            <a:r>
              <a:rPr lang="it-IT" sz="1800" dirty="0" smtClean="0"/>
              <a:t>Anche i diametri di </a:t>
            </a:r>
            <a:r>
              <a:rPr lang="it-IT" sz="1800" dirty="0" err="1" smtClean="0"/>
              <a:t>Σ</a:t>
            </a:r>
            <a:r>
              <a:rPr lang="it-IT" sz="1800" dirty="0" smtClean="0"/>
              <a:t> sono rette iperboliche</a:t>
            </a:r>
            <a:endParaRPr lang="it-IT" sz="1800" i="1" dirty="0" smtClean="0"/>
          </a:p>
        </p:txBody>
      </p:sp>
      <p:pic>
        <p:nvPicPr>
          <p:cNvPr id="4" name="Immagine 3" descr="Le Geometrie non euclidee - Un'introduzione elementare (trascinato).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00" y="1296000"/>
            <a:ext cx="4293691" cy="4356000"/>
          </a:xfrm>
          <a:prstGeom prst="rect">
            <a:avLst/>
          </a:prstGeom>
        </p:spPr>
      </p:pic>
    </p:spTree>
    <p:extLst>
      <p:ext uri="{BB962C8B-B14F-4D97-AF65-F5344CB8AC3E}">
        <p14:creationId xmlns:p14="http://schemas.microsoft.com/office/powerpoint/2010/main" val="17614041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00800"/>
            <a:ext cx="4092222" cy="3603037"/>
          </a:xfrm>
        </p:spPr>
        <p:txBody>
          <a:bodyPr>
            <a:normAutofit/>
          </a:bodyPr>
          <a:lstStyle/>
          <a:p>
            <a:pPr marL="285750" indent="-285750" algn="just">
              <a:lnSpc>
                <a:spcPct val="130000"/>
              </a:lnSpc>
              <a:buFont typeface="Arial"/>
              <a:buChar char="•"/>
            </a:pPr>
            <a:r>
              <a:rPr lang="it-IT" sz="1800" dirty="0" smtClean="0"/>
              <a:t>Anche i diametri di </a:t>
            </a:r>
            <a:r>
              <a:rPr lang="it-IT" sz="1800" dirty="0" err="1" smtClean="0"/>
              <a:t>Σ</a:t>
            </a:r>
            <a:r>
              <a:rPr lang="it-IT" sz="1800" dirty="0" smtClean="0"/>
              <a:t> sono rette iperboliche</a:t>
            </a:r>
          </a:p>
          <a:p>
            <a:pPr marL="285750" indent="-285750" algn="just">
              <a:lnSpc>
                <a:spcPct val="130000"/>
              </a:lnSpc>
              <a:buFont typeface="Arial"/>
              <a:buChar char="•"/>
            </a:pPr>
            <a:r>
              <a:rPr lang="it-IT" sz="1800" i="1" dirty="0" smtClean="0"/>
              <a:t>Riusciamo, quindi, a costruire, dall’incontro di quattro rette iperboliche, un quadrilatero birettangolo; è evidente che non possono esistere quadrilateri con quattro angoli retti</a:t>
            </a:r>
          </a:p>
        </p:txBody>
      </p:sp>
      <p:pic>
        <p:nvPicPr>
          <p:cNvPr id="3" name="Immagine 2" descr="Le Geometrie non euclidee - Un'introduzione elementare (trascinato) 1.psd"/>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7132" y="1296000"/>
            <a:ext cx="4356000" cy="4356000"/>
          </a:xfrm>
          <a:prstGeom prst="rect">
            <a:avLst/>
          </a:prstGeom>
        </p:spPr>
      </p:pic>
    </p:spTree>
    <p:extLst>
      <p:ext uri="{BB962C8B-B14F-4D97-AF65-F5344CB8AC3E}">
        <p14:creationId xmlns:p14="http://schemas.microsoft.com/office/powerpoint/2010/main" val="12641058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00800"/>
            <a:ext cx="4092222" cy="3603037"/>
          </a:xfrm>
        </p:spPr>
        <p:txBody>
          <a:bodyPr>
            <a:normAutofit/>
          </a:bodyPr>
          <a:lstStyle/>
          <a:p>
            <a:pPr marL="285750" indent="-285750" algn="just">
              <a:lnSpc>
                <a:spcPct val="130000"/>
              </a:lnSpc>
              <a:buFont typeface="Arial"/>
              <a:buChar char="•"/>
            </a:pPr>
            <a:r>
              <a:rPr lang="it-IT" sz="1800" dirty="0" smtClean="0"/>
              <a:t>RST è un triangolo iperbolico massimo, o limite, formato da tre rette parallele</a:t>
            </a:r>
          </a:p>
        </p:txBody>
      </p:sp>
      <p:pic>
        <p:nvPicPr>
          <p:cNvPr id="4" name="Immagine 3" descr="Le Geometrie non euclidee - Un'introduzione elementare (trascinato) 2.psd"/>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7132" y="1296000"/>
            <a:ext cx="4356000" cy="4356000"/>
          </a:xfrm>
          <a:prstGeom prst="rect">
            <a:avLst/>
          </a:prstGeom>
        </p:spPr>
      </p:pic>
    </p:spTree>
    <p:extLst>
      <p:ext uri="{BB962C8B-B14F-4D97-AF65-F5344CB8AC3E}">
        <p14:creationId xmlns:p14="http://schemas.microsoft.com/office/powerpoint/2010/main" val="19154149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00800"/>
            <a:ext cx="4092222" cy="3603037"/>
          </a:xfrm>
        </p:spPr>
        <p:txBody>
          <a:bodyPr>
            <a:normAutofit/>
          </a:bodyPr>
          <a:lstStyle/>
          <a:p>
            <a:pPr marL="285750" indent="-285750" algn="just">
              <a:lnSpc>
                <a:spcPct val="130000"/>
              </a:lnSpc>
              <a:buFont typeface="Arial"/>
              <a:buChar char="•"/>
            </a:pPr>
            <a:r>
              <a:rPr lang="it-IT" sz="1800" dirty="0" smtClean="0"/>
              <a:t>RST è un triangolo iperbolico massimo, o limite, formato da tre rette parallele</a:t>
            </a:r>
          </a:p>
          <a:p>
            <a:pPr marL="285750" indent="-285750" algn="just">
              <a:lnSpc>
                <a:spcPct val="130000"/>
              </a:lnSpc>
              <a:buFont typeface="Arial"/>
              <a:buChar char="•"/>
            </a:pPr>
            <a:r>
              <a:rPr lang="it-IT" sz="1800" dirty="0" smtClean="0"/>
              <a:t>Più il triangolo diventa piccolo…</a:t>
            </a:r>
          </a:p>
        </p:txBody>
      </p:sp>
      <p:pic>
        <p:nvPicPr>
          <p:cNvPr id="3" name="Immagine 2" descr="Le Geometrie non euclidee - Un'introduzione elementare (trascinato)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00" y="1296000"/>
            <a:ext cx="4196500" cy="4356000"/>
          </a:xfrm>
          <a:prstGeom prst="rect">
            <a:avLst/>
          </a:prstGeom>
        </p:spPr>
      </p:pic>
    </p:spTree>
    <p:extLst>
      <p:ext uri="{BB962C8B-B14F-4D97-AF65-F5344CB8AC3E}">
        <p14:creationId xmlns:p14="http://schemas.microsoft.com/office/powerpoint/2010/main" val="32502546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Modello di Poincaré</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00800"/>
            <a:ext cx="4092222" cy="3603037"/>
          </a:xfrm>
        </p:spPr>
        <p:txBody>
          <a:bodyPr>
            <a:normAutofit/>
          </a:bodyPr>
          <a:lstStyle/>
          <a:p>
            <a:pPr marL="285750" indent="-285750" algn="just">
              <a:lnSpc>
                <a:spcPct val="130000"/>
              </a:lnSpc>
              <a:buFont typeface="Arial"/>
              <a:buChar char="•"/>
            </a:pPr>
            <a:r>
              <a:rPr lang="it-IT" sz="1800" dirty="0" smtClean="0"/>
              <a:t>RST è un triangolo iperbolico massimo, o limite, formato da tre rette parallele</a:t>
            </a:r>
          </a:p>
          <a:p>
            <a:pPr marL="285750" indent="-285750" algn="just">
              <a:lnSpc>
                <a:spcPct val="130000"/>
              </a:lnSpc>
              <a:buFont typeface="Arial"/>
              <a:buChar char="•"/>
            </a:pPr>
            <a:r>
              <a:rPr lang="it-IT" sz="1800" dirty="0" smtClean="0"/>
              <a:t>Più il triangolo diventa piccolo…</a:t>
            </a:r>
          </a:p>
          <a:p>
            <a:pPr marL="285750" indent="-285750" algn="just">
              <a:lnSpc>
                <a:spcPct val="130000"/>
              </a:lnSpc>
              <a:buFont typeface="Arial"/>
              <a:buChar char="•"/>
            </a:pPr>
            <a:r>
              <a:rPr lang="it-IT" sz="1800" dirty="0" smtClean="0"/>
              <a:t>…più assomiglia a un triangolo euclideo</a:t>
            </a:r>
          </a:p>
        </p:txBody>
      </p:sp>
      <p:pic>
        <p:nvPicPr>
          <p:cNvPr id="4" name="Immagine 3" descr="Le Geometrie non euclidee - Un'introduzione elementare (trascinato) 4.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00" y="1296000"/>
            <a:ext cx="4174271" cy="4356000"/>
          </a:xfrm>
          <a:prstGeom prst="rect">
            <a:avLst/>
          </a:prstGeom>
        </p:spPr>
      </p:pic>
    </p:spTree>
    <p:extLst>
      <p:ext uri="{BB962C8B-B14F-4D97-AF65-F5344CB8AC3E}">
        <p14:creationId xmlns:p14="http://schemas.microsoft.com/office/powerpoint/2010/main" val="26821450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Riemann e la geometria sferica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536222" y="1117235"/>
            <a:ext cx="8259704" cy="5599654"/>
          </a:xfrm>
        </p:spPr>
        <p:txBody>
          <a:bodyPr>
            <a:normAutofit/>
          </a:bodyPr>
          <a:lstStyle/>
          <a:p>
            <a:pPr algn="just">
              <a:lnSpc>
                <a:spcPct val="130000"/>
              </a:lnSpc>
            </a:pPr>
            <a:r>
              <a:rPr lang="it-IT" sz="1800" dirty="0" smtClean="0"/>
              <a:t>Per la costruzione della geometria sferica Riemann riprende l’ipotesi dell’angolo ottuso messa in evidenza da Saccheri e poi abbandonata. In effetti così come è, con la sola negazione del V postulato, da origine a una serie di contraddizioni legate alla geometria euclidea. Fu necessario disfarsi, dunque, di altri concetti: l’infinità dello spazio e il teorema secondo cui per due punti passa una e una sola retta. Riemann considera dunque uno spazio chiuso, ossia illimitato, ma finito, come potrebbe essere la superficie di una sfera!</a:t>
            </a:r>
          </a:p>
          <a:p>
            <a:pPr algn="just">
              <a:lnSpc>
                <a:spcPct val="130000"/>
              </a:lnSpc>
            </a:pPr>
            <a:r>
              <a:rPr lang="it-IT" sz="1800" dirty="0" smtClean="0"/>
              <a:t>Ne deriva:</a:t>
            </a:r>
          </a:p>
          <a:p>
            <a:pPr marL="285750" indent="-285750" algn="just">
              <a:lnSpc>
                <a:spcPct val="130000"/>
              </a:lnSpc>
              <a:buFont typeface="Arial"/>
              <a:buChar char="•"/>
            </a:pPr>
            <a:r>
              <a:rPr lang="it-IT" sz="1800" dirty="0" smtClean="0"/>
              <a:t>Due rette qualsiasi hanno sempre almeno un punto in comune;</a:t>
            </a:r>
          </a:p>
          <a:p>
            <a:pPr marL="285750" indent="-285750" algn="just">
              <a:lnSpc>
                <a:spcPct val="130000"/>
              </a:lnSpc>
              <a:buFont typeface="Arial"/>
              <a:buChar char="•"/>
            </a:pPr>
            <a:r>
              <a:rPr lang="it-IT" sz="1800" dirty="0" smtClean="0"/>
              <a:t>Per due punti diametralmente opposti passano infinite rette;</a:t>
            </a:r>
          </a:p>
          <a:p>
            <a:pPr marL="285750" indent="-285750" algn="just">
              <a:lnSpc>
                <a:spcPct val="130000"/>
              </a:lnSpc>
              <a:buFont typeface="Arial"/>
              <a:buChar char="•"/>
            </a:pPr>
            <a:r>
              <a:rPr lang="it-IT" sz="1800" dirty="0" smtClean="0"/>
              <a:t>Non possono esistere rette parallele ad una retta data;</a:t>
            </a:r>
          </a:p>
          <a:p>
            <a:pPr marL="285750" indent="-285750" algn="just">
              <a:lnSpc>
                <a:spcPct val="130000"/>
              </a:lnSpc>
              <a:buFont typeface="Arial"/>
              <a:buChar char="•"/>
            </a:pPr>
            <a:r>
              <a:rPr lang="it-IT" sz="1800" dirty="0" smtClean="0"/>
              <a:t>La somma degli angoli interni di un triangolo è maggiore di π;</a:t>
            </a:r>
          </a:p>
          <a:p>
            <a:pPr marL="285750" indent="-285750" algn="just">
              <a:lnSpc>
                <a:spcPct val="130000"/>
              </a:lnSpc>
              <a:buFont typeface="Arial"/>
              <a:buChar char="•"/>
            </a:pPr>
            <a:r>
              <a:rPr lang="it-IT" sz="1800" dirty="0" smtClean="0"/>
              <a:t>Per la coerenza della teoria, </a:t>
            </a:r>
            <a:r>
              <a:rPr lang="it-IT" sz="1800" i="1" dirty="0" smtClean="0"/>
              <a:t>Le rette sono linee chiuse.</a:t>
            </a:r>
          </a:p>
          <a:p>
            <a:pPr marL="285750" indent="-285750" algn="just">
              <a:lnSpc>
                <a:spcPct val="130000"/>
              </a:lnSpc>
              <a:buFont typeface="Arial"/>
              <a:buChar char="•"/>
            </a:pPr>
            <a:endParaRPr lang="it-IT" sz="1800" dirty="0" smtClean="0"/>
          </a:p>
        </p:txBody>
      </p:sp>
    </p:spTree>
    <p:extLst>
      <p:ext uri="{BB962C8B-B14F-4D97-AF65-F5344CB8AC3E}">
        <p14:creationId xmlns:p14="http://schemas.microsoft.com/office/powerpoint/2010/main" val="376833607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smtClean="0"/>
              <a:t>Geometria sferica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61630"/>
            <a:ext cx="4092222" cy="4562592"/>
          </a:xfrm>
        </p:spPr>
        <p:txBody>
          <a:bodyPr>
            <a:normAutofit/>
          </a:bodyPr>
          <a:lstStyle/>
          <a:p>
            <a:pPr marL="285750" indent="-285750" algn="just">
              <a:lnSpc>
                <a:spcPct val="130000"/>
              </a:lnSpc>
              <a:buFont typeface="Arial"/>
              <a:buChar char="•"/>
            </a:pPr>
            <a:r>
              <a:rPr lang="it-IT" sz="1800" dirty="0" smtClean="0"/>
              <a:t>Consideriamo una sfera di centro O</a:t>
            </a:r>
          </a:p>
        </p:txBody>
      </p:sp>
      <p:pic>
        <p:nvPicPr>
          <p:cNvPr id="3" name="Immagine 2" descr="Le Geometrie non euclidee - Un'introduzione elementare (trascinato).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5067"/>
            <a:ext cx="4165320" cy="4320000"/>
          </a:xfrm>
          <a:prstGeom prst="rect">
            <a:avLst/>
          </a:prstGeom>
        </p:spPr>
      </p:pic>
    </p:spTree>
    <p:extLst>
      <p:ext uri="{BB962C8B-B14F-4D97-AF65-F5344CB8AC3E}">
        <p14:creationId xmlns:p14="http://schemas.microsoft.com/office/powerpoint/2010/main" val="27881149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61630"/>
            <a:ext cx="4092222" cy="4562592"/>
          </a:xfrm>
        </p:spPr>
        <p:txBody>
          <a:bodyPr>
            <a:normAutofit/>
          </a:bodyPr>
          <a:lstStyle/>
          <a:p>
            <a:pPr marL="285750" indent="-285750" algn="just">
              <a:lnSpc>
                <a:spcPct val="130000"/>
              </a:lnSpc>
              <a:buFont typeface="Arial"/>
              <a:buChar char="•"/>
            </a:pPr>
            <a:r>
              <a:rPr lang="it-IT" sz="1800" dirty="0" smtClean="0"/>
              <a:t>Consideriamo una sfera di centro O</a:t>
            </a:r>
          </a:p>
          <a:p>
            <a:pPr marL="285750" indent="-285750" algn="just">
              <a:lnSpc>
                <a:spcPct val="130000"/>
              </a:lnSpc>
              <a:buFont typeface="Arial"/>
              <a:buChar char="•"/>
            </a:pPr>
            <a:r>
              <a:rPr lang="it-IT" sz="1800" dirty="0" smtClean="0"/>
              <a:t>I punti sono punti della superfice sferica (A e B, O non è un punto)</a:t>
            </a:r>
          </a:p>
        </p:txBody>
      </p:sp>
      <p:pic>
        <p:nvPicPr>
          <p:cNvPr id="4" name="Immagine 3" descr="Le Geometrie non euclidee - Un'introduzione elementare (trascinato) 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176000" cy="4368823"/>
          </a:xfrm>
          <a:prstGeom prst="rect">
            <a:avLst/>
          </a:prstGeom>
        </p:spPr>
      </p:pic>
    </p:spTree>
    <p:extLst>
      <p:ext uri="{BB962C8B-B14F-4D97-AF65-F5344CB8AC3E}">
        <p14:creationId xmlns:p14="http://schemas.microsoft.com/office/powerpoint/2010/main" val="26473436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61630"/>
            <a:ext cx="4092222" cy="4562592"/>
          </a:xfrm>
        </p:spPr>
        <p:txBody>
          <a:bodyPr>
            <a:normAutofit/>
          </a:bodyPr>
          <a:lstStyle/>
          <a:p>
            <a:pPr marL="285750" indent="-285750" algn="just">
              <a:lnSpc>
                <a:spcPct val="130000"/>
              </a:lnSpc>
              <a:buFont typeface="Arial"/>
              <a:buChar char="•"/>
            </a:pPr>
            <a:r>
              <a:rPr lang="it-IT" sz="1800" dirty="0" smtClean="0"/>
              <a:t>Consideriamo una sfera di centro O</a:t>
            </a:r>
          </a:p>
          <a:p>
            <a:pPr marL="285750" indent="-285750" algn="just">
              <a:lnSpc>
                <a:spcPct val="130000"/>
              </a:lnSpc>
              <a:buFont typeface="Arial"/>
              <a:buChar char="•"/>
            </a:pPr>
            <a:r>
              <a:rPr lang="it-IT" sz="1800" dirty="0" smtClean="0"/>
              <a:t>I punti sono punti della superfice sferica (A e B, O non è un punto)</a:t>
            </a:r>
          </a:p>
          <a:p>
            <a:pPr marL="285750" indent="-285750" algn="just">
              <a:lnSpc>
                <a:spcPct val="130000"/>
              </a:lnSpc>
              <a:buFont typeface="Arial"/>
              <a:buChar char="•"/>
            </a:pPr>
            <a:r>
              <a:rPr lang="it-IT" sz="1800" dirty="0" smtClean="0"/>
              <a:t>Le rette sono circonferenze massime</a:t>
            </a:r>
          </a:p>
        </p:txBody>
      </p:sp>
      <p:pic>
        <p:nvPicPr>
          <p:cNvPr id="4" name="Immagine 3" descr="Le Geometrie non euclidee - Un'introduzione elementare (trascinato) 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176000" cy="4368823"/>
          </a:xfrm>
          <a:prstGeom prst="rect">
            <a:avLst/>
          </a:prstGeom>
        </p:spPr>
      </p:pic>
    </p:spTree>
    <p:extLst>
      <p:ext uri="{BB962C8B-B14F-4D97-AF65-F5344CB8AC3E}">
        <p14:creationId xmlns:p14="http://schemas.microsoft.com/office/powerpoint/2010/main" val="348965221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61630"/>
            <a:ext cx="4092222" cy="4562592"/>
          </a:xfrm>
        </p:spPr>
        <p:txBody>
          <a:bodyPr>
            <a:normAutofit/>
          </a:bodyPr>
          <a:lstStyle/>
          <a:p>
            <a:pPr marL="285750" indent="-285750" algn="just">
              <a:lnSpc>
                <a:spcPct val="130000"/>
              </a:lnSpc>
              <a:buFont typeface="Arial"/>
              <a:buChar char="•"/>
            </a:pPr>
            <a:r>
              <a:rPr lang="it-IT" sz="1800" dirty="0" smtClean="0"/>
              <a:t>Consideriamo una sfera di centro O</a:t>
            </a:r>
          </a:p>
          <a:p>
            <a:pPr marL="285750" indent="-285750" algn="just">
              <a:lnSpc>
                <a:spcPct val="130000"/>
              </a:lnSpc>
              <a:buFont typeface="Arial"/>
              <a:buChar char="•"/>
            </a:pPr>
            <a:r>
              <a:rPr lang="it-IT" sz="1800" dirty="0" smtClean="0"/>
              <a:t>I punti sono punti della superfice sferica (A e B, O non è un punto)</a:t>
            </a:r>
          </a:p>
          <a:p>
            <a:pPr marL="285750" indent="-285750" algn="just">
              <a:lnSpc>
                <a:spcPct val="130000"/>
              </a:lnSpc>
              <a:buFont typeface="Arial"/>
              <a:buChar char="•"/>
            </a:pPr>
            <a:r>
              <a:rPr lang="it-IT" sz="1800" dirty="0" smtClean="0"/>
              <a:t>Le rette sono circonferenze massime</a:t>
            </a:r>
          </a:p>
          <a:p>
            <a:pPr marL="285750" indent="-285750" algn="just">
              <a:lnSpc>
                <a:spcPct val="130000"/>
              </a:lnSpc>
              <a:buFont typeface="Arial"/>
              <a:buChar char="•"/>
            </a:pPr>
            <a:r>
              <a:rPr lang="it-IT" sz="1800" dirty="0" smtClean="0"/>
              <a:t>I segmenti sono archi di circonferenze massime</a:t>
            </a:r>
          </a:p>
        </p:txBody>
      </p:sp>
      <p:pic>
        <p:nvPicPr>
          <p:cNvPr id="3" name="Immagine 2" descr="Le Geometrie non euclidee - Un'introduzione elementare (trascinato)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127878" cy="4320000"/>
          </a:xfrm>
          <a:prstGeom prst="rect">
            <a:avLst/>
          </a:prstGeom>
        </p:spPr>
      </p:pic>
    </p:spTree>
    <p:extLst>
      <p:ext uri="{BB962C8B-B14F-4D97-AF65-F5344CB8AC3E}">
        <p14:creationId xmlns:p14="http://schemas.microsoft.com/office/powerpoint/2010/main" val="3893553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71550" y="986837"/>
            <a:ext cx="7200900" cy="1283428"/>
          </a:xfrm>
          <a:prstGeom prst="rect">
            <a:avLst/>
          </a:prstGeom>
          <a:noFill/>
        </p:spPr>
        <p:txBody>
          <a:bodyPr wrap="square" rtlCol="0">
            <a:spAutoFit/>
          </a:bodyPr>
          <a:lstStyle/>
          <a:p>
            <a:pPr marL="285750" indent="-285750">
              <a:lnSpc>
                <a:spcPct val="110000"/>
              </a:lnSpc>
              <a:buFont typeface="Arial"/>
              <a:buChar char="•"/>
            </a:pPr>
            <a:r>
              <a:rPr lang="it-IT" dirty="0" smtClean="0"/>
              <a:t>Enormi </a:t>
            </a:r>
            <a:r>
              <a:rPr lang="it-IT" dirty="0"/>
              <a:t>difficoltà nella spiegazione meccanica dell’etere;</a:t>
            </a:r>
          </a:p>
          <a:p>
            <a:pPr marL="285750" indent="-285750">
              <a:lnSpc>
                <a:spcPct val="110000"/>
              </a:lnSpc>
              <a:buFont typeface="Arial"/>
              <a:buChar char="•"/>
            </a:pPr>
            <a:r>
              <a:rPr lang="it-IT" b="1" dirty="0"/>
              <a:t>Acquisisce lo </a:t>
            </a:r>
            <a:r>
              <a:rPr lang="it-IT" b="1" i="1" dirty="0"/>
              <a:t>status</a:t>
            </a:r>
            <a:r>
              <a:rPr lang="it-IT" b="1" dirty="0"/>
              <a:t> di riferimento assoluto</a:t>
            </a:r>
            <a:r>
              <a:rPr lang="it-IT" dirty="0"/>
              <a:t>: la luce ha la stessa velocità </a:t>
            </a:r>
            <a:r>
              <a:rPr lang="it-IT" i="1" dirty="0"/>
              <a:t>c </a:t>
            </a:r>
            <a:r>
              <a:rPr lang="it-IT" dirty="0"/>
              <a:t>solo in relazione all’etere.</a:t>
            </a:r>
          </a:p>
          <a:p>
            <a:endParaRPr lang="it-IT" dirty="0"/>
          </a:p>
        </p:txBody>
      </p:sp>
      <p:sp>
        <p:nvSpPr>
          <p:cNvPr id="3" name="CasellaDiTesto 2"/>
          <p:cNvSpPr txBox="1"/>
          <p:nvPr/>
        </p:nvSpPr>
        <p:spPr>
          <a:xfrm>
            <a:off x="374650" y="2578101"/>
            <a:ext cx="8394700" cy="646331"/>
          </a:xfrm>
          <a:prstGeom prst="rect">
            <a:avLst/>
          </a:prstGeom>
          <a:noFill/>
        </p:spPr>
        <p:txBody>
          <a:bodyPr wrap="square" rtlCol="0">
            <a:spAutoFit/>
          </a:bodyPr>
          <a:lstStyle/>
          <a:p>
            <a:pPr algn="ctr"/>
            <a:r>
              <a:rPr lang="it-IT" dirty="0" smtClean="0"/>
              <a:t>Scontro con il principio di relatività galileiano: </a:t>
            </a:r>
            <a:r>
              <a:rPr lang="it-IT" b="1" dirty="0" smtClean="0"/>
              <a:t>nessun sistema di riferimento può essere privilegiato!</a:t>
            </a:r>
            <a:endParaRPr lang="it-IT" b="1" dirty="0"/>
          </a:p>
        </p:txBody>
      </p:sp>
      <p:sp>
        <p:nvSpPr>
          <p:cNvPr id="7" name="Freccia giù 6"/>
          <p:cNvSpPr/>
          <p:nvPr/>
        </p:nvSpPr>
        <p:spPr>
          <a:xfrm>
            <a:off x="4378325" y="2070101"/>
            <a:ext cx="387350" cy="444499"/>
          </a:xfrm>
          <a:prstGeom prst="downArrow">
            <a:avLst>
              <a:gd name="adj1" fmla="val 50000"/>
              <a:gd name="adj2" fmla="val 624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374651" y="4056102"/>
            <a:ext cx="8394699" cy="646331"/>
          </a:xfrm>
          <a:prstGeom prst="rect">
            <a:avLst/>
          </a:prstGeom>
          <a:noFill/>
        </p:spPr>
        <p:txBody>
          <a:bodyPr wrap="square" rtlCol="0">
            <a:spAutoFit/>
          </a:bodyPr>
          <a:lstStyle/>
          <a:p>
            <a:pPr algn="ctr"/>
            <a:r>
              <a:rPr lang="it-IT" dirty="0" smtClean="0"/>
              <a:t>Esperimento di </a:t>
            </a:r>
            <a:r>
              <a:rPr lang="it-IT" dirty="0" err="1" smtClean="0"/>
              <a:t>Michelson</a:t>
            </a:r>
            <a:r>
              <a:rPr lang="it-IT" dirty="0" smtClean="0"/>
              <a:t>- </a:t>
            </a:r>
            <a:r>
              <a:rPr lang="it-IT" dirty="0" err="1" smtClean="0"/>
              <a:t>Morley</a:t>
            </a:r>
            <a:r>
              <a:rPr lang="it-IT" dirty="0" smtClean="0"/>
              <a:t>: Nato per dimostrare l’esistenza dell'etere, fallisce miseramente, mettendo in evidenza:</a:t>
            </a:r>
          </a:p>
        </p:txBody>
      </p:sp>
      <p:sp>
        <p:nvSpPr>
          <p:cNvPr id="11" name="Freccia giù 10"/>
          <p:cNvSpPr/>
          <p:nvPr/>
        </p:nvSpPr>
        <p:spPr>
          <a:xfrm>
            <a:off x="4378325" y="3353653"/>
            <a:ext cx="387350" cy="490498"/>
          </a:xfrm>
          <a:prstGeom prst="downArrow">
            <a:avLst>
              <a:gd name="adj1" fmla="val 50000"/>
              <a:gd name="adj2" fmla="val 624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361951" y="4956433"/>
            <a:ext cx="8420099" cy="1938992"/>
          </a:xfrm>
          <a:prstGeom prst="rect">
            <a:avLst/>
          </a:prstGeom>
          <a:noFill/>
        </p:spPr>
        <p:txBody>
          <a:bodyPr wrap="square" numCol="2" rtlCol="0">
            <a:spAutoFit/>
          </a:bodyPr>
          <a:lstStyle/>
          <a:p>
            <a:pPr marL="285750" indent="-285750">
              <a:buFont typeface="Arial"/>
              <a:buChar char="•"/>
            </a:pPr>
            <a:r>
              <a:rPr lang="it-IT" sz="2000" b="1" dirty="0"/>
              <a:t>La fallibilità della concezione meccanica;</a:t>
            </a:r>
          </a:p>
          <a:p>
            <a:pPr marL="285750" indent="-285750">
              <a:buFont typeface="Arial"/>
              <a:buChar char="•"/>
            </a:pPr>
            <a:r>
              <a:rPr lang="it-IT" sz="2000" b="1" dirty="0"/>
              <a:t>L’invalidità delle trasformazioni classiche</a:t>
            </a:r>
            <a:r>
              <a:rPr lang="it-IT" sz="2000" b="1" dirty="0" smtClean="0"/>
              <a:t>;</a:t>
            </a:r>
          </a:p>
          <a:p>
            <a:pPr marL="285750" indent="-285750">
              <a:buFont typeface="Arial"/>
              <a:buChar char="•"/>
            </a:pPr>
            <a:endParaRPr lang="it-IT" sz="2000" b="1" dirty="0"/>
          </a:p>
          <a:p>
            <a:pPr marL="285750" indent="-285750">
              <a:buFont typeface="Arial"/>
              <a:buChar char="•"/>
            </a:pPr>
            <a:endParaRPr lang="it-IT" sz="2000" b="1" dirty="0"/>
          </a:p>
          <a:p>
            <a:pPr marL="285750" indent="-285750">
              <a:buFont typeface="Arial"/>
              <a:buChar char="•"/>
            </a:pPr>
            <a:r>
              <a:rPr lang="it-IT" sz="2000" b="1" dirty="0"/>
              <a:t>La distruzione dell’idea stessa di </a:t>
            </a:r>
            <a:r>
              <a:rPr lang="it-IT" sz="2000" b="1" i="1" dirty="0"/>
              <a:t>“etere”;</a:t>
            </a:r>
          </a:p>
          <a:p>
            <a:pPr marL="285750" indent="-285750">
              <a:buFont typeface="Arial"/>
              <a:buChar char="•"/>
            </a:pPr>
            <a:r>
              <a:rPr lang="it-IT" sz="2000" b="1" i="1" dirty="0"/>
              <a:t>La luce ha la stessa velocità </a:t>
            </a:r>
            <a:r>
              <a:rPr lang="it-IT" sz="2000" b="1" i="1" dirty="0" smtClean="0"/>
              <a:t>in </a:t>
            </a:r>
            <a:r>
              <a:rPr lang="it-IT" sz="2000" b="1" i="1" dirty="0"/>
              <a:t>tutti i sistemi di riferimento </a:t>
            </a:r>
            <a:r>
              <a:rPr lang="it-IT" sz="2000" b="1" i="1" dirty="0" smtClean="0"/>
              <a:t>inerziali!</a:t>
            </a:r>
            <a:endParaRPr lang="it-IT" sz="2000" b="1" i="1" dirty="0"/>
          </a:p>
        </p:txBody>
      </p:sp>
      <p:sp>
        <p:nvSpPr>
          <p:cNvPr id="8" name="Titolo 1"/>
          <p:cNvSpPr>
            <a:spLocks noGrp="1"/>
          </p:cNvSpPr>
          <p:nvPr>
            <p:ph type="title"/>
          </p:nvPr>
        </p:nvSpPr>
        <p:spPr>
          <a:xfrm>
            <a:off x="328978" y="100189"/>
            <a:ext cx="8440372" cy="712393"/>
          </a:xfrm>
        </p:spPr>
        <p:txBody>
          <a:bodyPr/>
          <a:lstStyle/>
          <a:p>
            <a:pPr algn="l"/>
            <a:r>
              <a:rPr lang="it-IT" sz="2700" dirty="0" smtClean="0"/>
              <a:t>Indebolimento della concezione meccanicistica</a:t>
            </a:r>
            <a:endParaRPr lang="it-IT" sz="2700" dirty="0"/>
          </a:p>
        </p:txBody>
      </p:sp>
    </p:spTree>
    <p:extLst>
      <p:ext uri="{BB962C8B-B14F-4D97-AF65-F5344CB8AC3E}">
        <p14:creationId xmlns:p14="http://schemas.microsoft.com/office/powerpoint/2010/main" val="368805687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61630"/>
            <a:ext cx="4092222" cy="4562592"/>
          </a:xfrm>
        </p:spPr>
        <p:txBody>
          <a:bodyPr>
            <a:normAutofit/>
          </a:bodyPr>
          <a:lstStyle/>
          <a:p>
            <a:pPr marL="285750" indent="-285750" algn="just">
              <a:lnSpc>
                <a:spcPct val="130000"/>
              </a:lnSpc>
              <a:buFont typeface="Arial"/>
              <a:buChar char="•"/>
            </a:pPr>
            <a:r>
              <a:rPr lang="it-IT" sz="1800" dirty="0" smtClean="0"/>
              <a:t>Consideriamo una sfera di centro O</a:t>
            </a:r>
          </a:p>
          <a:p>
            <a:pPr marL="285750" indent="-285750" algn="just">
              <a:lnSpc>
                <a:spcPct val="130000"/>
              </a:lnSpc>
              <a:buFont typeface="Arial"/>
              <a:buChar char="•"/>
            </a:pPr>
            <a:r>
              <a:rPr lang="it-IT" sz="1800" dirty="0" smtClean="0"/>
              <a:t>I punti sono punti della superfice sferica (A e B, O non è un punto)</a:t>
            </a:r>
          </a:p>
          <a:p>
            <a:pPr marL="285750" indent="-285750" algn="just">
              <a:lnSpc>
                <a:spcPct val="130000"/>
              </a:lnSpc>
              <a:buFont typeface="Arial"/>
              <a:buChar char="•"/>
            </a:pPr>
            <a:r>
              <a:rPr lang="it-IT" sz="1800" dirty="0" smtClean="0"/>
              <a:t>Le rette sono circonferenze massime</a:t>
            </a:r>
          </a:p>
          <a:p>
            <a:pPr marL="285750" indent="-285750" algn="just">
              <a:lnSpc>
                <a:spcPct val="130000"/>
              </a:lnSpc>
              <a:buFont typeface="Arial"/>
              <a:buChar char="•"/>
            </a:pPr>
            <a:r>
              <a:rPr lang="it-IT" sz="1800" dirty="0" smtClean="0"/>
              <a:t>I segmenti sono archi di circonferenze massime</a:t>
            </a:r>
          </a:p>
          <a:p>
            <a:pPr marL="285750" indent="-285750" algn="just">
              <a:lnSpc>
                <a:spcPct val="130000"/>
              </a:lnSpc>
              <a:buFont typeface="Arial"/>
              <a:buChar char="•"/>
            </a:pPr>
            <a:r>
              <a:rPr lang="it-IT" sz="1800" dirty="0" smtClean="0"/>
              <a:t>ABP e ABC sono triangoli sferici, con somma degli angoli interni maggiore di π</a:t>
            </a:r>
          </a:p>
        </p:txBody>
      </p:sp>
      <p:pic>
        <p:nvPicPr>
          <p:cNvPr id="4" name="Immagine 3" descr="Le Geometrie non euclidee - Un'introduzione elementare (trascinato) 4.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61630"/>
            <a:ext cx="4080303" cy="4320000"/>
          </a:xfrm>
          <a:prstGeom prst="rect">
            <a:avLst/>
          </a:prstGeom>
        </p:spPr>
      </p:pic>
    </p:spTree>
    <p:extLst>
      <p:ext uri="{BB962C8B-B14F-4D97-AF65-F5344CB8AC3E}">
        <p14:creationId xmlns:p14="http://schemas.microsoft.com/office/powerpoint/2010/main" val="21410779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2276592"/>
            <a:ext cx="4092222" cy="3847629"/>
          </a:xfrm>
        </p:spPr>
        <p:txBody>
          <a:bodyPr>
            <a:normAutofit/>
          </a:bodyPr>
          <a:lstStyle/>
          <a:p>
            <a:pPr marL="285750" indent="-285750" algn="just">
              <a:lnSpc>
                <a:spcPct val="130000"/>
              </a:lnSpc>
              <a:buFont typeface="Arial"/>
              <a:buChar char="•"/>
            </a:pPr>
            <a:r>
              <a:rPr lang="it-IT" sz="1800" dirty="0" smtClean="0"/>
              <a:t>Dati due punti A e B</a:t>
            </a:r>
          </a:p>
        </p:txBody>
      </p:sp>
      <p:pic>
        <p:nvPicPr>
          <p:cNvPr id="5" name="Immagine 4" descr="Le Geometrie non euclidee - Un'introduzione elementare (trascinato) 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32" y="1359690"/>
            <a:ext cx="4129332" cy="4320000"/>
          </a:xfrm>
          <a:prstGeom prst="rect">
            <a:avLst/>
          </a:prstGeom>
        </p:spPr>
      </p:pic>
    </p:spTree>
    <p:extLst>
      <p:ext uri="{BB962C8B-B14F-4D97-AF65-F5344CB8AC3E}">
        <p14:creationId xmlns:p14="http://schemas.microsoft.com/office/powerpoint/2010/main" val="10741242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2275200"/>
            <a:ext cx="4092222" cy="3919199"/>
          </a:xfrm>
        </p:spPr>
        <p:txBody>
          <a:bodyPr>
            <a:normAutofit/>
          </a:bodyPr>
          <a:lstStyle/>
          <a:p>
            <a:pPr marL="285750" indent="-285750" algn="just">
              <a:lnSpc>
                <a:spcPct val="130000"/>
              </a:lnSpc>
              <a:buFont typeface="Arial"/>
              <a:buChar char="•"/>
            </a:pPr>
            <a:r>
              <a:rPr lang="it-IT" sz="1800" dirty="0" smtClean="0"/>
              <a:t>Dati due punti A e B</a:t>
            </a:r>
          </a:p>
          <a:p>
            <a:pPr marL="285750" indent="-285750" algn="just">
              <a:lnSpc>
                <a:spcPct val="130000"/>
              </a:lnSpc>
              <a:buFont typeface="Arial"/>
              <a:buChar char="•"/>
            </a:pPr>
            <a:r>
              <a:rPr lang="it-IT" sz="1800" dirty="0" smtClean="0"/>
              <a:t>Il tragitto più breve da A a B è l’arco di circonferenza massima, chiamato </a:t>
            </a:r>
            <a:r>
              <a:rPr lang="it-IT" sz="1800" i="1" dirty="0" smtClean="0"/>
              <a:t>geodetica</a:t>
            </a:r>
            <a:r>
              <a:rPr lang="it-IT" sz="1800" dirty="0" smtClean="0"/>
              <a:t>, formato dall’intersezione di un piano passante per A, B, O con la sfera</a:t>
            </a:r>
          </a:p>
        </p:txBody>
      </p:sp>
      <p:pic>
        <p:nvPicPr>
          <p:cNvPr id="4" name="Immagine 3" descr="Le Geometrie non euclidee - Un'introduzione elementare (trascinato) 2.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115601" cy="4320000"/>
          </a:xfrm>
          <a:prstGeom prst="rect">
            <a:avLst/>
          </a:prstGeom>
        </p:spPr>
      </p:pic>
    </p:spTree>
    <p:extLst>
      <p:ext uri="{BB962C8B-B14F-4D97-AF65-F5344CB8AC3E}">
        <p14:creationId xmlns:p14="http://schemas.microsoft.com/office/powerpoint/2010/main" val="115195662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2275200"/>
            <a:ext cx="4092222" cy="3919199"/>
          </a:xfrm>
        </p:spPr>
        <p:txBody>
          <a:bodyPr>
            <a:normAutofit/>
          </a:bodyPr>
          <a:lstStyle/>
          <a:p>
            <a:pPr marL="285750" indent="-285750" algn="just">
              <a:lnSpc>
                <a:spcPct val="130000"/>
              </a:lnSpc>
              <a:buFont typeface="Arial"/>
              <a:buChar char="•"/>
            </a:pPr>
            <a:r>
              <a:rPr lang="it-IT" sz="1800" dirty="0" smtClean="0"/>
              <a:t>Dati due punti A e B</a:t>
            </a:r>
          </a:p>
          <a:p>
            <a:pPr marL="285750" indent="-285750" algn="just">
              <a:lnSpc>
                <a:spcPct val="130000"/>
              </a:lnSpc>
              <a:buFont typeface="Arial"/>
              <a:buChar char="•"/>
            </a:pPr>
            <a:r>
              <a:rPr lang="it-IT" sz="1800" dirty="0" smtClean="0"/>
              <a:t>Il tragitto più breve da A a B è l’arco di circonferenza massima, chiamato </a:t>
            </a:r>
            <a:r>
              <a:rPr lang="it-IT" sz="1800" i="1" dirty="0" smtClean="0"/>
              <a:t>geodetica</a:t>
            </a:r>
            <a:r>
              <a:rPr lang="it-IT" sz="1800" dirty="0" smtClean="0"/>
              <a:t>, formato dall’intersezione di un piano passante per A, B, O con la sfera</a:t>
            </a:r>
          </a:p>
          <a:p>
            <a:pPr marL="285750" indent="-285750" algn="just">
              <a:lnSpc>
                <a:spcPct val="130000"/>
              </a:lnSpc>
              <a:buFont typeface="Arial"/>
              <a:buChar char="•"/>
            </a:pPr>
            <a:r>
              <a:rPr lang="it-IT" sz="1800" dirty="0" smtClean="0"/>
              <a:t>Una geodetica è quindi il tratto più breve congiungente due punti</a:t>
            </a:r>
          </a:p>
        </p:txBody>
      </p:sp>
      <p:pic>
        <p:nvPicPr>
          <p:cNvPr id="4" name="Immagine 3" descr="Le Geometrie non euclidee - Un'introduzione elementare (trascinato) 2.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115601" cy="4320000"/>
          </a:xfrm>
          <a:prstGeom prst="rect">
            <a:avLst/>
          </a:prstGeom>
        </p:spPr>
      </p:pic>
    </p:spTree>
    <p:extLst>
      <p:ext uri="{BB962C8B-B14F-4D97-AF65-F5344CB8AC3E}">
        <p14:creationId xmlns:p14="http://schemas.microsoft.com/office/powerpoint/2010/main" val="132343428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2275200"/>
            <a:ext cx="4092222" cy="3919199"/>
          </a:xfrm>
        </p:spPr>
        <p:txBody>
          <a:bodyPr>
            <a:normAutofit/>
          </a:bodyPr>
          <a:lstStyle/>
          <a:p>
            <a:pPr marL="285750" indent="-285750" algn="just">
              <a:lnSpc>
                <a:spcPct val="130000"/>
              </a:lnSpc>
              <a:buFont typeface="Arial"/>
              <a:buChar char="•"/>
            </a:pPr>
            <a:r>
              <a:rPr lang="it-IT" sz="1800" dirty="0" smtClean="0"/>
              <a:t>Come per la geometria iperbolica, è possibile costruire un quadrilatero sferico, attraverso l’intersezione di quattro rette sferiche</a:t>
            </a:r>
          </a:p>
        </p:txBody>
      </p:sp>
      <p:pic>
        <p:nvPicPr>
          <p:cNvPr id="5" name="Immagine 4" descr="Le Geometrie non euclidee - Un'introduzione elementare (trascinato)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354745" cy="4320000"/>
          </a:xfrm>
          <a:prstGeom prst="rect">
            <a:avLst/>
          </a:prstGeom>
        </p:spPr>
      </p:pic>
    </p:spTree>
    <p:extLst>
      <p:ext uri="{BB962C8B-B14F-4D97-AF65-F5344CB8AC3E}">
        <p14:creationId xmlns:p14="http://schemas.microsoft.com/office/powerpoint/2010/main" val="52837599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sferica</a:t>
            </a:r>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2275200"/>
            <a:ext cx="4092222" cy="3919199"/>
          </a:xfrm>
        </p:spPr>
        <p:txBody>
          <a:bodyPr>
            <a:normAutofit/>
          </a:bodyPr>
          <a:lstStyle/>
          <a:p>
            <a:pPr marL="285750" indent="-285750" algn="just">
              <a:lnSpc>
                <a:spcPct val="130000"/>
              </a:lnSpc>
              <a:buFont typeface="Arial"/>
              <a:buChar char="•"/>
            </a:pPr>
            <a:r>
              <a:rPr lang="it-IT" sz="1800" dirty="0" smtClean="0"/>
              <a:t>Come per la geometria iperbolica, è possibile costruire un quadrilatero sferico, attraverso l’intersezione di quattro rette sferiche</a:t>
            </a:r>
          </a:p>
          <a:p>
            <a:pPr marL="285750" indent="-285750" algn="just">
              <a:lnSpc>
                <a:spcPct val="130000"/>
              </a:lnSpc>
              <a:buFont typeface="Arial"/>
              <a:buChar char="•"/>
            </a:pPr>
            <a:r>
              <a:rPr lang="it-IT" sz="1800" dirty="0" smtClean="0"/>
              <a:t>Esso corrisponde al quadrilatero birettangolo dell’ipotesi dell’angolo ottuso</a:t>
            </a:r>
          </a:p>
        </p:txBody>
      </p:sp>
      <p:pic>
        <p:nvPicPr>
          <p:cNvPr id="3" name="Immagine 2" descr="Le Geometrie non euclidee - Un'introduzione elementare (trascinato) 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76" y="1504800"/>
            <a:ext cx="4280000" cy="4320000"/>
          </a:xfrm>
          <a:prstGeom prst="rect">
            <a:avLst/>
          </a:prstGeom>
        </p:spPr>
      </p:pic>
    </p:spTree>
    <p:extLst>
      <p:ext uri="{BB962C8B-B14F-4D97-AF65-F5344CB8AC3E}">
        <p14:creationId xmlns:p14="http://schemas.microsoft.com/office/powerpoint/2010/main" val="413759659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531519" y="1174533"/>
            <a:ext cx="8080963" cy="4874430"/>
          </a:xfrm>
        </p:spPr>
        <p:txBody>
          <a:bodyPr>
            <a:normAutofit/>
          </a:bodyPr>
          <a:lstStyle/>
          <a:p>
            <a:pPr algn="just">
              <a:lnSpc>
                <a:spcPct val="130000"/>
              </a:lnSpc>
            </a:pPr>
            <a:r>
              <a:rPr lang="it-IT" sz="1800" dirty="0" smtClean="0"/>
              <a:t>Come si è visto per la formulazione della geometria sferica è stato necessario rinunciare al postulato secondo cui per due punti passa una e una sola retta. Nella volontà di mantenere tale postulato, ed effettuare una generalizzazione, Riemann sviluppa il modello della geometria ellittica, che differisce dalla sferica solo per il fatto di considerare una semisfera e, ovviamente, che per due punti passa una e una sola retta. Inoltre è la geometria ellittica che viene considerata più propriamente la geometria non euclidea.</a:t>
            </a:r>
          </a:p>
          <a:p>
            <a:pPr algn="just">
              <a:lnSpc>
                <a:spcPct val="130000"/>
              </a:lnSpc>
            </a:pPr>
            <a:r>
              <a:rPr lang="it-IT" sz="1800" dirty="0" smtClean="0"/>
              <a:t>Per ovviare all’inconveniente, dunque, oltre che considerare una semisfera, </a:t>
            </a:r>
            <a:r>
              <a:rPr lang="it-IT" sz="1800" i="1" dirty="0" smtClean="0"/>
              <a:t>i punti diametralmente opposti vengono identificati come lo stesso punto! </a:t>
            </a:r>
            <a:r>
              <a:rPr lang="it-IT" sz="1800" dirty="0" smtClean="0"/>
              <a:t>Per il resto valgono le stesse considerazione fatte per geometria sferica.</a:t>
            </a:r>
            <a:endParaRPr lang="it-IT" sz="1800" dirty="0"/>
          </a:p>
          <a:p>
            <a:pPr algn="just">
              <a:lnSpc>
                <a:spcPct val="130000"/>
              </a:lnSpc>
            </a:pPr>
            <a:endParaRPr lang="it-IT" sz="1800" dirty="0" smtClean="0"/>
          </a:p>
        </p:txBody>
      </p:sp>
    </p:spTree>
    <p:extLst>
      <p:ext uri="{BB962C8B-B14F-4D97-AF65-F5344CB8AC3E}">
        <p14:creationId xmlns:p14="http://schemas.microsoft.com/office/powerpoint/2010/main" val="7553032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02743"/>
            <a:ext cx="4092222" cy="4378769"/>
          </a:xfrm>
        </p:spPr>
        <p:txBody>
          <a:bodyPr>
            <a:normAutofit/>
          </a:bodyPr>
          <a:lstStyle/>
          <a:p>
            <a:pPr marL="285750" indent="-285750" algn="just">
              <a:lnSpc>
                <a:spcPct val="130000"/>
              </a:lnSpc>
              <a:buFont typeface="Arial"/>
              <a:buChar char="•"/>
            </a:pPr>
            <a:r>
              <a:rPr lang="it-IT" sz="1800" dirty="0" smtClean="0"/>
              <a:t>Consideriamo una semisfera e il suo bordo </a:t>
            </a:r>
            <a:r>
              <a:rPr lang="it-IT" sz="1800" dirty="0" err="1" smtClean="0"/>
              <a:t>Γ</a:t>
            </a:r>
            <a:r>
              <a:rPr lang="it-IT" sz="1800" dirty="0" smtClean="0"/>
              <a:t> (gamma)</a:t>
            </a:r>
          </a:p>
        </p:txBody>
      </p:sp>
      <p:pic>
        <p:nvPicPr>
          <p:cNvPr id="3" name="Immagine 2" descr="Le Geometrie non euclidee - Un'introduzione elementare (trascinato12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62" y="2275200"/>
            <a:ext cx="4035777" cy="2671649"/>
          </a:xfrm>
          <a:prstGeom prst="rect">
            <a:avLst/>
          </a:prstGeom>
        </p:spPr>
      </p:pic>
    </p:spTree>
    <p:extLst>
      <p:ext uri="{BB962C8B-B14F-4D97-AF65-F5344CB8AC3E}">
        <p14:creationId xmlns:p14="http://schemas.microsoft.com/office/powerpoint/2010/main" val="382421062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01200"/>
            <a:ext cx="4092222" cy="4378769"/>
          </a:xfrm>
        </p:spPr>
        <p:txBody>
          <a:bodyPr>
            <a:normAutofit/>
          </a:bodyPr>
          <a:lstStyle/>
          <a:p>
            <a:pPr marL="285750" indent="-285750" algn="just">
              <a:lnSpc>
                <a:spcPct val="130000"/>
              </a:lnSpc>
              <a:buFont typeface="Arial"/>
              <a:buChar char="•"/>
            </a:pPr>
            <a:r>
              <a:rPr lang="it-IT" sz="1800" dirty="0" smtClean="0"/>
              <a:t>Consideriamo una semisfera e il suo bordo </a:t>
            </a:r>
            <a:r>
              <a:rPr lang="it-IT" sz="1800" dirty="0" err="1" smtClean="0"/>
              <a:t>Γ</a:t>
            </a:r>
            <a:r>
              <a:rPr lang="it-IT" sz="1800" dirty="0" smtClean="0"/>
              <a:t> (gamma)</a:t>
            </a:r>
          </a:p>
          <a:p>
            <a:pPr marL="285750" indent="-285750" algn="just">
              <a:lnSpc>
                <a:spcPct val="130000"/>
              </a:lnSpc>
              <a:buFont typeface="Arial"/>
              <a:buChar char="•"/>
            </a:pPr>
            <a:r>
              <a:rPr lang="it-IT" sz="1800" dirty="0" smtClean="0"/>
              <a:t>Siano C e D due punti della semisfera, non diametralmente opposti</a:t>
            </a:r>
          </a:p>
        </p:txBody>
      </p:sp>
      <p:pic>
        <p:nvPicPr>
          <p:cNvPr id="4" name="Immagine 3" descr="2151Le Geometrie non euclidee - Un'introduzione elementare (trascinato) 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62" y="2275200"/>
            <a:ext cx="4153404" cy="2700000"/>
          </a:xfrm>
          <a:prstGeom prst="rect">
            <a:avLst/>
          </a:prstGeom>
        </p:spPr>
      </p:pic>
    </p:spTree>
    <p:extLst>
      <p:ext uri="{BB962C8B-B14F-4D97-AF65-F5344CB8AC3E}">
        <p14:creationId xmlns:p14="http://schemas.microsoft.com/office/powerpoint/2010/main" val="28220063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01200"/>
            <a:ext cx="4092222" cy="4378769"/>
          </a:xfrm>
        </p:spPr>
        <p:txBody>
          <a:bodyPr>
            <a:normAutofit/>
          </a:bodyPr>
          <a:lstStyle/>
          <a:p>
            <a:pPr marL="285750" indent="-285750" algn="just">
              <a:lnSpc>
                <a:spcPct val="130000"/>
              </a:lnSpc>
              <a:buFont typeface="Arial"/>
              <a:buChar char="•"/>
            </a:pPr>
            <a:r>
              <a:rPr lang="it-IT" sz="1800" dirty="0" smtClean="0"/>
              <a:t>Consideriamo una semisfera e il suo bordo </a:t>
            </a:r>
            <a:r>
              <a:rPr lang="it-IT" sz="1800" dirty="0" err="1" smtClean="0"/>
              <a:t>Γ</a:t>
            </a:r>
            <a:r>
              <a:rPr lang="it-IT" sz="1800" dirty="0" smtClean="0"/>
              <a:t> (gamma)</a:t>
            </a:r>
          </a:p>
          <a:p>
            <a:pPr marL="285750" indent="-285750" algn="just">
              <a:lnSpc>
                <a:spcPct val="130000"/>
              </a:lnSpc>
              <a:buFont typeface="Arial"/>
              <a:buChar char="•"/>
            </a:pPr>
            <a:r>
              <a:rPr lang="it-IT" sz="1800" dirty="0" smtClean="0"/>
              <a:t>Siano C e D due punti della semisfera, non diametralmente opposti</a:t>
            </a:r>
          </a:p>
          <a:p>
            <a:pPr marL="285750" indent="-285750" algn="just">
              <a:lnSpc>
                <a:spcPct val="130000"/>
              </a:lnSpc>
              <a:buFont typeface="Arial"/>
              <a:buChar char="•"/>
            </a:pPr>
            <a:r>
              <a:rPr lang="it-IT" sz="1800" i="1" dirty="0" err="1" smtClean="0"/>
              <a:t>r</a:t>
            </a:r>
            <a:r>
              <a:rPr lang="it-IT" sz="1800" i="1" dirty="0" smtClean="0"/>
              <a:t> </a:t>
            </a:r>
            <a:r>
              <a:rPr lang="it-IT" sz="1800" dirty="0" smtClean="0"/>
              <a:t>è l’unica semicirconferenza massima passante per C e D, che viene interpretata come la retta per C e D</a:t>
            </a:r>
            <a:endParaRPr lang="it-IT" sz="1800" i="1" dirty="0" smtClean="0"/>
          </a:p>
        </p:txBody>
      </p:sp>
      <p:pic>
        <p:nvPicPr>
          <p:cNvPr id="3" name="Immagine 2" descr="12Le Geometrie non euclidee - Un'introduzione elementare (trascinato)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15" y="2275200"/>
            <a:ext cx="4139615" cy="2700000"/>
          </a:xfrm>
          <a:prstGeom prst="rect">
            <a:avLst/>
          </a:prstGeom>
        </p:spPr>
      </p:pic>
    </p:spTree>
    <p:extLst>
      <p:ext uri="{BB962C8B-B14F-4D97-AF65-F5344CB8AC3E}">
        <p14:creationId xmlns:p14="http://schemas.microsoft.com/office/powerpoint/2010/main" val="6590751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6195" y="2591748"/>
            <a:ext cx="5966666" cy="2423346"/>
          </a:xfrm>
        </p:spPr>
        <p:txBody>
          <a:bodyPr/>
          <a:lstStyle/>
          <a:p>
            <a:r>
              <a:rPr lang="it-IT" dirty="0" smtClean="0"/>
              <a:t>Relatività Speciale</a:t>
            </a:r>
            <a:endParaRPr lang="it-IT" dirty="0"/>
          </a:p>
        </p:txBody>
      </p:sp>
      <p:sp>
        <p:nvSpPr>
          <p:cNvPr id="3" name="Segnaposto testo 2"/>
          <p:cNvSpPr>
            <a:spLocks noGrp="1"/>
          </p:cNvSpPr>
          <p:nvPr>
            <p:ph type="body" idx="1"/>
          </p:nvPr>
        </p:nvSpPr>
        <p:spPr>
          <a:xfrm>
            <a:off x="636195" y="5128211"/>
            <a:ext cx="5970494" cy="835460"/>
          </a:xfrm>
        </p:spPr>
        <p:txBody>
          <a:bodyPr/>
          <a:lstStyle/>
          <a:p>
            <a:r>
              <a:rPr lang="it-IT" dirty="0" smtClean="0"/>
              <a:t>Albert Einstein - 1905</a:t>
            </a:r>
            <a:endParaRPr lang="it-IT" dirty="0"/>
          </a:p>
        </p:txBody>
      </p:sp>
      <p:pic>
        <p:nvPicPr>
          <p:cNvPr id="4" name="Immagine 3" descr="Einstein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0" y="329183"/>
            <a:ext cx="4376420" cy="3192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51745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501200"/>
            <a:ext cx="4092222" cy="5074578"/>
          </a:xfrm>
        </p:spPr>
        <p:txBody>
          <a:bodyPr>
            <a:normAutofit/>
          </a:bodyPr>
          <a:lstStyle/>
          <a:p>
            <a:pPr marL="285750" indent="-285750" algn="just">
              <a:lnSpc>
                <a:spcPct val="130000"/>
              </a:lnSpc>
              <a:buFont typeface="Arial"/>
              <a:buChar char="•"/>
            </a:pPr>
            <a:r>
              <a:rPr lang="it-IT" sz="1800" dirty="0" smtClean="0"/>
              <a:t>Consideriamo una semisfera e il suo bordo </a:t>
            </a:r>
            <a:r>
              <a:rPr lang="it-IT" sz="1800" dirty="0" err="1" smtClean="0"/>
              <a:t>Γ</a:t>
            </a:r>
            <a:r>
              <a:rPr lang="it-IT" sz="1800" dirty="0" smtClean="0"/>
              <a:t> (gamma)</a:t>
            </a:r>
          </a:p>
          <a:p>
            <a:pPr marL="285750" indent="-285750" algn="just">
              <a:lnSpc>
                <a:spcPct val="130000"/>
              </a:lnSpc>
              <a:buFont typeface="Arial"/>
              <a:buChar char="•"/>
            </a:pPr>
            <a:r>
              <a:rPr lang="it-IT" sz="1800" dirty="0" smtClean="0"/>
              <a:t>Siano C e D due punti della semisfera, non diametralmente opposti</a:t>
            </a:r>
          </a:p>
          <a:p>
            <a:pPr marL="285750" indent="-285750" algn="just">
              <a:lnSpc>
                <a:spcPct val="130000"/>
              </a:lnSpc>
              <a:buFont typeface="Arial"/>
              <a:buChar char="•"/>
            </a:pPr>
            <a:r>
              <a:rPr lang="it-IT" sz="1800" i="1" dirty="0" err="1" smtClean="0"/>
              <a:t>r</a:t>
            </a:r>
            <a:r>
              <a:rPr lang="it-IT" sz="1800" i="1" dirty="0" smtClean="0"/>
              <a:t> </a:t>
            </a:r>
            <a:r>
              <a:rPr lang="it-IT" sz="1800" dirty="0" smtClean="0"/>
              <a:t>è l’unica semicirconferenza massima passante per C e D, che viene interpretata come la retta per C e D</a:t>
            </a:r>
          </a:p>
          <a:p>
            <a:pPr marL="285750" indent="-285750" algn="just">
              <a:lnSpc>
                <a:spcPct val="130000"/>
              </a:lnSpc>
              <a:buFont typeface="Arial"/>
              <a:buChar char="•"/>
            </a:pPr>
            <a:r>
              <a:rPr lang="it-IT" sz="1800" dirty="0" smtClean="0"/>
              <a:t>I punti diametralmente opposti A e A’ vengono indentificati e considerati lo stesso punto, ossia  A = A’</a:t>
            </a:r>
          </a:p>
        </p:txBody>
      </p:sp>
      <p:pic>
        <p:nvPicPr>
          <p:cNvPr id="3" name="Immagine 2" descr="12Le Geometrie non euclidee - Un'introduzione elementare (trascinato)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15" y="2275200"/>
            <a:ext cx="4139615" cy="2700000"/>
          </a:xfrm>
          <a:prstGeom prst="rect">
            <a:avLst/>
          </a:prstGeom>
        </p:spPr>
      </p:pic>
    </p:spTree>
    <p:extLst>
      <p:ext uri="{BB962C8B-B14F-4D97-AF65-F5344CB8AC3E}">
        <p14:creationId xmlns:p14="http://schemas.microsoft.com/office/powerpoint/2010/main" val="158165299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133" y="88900"/>
            <a:ext cx="7696200" cy="712393"/>
          </a:xfrm>
        </p:spPr>
        <p:txBody>
          <a:bodyPr/>
          <a:lstStyle/>
          <a:p>
            <a:r>
              <a:rPr lang="it-IT" sz="3200" dirty="0"/>
              <a:t>Geometria </a:t>
            </a:r>
            <a:r>
              <a:rPr lang="it-IT" sz="3200" dirty="0" smtClean="0"/>
              <a:t>ellittica</a:t>
            </a:r>
            <a:endParaRPr lang="it-IT" sz="3200" dirty="0"/>
          </a:p>
        </p:txBody>
      </p:sp>
      <p:sp>
        <p:nvSpPr>
          <p:cNvPr id="10" name="CasellaDiTesto 9"/>
          <p:cNvSpPr txBox="1"/>
          <p:nvPr/>
        </p:nvSpPr>
        <p:spPr>
          <a:xfrm>
            <a:off x="1363133" y="5825067"/>
            <a:ext cx="184666" cy="369332"/>
          </a:xfrm>
          <a:prstGeom prst="rect">
            <a:avLst/>
          </a:prstGeom>
          <a:noFill/>
        </p:spPr>
        <p:txBody>
          <a:bodyPr wrap="none" rtlCol="0">
            <a:spAutoFit/>
          </a:bodyPr>
          <a:lstStyle/>
          <a:p>
            <a:endParaRPr lang="it-IT" dirty="0"/>
          </a:p>
        </p:txBody>
      </p:sp>
      <p:sp>
        <p:nvSpPr>
          <p:cNvPr id="11" name="Segnaposto testo 3"/>
          <p:cNvSpPr>
            <a:spLocks noGrp="1"/>
          </p:cNvSpPr>
          <p:nvPr>
            <p:ph type="body" sz="half" idx="2"/>
          </p:nvPr>
        </p:nvSpPr>
        <p:spPr>
          <a:xfrm>
            <a:off x="4844815" y="1941245"/>
            <a:ext cx="4092222" cy="3710504"/>
          </a:xfrm>
        </p:spPr>
        <p:txBody>
          <a:bodyPr>
            <a:normAutofit/>
          </a:bodyPr>
          <a:lstStyle/>
          <a:p>
            <a:pPr marL="285750" indent="-285750" algn="just">
              <a:lnSpc>
                <a:spcPct val="130000"/>
              </a:lnSpc>
              <a:buFont typeface="Arial"/>
              <a:buChar char="•"/>
            </a:pPr>
            <a:r>
              <a:rPr lang="it-IT" sz="1800" dirty="0" smtClean="0"/>
              <a:t>In questo modo per due punti distinti passa una e una sola retta</a:t>
            </a:r>
          </a:p>
          <a:p>
            <a:pPr marL="285750" indent="-285750" algn="just">
              <a:lnSpc>
                <a:spcPct val="130000"/>
              </a:lnSpc>
              <a:buFont typeface="Arial"/>
              <a:buChar char="•"/>
            </a:pPr>
            <a:r>
              <a:rPr lang="it-IT" sz="1800" dirty="0" smtClean="0"/>
              <a:t>Le rette sono linee chiuse</a:t>
            </a:r>
          </a:p>
          <a:p>
            <a:pPr marL="285750" indent="-285750" algn="just">
              <a:lnSpc>
                <a:spcPct val="130000"/>
              </a:lnSpc>
              <a:buFont typeface="Arial"/>
              <a:buChar char="•"/>
            </a:pPr>
            <a:r>
              <a:rPr lang="it-IT" sz="1800" dirty="0" smtClean="0"/>
              <a:t>Due rette qualsiasi hanno sempre almeno un punto in comune</a:t>
            </a:r>
          </a:p>
          <a:p>
            <a:pPr marL="285750" indent="-285750" algn="just">
              <a:lnSpc>
                <a:spcPct val="130000"/>
              </a:lnSpc>
              <a:buFont typeface="Arial"/>
              <a:buChar char="•"/>
            </a:pPr>
            <a:r>
              <a:rPr lang="it-IT" sz="1800" dirty="0" smtClean="0"/>
              <a:t>Non esistono rette parallele</a:t>
            </a:r>
          </a:p>
          <a:p>
            <a:pPr marL="285750" indent="-285750" algn="just">
              <a:lnSpc>
                <a:spcPct val="130000"/>
              </a:lnSpc>
              <a:buFont typeface="Arial"/>
              <a:buChar char="•"/>
            </a:pPr>
            <a:r>
              <a:rPr lang="it-IT" sz="1800" dirty="0" smtClean="0"/>
              <a:t>La somma degli angoli interni di un triangolo è sempre maggiore di π</a:t>
            </a:r>
          </a:p>
        </p:txBody>
      </p:sp>
      <p:pic>
        <p:nvPicPr>
          <p:cNvPr id="3" name="Immagine 2" descr="12Le Geometrie non euclidee - Un'introduzione elementare (trascinato)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15" y="2275200"/>
            <a:ext cx="4139615" cy="2700000"/>
          </a:xfrm>
          <a:prstGeom prst="rect">
            <a:avLst/>
          </a:prstGeom>
        </p:spPr>
      </p:pic>
    </p:spTree>
    <p:extLst>
      <p:ext uri="{BB962C8B-B14F-4D97-AF65-F5344CB8AC3E}">
        <p14:creationId xmlns:p14="http://schemas.microsoft.com/office/powerpoint/2010/main" val="2127602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333338" y="406399"/>
            <a:ext cx="8099462" cy="6244637"/>
          </a:xfrm>
        </p:spPr>
        <p:txBody>
          <a:bodyPr anchor="ctr">
            <a:normAutofit lnSpcReduction="10000"/>
          </a:bodyPr>
          <a:lstStyle/>
          <a:p>
            <a:pPr algn="just">
              <a:lnSpc>
                <a:spcPct val="120000"/>
              </a:lnSpc>
            </a:pPr>
            <a:r>
              <a:rPr lang="it-IT" sz="2400" dirty="0" smtClean="0"/>
              <a:t>Postulati:</a:t>
            </a:r>
          </a:p>
          <a:p>
            <a:pPr marL="342900" indent="-342900" algn="just">
              <a:lnSpc>
                <a:spcPct val="120000"/>
              </a:lnSpc>
              <a:buFont typeface="Arial"/>
              <a:buChar char="•"/>
            </a:pPr>
            <a:r>
              <a:rPr lang="it-IT" sz="2400" dirty="0" smtClean="0"/>
              <a:t>Tutte le leggi della natura devono essere invarianti rispetto a tutti i sistemi di coordinate inerziali;</a:t>
            </a:r>
          </a:p>
          <a:p>
            <a:pPr marL="342900" indent="-342900" algn="just">
              <a:lnSpc>
                <a:spcPct val="120000"/>
              </a:lnSpc>
              <a:buFont typeface="Arial"/>
              <a:buChar char="•"/>
            </a:pPr>
            <a:r>
              <a:rPr lang="it-IT" sz="2400" dirty="0" smtClean="0"/>
              <a:t>La velocità della luce, nel vuoto, è la stessa in tutti i sistemi di coordinate inerziali.</a:t>
            </a:r>
          </a:p>
          <a:p>
            <a:pPr algn="just">
              <a:lnSpc>
                <a:spcPct val="90000"/>
              </a:lnSpc>
            </a:pPr>
            <a:endParaRPr lang="it-IT" sz="2400" dirty="0" smtClean="0"/>
          </a:p>
          <a:p>
            <a:pPr algn="just">
              <a:lnSpc>
                <a:spcPct val="120000"/>
              </a:lnSpc>
            </a:pPr>
            <a:r>
              <a:rPr lang="it-IT" sz="2400" dirty="0" smtClean="0"/>
              <a:t>Conseguenze:</a:t>
            </a:r>
          </a:p>
          <a:p>
            <a:pPr marL="342900" indent="-342900" algn="just">
              <a:lnSpc>
                <a:spcPct val="120000"/>
              </a:lnSpc>
              <a:buFont typeface="Arial"/>
              <a:buChar char="•"/>
            </a:pPr>
            <a:r>
              <a:rPr lang="it-IT" dirty="0" smtClean="0"/>
              <a:t>Non esiste la simultaneità, </a:t>
            </a:r>
            <a:r>
              <a:rPr lang="it-IT" b="1" dirty="0"/>
              <a:t>«dire che eventi sono simultanei non ha un significato che in rapporto a un sistema di coordinate</a:t>
            </a:r>
            <a:r>
              <a:rPr lang="it-IT" b="1" dirty="0" smtClean="0"/>
              <a:t>»</a:t>
            </a:r>
            <a:r>
              <a:rPr lang="it-IT" dirty="0" smtClean="0"/>
              <a:t>.</a:t>
            </a:r>
          </a:p>
          <a:p>
            <a:pPr marL="342900" indent="-342900" algn="just">
              <a:lnSpc>
                <a:spcPct val="120000"/>
              </a:lnSpc>
              <a:buFont typeface="Arial"/>
              <a:buChar char="•"/>
            </a:pPr>
            <a:r>
              <a:rPr lang="it-IT" dirty="0" smtClean="0"/>
              <a:t>Critica all’idea di tempo e di spazio assoluto: Il </a:t>
            </a:r>
            <a:r>
              <a:rPr lang="it-IT" b="1" dirty="0" smtClean="0"/>
              <a:t>tempo</a:t>
            </a:r>
            <a:r>
              <a:rPr lang="it-IT" dirty="0" smtClean="0"/>
              <a:t>, come la concezione dello </a:t>
            </a:r>
            <a:r>
              <a:rPr lang="it-IT" b="1" dirty="0" smtClean="0"/>
              <a:t>spazio</a:t>
            </a:r>
            <a:r>
              <a:rPr lang="it-IT" dirty="0" smtClean="0"/>
              <a:t>, dipendono dall’osservatore, </a:t>
            </a:r>
            <a:r>
              <a:rPr lang="it-IT" b="1" dirty="0" smtClean="0"/>
              <a:t>sono relativi al sistema di coordinate scelto.</a:t>
            </a:r>
          </a:p>
          <a:p>
            <a:pPr marL="342900" indent="-342900" algn="just">
              <a:lnSpc>
                <a:spcPct val="120000"/>
              </a:lnSpc>
              <a:buFont typeface="Arial"/>
              <a:buChar char="•"/>
            </a:pPr>
            <a:r>
              <a:rPr lang="it-IT" sz="2100" b="1" dirty="0">
                <a:solidFill>
                  <a:srgbClr val="212745"/>
                </a:solidFill>
              </a:rPr>
              <a:t>Dilatazione </a:t>
            </a:r>
            <a:r>
              <a:rPr lang="it-IT" sz="2100" b="1" dirty="0" smtClean="0">
                <a:solidFill>
                  <a:srgbClr val="212745"/>
                </a:solidFill>
              </a:rPr>
              <a:t>temporale</a:t>
            </a:r>
            <a:endParaRPr lang="it-IT" sz="2100" b="1" dirty="0" smtClean="0"/>
          </a:p>
          <a:p>
            <a:pPr marL="342900" indent="-342900" algn="just">
              <a:lnSpc>
                <a:spcPct val="120000"/>
              </a:lnSpc>
              <a:buFont typeface="Arial"/>
              <a:buChar char="•"/>
            </a:pPr>
            <a:r>
              <a:rPr lang="it-IT" sz="2100" b="1" dirty="0">
                <a:solidFill>
                  <a:srgbClr val="212745"/>
                </a:solidFill>
              </a:rPr>
              <a:t>Contrazione delle </a:t>
            </a:r>
            <a:r>
              <a:rPr lang="it-IT" sz="2100" b="1" dirty="0" smtClean="0">
                <a:solidFill>
                  <a:srgbClr val="212745"/>
                </a:solidFill>
              </a:rPr>
              <a:t>lunghezze</a:t>
            </a:r>
            <a:endParaRPr lang="it-IT" sz="2100" b="1" dirty="0" smtClean="0"/>
          </a:p>
          <a:p>
            <a:pPr algn="just">
              <a:lnSpc>
                <a:spcPct val="120000"/>
              </a:lnSpc>
            </a:pPr>
            <a:endParaRPr lang="it-IT" dirty="0" smtClean="0"/>
          </a:p>
        </p:txBody>
      </p:sp>
    </p:spTree>
    <p:extLst>
      <p:ext uri="{BB962C8B-B14F-4D97-AF65-F5344CB8AC3E}">
        <p14:creationId xmlns:p14="http://schemas.microsoft.com/office/powerpoint/2010/main" val="39124452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4295" y="241300"/>
            <a:ext cx="6546647" cy="712393"/>
          </a:xfrm>
        </p:spPr>
        <p:txBody>
          <a:bodyPr/>
          <a:lstStyle/>
          <a:p>
            <a:r>
              <a:rPr lang="it-IT" sz="3200" dirty="0" smtClean="0"/>
              <a:t>Relatività della simultaneità</a:t>
            </a:r>
            <a:endParaRPr lang="it-IT" sz="3200" dirty="0"/>
          </a:p>
        </p:txBody>
      </p:sp>
      <p:sp>
        <p:nvSpPr>
          <p:cNvPr id="4" name="Segnaposto testo 3"/>
          <p:cNvSpPr>
            <a:spLocks noGrp="1"/>
          </p:cNvSpPr>
          <p:nvPr>
            <p:ph type="body" sz="half" idx="2"/>
          </p:nvPr>
        </p:nvSpPr>
        <p:spPr>
          <a:xfrm>
            <a:off x="331095" y="2781300"/>
            <a:ext cx="8267700" cy="1689100"/>
          </a:xfrm>
        </p:spPr>
        <p:txBody>
          <a:bodyPr>
            <a:normAutofit/>
          </a:bodyPr>
          <a:lstStyle/>
          <a:p>
            <a:pPr marL="285750" indent="-285750" algn="just">
              <a:lnSpc>
                <a:spcPct val="110000"/>
              </a:lnSpc>
              <a:buFont typeface="Arial"/>
              <a:buChar char="•"/>
            </a:pPr>
            <a:r>
              <a:rPr lang="it-IT" sz="2000" dirty="0" smtClean="0"/>
              <a:t>Il tempo di un evento deve essere misurato da un orologio  posto esattamente dove accade l’evento;</a:t>
            </a:r>
          </a:p>
          <a:p>
            <a:pPr marL="285750" indent="-285750" algn="just">
              <a:lnSpc>
                <a:spcPct val="110000"/>
              </a:lnSpc>
              <a:buFont typeface="Arial"/>
              <a:buChar char="•"/>
            </a:pPr>
            <a:r>
              <a:rPr lang="it-IT" sz="2000" dirty="0" smtClean="0"/>
              <a:t>Ogni sistema di riferimento deve possedere, </a:t>
            </a:r>
            <a:r>
              <a:rPr lang="it-IT" sz="2000" dirty="0"/>
              <a:t>in ogni </a:t>
            </a:r>
            <a:r>
              <a:rPr lang="it-IT" sz="2000" dirty="0" smtClean="0"/>
              <a:t>suo punto, orologi </a:t>
            </a:r>
            <a:r>
              <a:rPr lang="it-IT" sz="2000" i="1" dirty="0" smtClean="0"/>
              <a:t>sincronizzati</a:t>
            </a:r>
            <a:r>
              <a:rPr lang="it-IT" sz="2000" dirty="0" smtClean="0"/>
              <a:t>.</a:t>
            </a:r>
            <a:endParaRPr lang="it-IT" sz="2000" dirty="0"/>
          </a:p>
        </p:txBody>
      </p:sp>
      <p:sp>
        <p:nvSpPr>
          <p:cNvPr id="3" name="Rettangolo 2"/>
          <p:cNvSpPr/>
          <p:nvPr/>
        </p:nvSpPr>
        <p:spPr>
          <a:xfrm>
            <a:off x="331095" y="1174740"/>
            <a:ext cx="8508105" cy="1323439"/>
          </a:xfrm>
          <a:prstGeom prst="rect">
            <a:avLst/>
          </a:prstGeom>
        </p:spPr>
        <p:txBody>
          <a:bodyPr wrap="square">
            <a:spAutoFit/>
          </a:bodyPr>
          <a:lstStyle/>
          <a:p>
            <a:pPr algn="just"/>
            <a:r>
              <a:rPr lang="it-IT" sz="1600" dirty="0" smtClean="0"/>
              <a:t>«Non </a:t>
            </a:r>
            <a:r>
              <a:rPr lang="it-IT" sz="1600" dirty="0"/>
              <a:t>dobbiamo dimenticare che tutti i nostri giudizi in cui interviene il tempo sono sempre giudizi su eventi simultanei. </a:t>
            </a:r>
            <a:r>
              <a:rPr lang="it-IT" sz="1600" dirty="0" smtClean="0"/>
              <a:t>Se dico </a:t>
            </a:r>
            <a:r>
              <a:rPr lang="it-IT" sz="1600" dirty="0"/>
              <a:t>che “il treno arriva </a:t>
            </a:r>
            <a:r>
              <a:rPr lang="it-IT" sz="1600" dirty="0" smtClean="0"/>
              <a:t>alle sette”, ciò significa il posizionamento della lancetta </a:t>
            </a:r>
            <a:r>
              <a:rPr lang="it-IT" sz="1600" dirty="0"/>
              <a:t>delle ore del mio orologio </a:t>
            </a:r>
            <a:r>
              <a:rPr lang="it-IT" sz="1600" dirty="0" smtClean="0"/>
              <a:t>sul </a:t>
            </a:r>
            <a:r>
              <a:rPr lang="it-IT" sz="1600" dirty="0"/>
              <a:t>sette e l’arrivo del treno sono due eventi simultanei. Ma la definizione non è più sufficiente quando si devono correlare nel tempo eventi che avvengono in luoghi </a:t>
            </a:r>
            <a:r>
              <a:rPr lang="it-IT" sz="1600" dirty="0" smtClean="0"/>
              <a:t>differenti».</a:t>
            </a:r>
            <a:endParaRPr lang="it-IT" sz="1600" dirty="0"/>
          </a:p>
        </p:txBody>
      </p:sp>
      <p:pic>
        <p:nvPicPr>
          <p:cNvPr id="5" name="Immagine 4" descr="image00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5" y="4610100"/>
            <a:ext cx="3847205" cy="1911729"/>
          </a:xfrm>
          <a:prstGeom prst="rect">
            <a:avLst/>
          </a:prstGeom>
        </p:spPr>
      </p:pic>
      <p:sp>
        <p:nvSpPr>
          <p:cNvPr id="6" name="CasellaDiTesto 5"/>
          <p:cNvSpPr txBox="1"/>
          <p:nvPr/>
        </p:nvSpPr>
        <p:spPr>
          <a:xfrm>
            <a:off x="4432300" y="4927600"/>
            <a:ext cx="4406900" cy="1477328"/>
          </a:xfrm>
          <a:prstGeom prst="rect">
            <a:avLst/>
          </a:prstGeom>
          <a:noFill/>
        </p:spPr>
        <p:txBody>
          <a:bodyPr wrap="square" rtlCol="0">
            <a:spAutoFit/>
          </a:bodyPr>
          <a:lstStyle/>
          <a:p>
            <a:pPr algn="ctr"/>
            <a:r>
              <a:rPr lang="it-IT" dirty="0" smtClean="0"/>
              <a:t>Due osservatore giudicano simultanei due eventi nello stesso sistema di coordinate, perché i loro orologi </a:t>
            </a:r>
            <a:r>
              <a:rPr lang="it-IT" i="1" dirty="0" smtClean="0"/>
              <a:t>sincronizzati</a:t>
            </a:r>
            <a:r>
              <a:rPr lang="it-IT" dirty="0" smtClean="0"/>
              <a:t> segnano il medesimo tempo.</a:t>
            </a:r>
            <a:endParaRPr lang="it-IT" dirty="0"/>
          </a:p>
        </p:txBody>
      </p:sp>
    </p:spTree>
    <p:extLst>
      <p:ext uri="{BB962C8B-B14F-4D97-AF65-F5344CB8AC3E}">
        <p14:creationId xmlns:p14="http://schemas.microsoft.com/office/powerpoint/2010/main" val="1325835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lica">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Elica.thmx</Template>
  <TotalTime>1246</TotalTime>
  <Words>5188</Words>
  <Application>Microsoft Macintosh PowerPoint</Application>
  <PresentationFormat>Presentazione su schermo (4:3)</PresentationFormat>
  <Paragraphs>325</Paragraphs>
  <Slides>71</Slides>
  <Notes>42</Notes>
  <HiddenSlides>0</HiddenSlides>
  <MMClips>1</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71</vt:i4>
      </vt:variant>
    </vt:vector>
  </HeadingPairs>
  <TitlesOfParts>
    <vt:vector size="73" baseType="lpstr">
      <vt:lpstr>Elica</vt:lpstr>
      <vt:lpstr>Equation</vt:lpstr>
      <vt:lpstr>Crepa nel palazzo di cristallo</vt:lpstr>
      <vt:lpstr>Disgregazione delle certezze</vt:lpstr>
      <vt:lpstr>Meccanica classica</vt:lpstr>
      <vt:lpstr>Relatività Galileiana</vt:lpstr>
      <vt:lpstr>Presentazione di PowerPoint</vt:lpstr>
      <vt:lpstr>Indebolimento della concezione meccanicistica</vt:lpstr>
      <vt:lpstr>Relatività Speciale</vt:lpstr>
      <vt:lpstr>Presentazione di PowerPoint</vt:lpstr>
      <vt:lpstr>Relatività della simultaneità</vt:lpstr>
      <vt:lpstr>Relatività della simultaneità</vt:lpstr>
      <vt:lpstr>Dilatazione temporale</vt:lpstr>
      <vt:lpstr>Dilatazione temporale</vt:lpstr>
      <vt:lpstr>Dilatazione temporale</vt:lpstr>
      <vt:lpstr>Contrazione delle lunghezze</vt:lpstr>
      <vt:lpstr>Contrazione delle lunghezze</vt:lpstr>
      <vt:lpstr>Contrazione delle lunghezze</vt:lpstr>
      <vt:lpstr>Contrazione delle lunghezze</vt:lpstr>
      <vt:lpstr>Conservazione della massa, o dell’energia?</vt:lpstr>
      <vt:lpstr>Conservazione della massa, o dell’energia?</vt:lpstr>
      <vt:lpstr>Conseguenze della relatività</vt:lpstr>
      <vt:lpstr>Relatività Generale</vt:lpstr>
      <vt:lpstr>Presentazione di PowerPoint</vt:lpstr>
      <vt:lpstr>L’antica teoria di scontra con la nuova</vt:lpstr>
      <vt:lpstr>Esperimenti in ascensore</vt:lpstr>
      <vt:lpstr>Esperimenti in ascensore</vt:lpstr>
      <vt:lpstr>Esperimenti in ascensore</vt:lpstr>
      <vt:lpstr>Lo spazio-tempo si incurva</vt:lpstr>
      <vt:lpstr>Lo spazio-tempo si incurva</vt:lpstr>
      <vt:lpstr>Lo spazio-tempo si incurva</vt:lpstr>
      <vt:lpstr>Lo spazio-tempo si incurva</vt:lpstr>
      <vt:lpstr>Lo spazio-tempo si incurva</vt:lpstr>
      <vt:lpstr>Lo spazio-tempo si incurva</vt:lpstr>
      <vt:lpstr>Lente gravitazionale</vt:lpstr>
      <vt:lpstr>Geodetiche nello spazio</vt:lpstr>
      <vt:lpstr>Geometrie non euclidee</vt:lpstr>
      <vt:lpstr>Gli Elementi e la verità euclidea</vt:lpstr>
      <vt:lpstr> V postulato delle parallele</vt:lpstr>
      <vt:lpstr>Dimostrazione di Saccheri</vt:lpstr>
      <vt:lpstr>Fine della verità euclidea</vt:lpstr>
      <vt:lpstr>Lobačevskij e la geometria iperbolica</vt:lpstr>
      <vt:lpstr>Lobačevskij e la geometria iperbolica</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Modello di Poincaré</vt:lpstr>
      <vt:lpstr>Riemann e la geometria sferica</vt:lpstr>
      <vt:lpstr>Geometria sferica</vt:lpstr>
      <vt:lpstr>Geometria sferica</vt:lpstr>
      <vt:lpstr>Geometria sferica</vt:lpstr>
      <vt:lpstr>Geometria sferica</vt:lpstr>
      <vt:lpstr>Geometria sferica</vt:lpstr>
      <vt:lpstr>Geometria sferica</vt:lpstr>
      <vt:lpstr>Geometria sferica</vt:lpstr>
      <vt:lpstr>Geometria sferica</vt:lpstr>
      <vt:lpstr>Geometria sferica</vt:lpstr>
      <vt:lpstr>Geometria sferica</vt:lpstr>
      <vt:lpstr>Geometria ellittica</vt:lpstr>
      <vt:lpstr>Geometria ellittica</vt:lpstr>
      <vt:lpstr>Geometria ellittica</vt:lpstr>
      <vt:lpstr>Geometria ellittica</vt:lpstr>
      <vt:lpstr>Geometria ellittica</vt:lpstr>
      <vt:lpstr>Geometria ellittica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Crepa nel palazzo di cristallo</dc:title>
  <dc:creator>apple</dc:creator>
  <cp:lastModifiedBy>apple</cp:lastModifiedBy>
  <cp:revision>134</cp:revision>
  <dcterms:created xsi:type="dcterms:W3CDTF">2011-06-16T17:45:16Z</dcterms:created>
  <dcterms:modified xsi:type="dcterms:W3CDTF">2011-06-25T17:36:10Z</dcterms:modified>
</cp:coreProperties>
</file>