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9" autoAdjust="0"/>
  </p:normalViewPr>
  <p:slideViewPr>
    <p:cSldViewPr>
      <p:cViewPr varScale="1">
        <p:scale>
          <a:sx n="79" d="100"/>
          <a:sy n="79" d="100"/>
        </p:scale>
        <p:origin x="-768" y="-55"/>
      </p:cViewPr>
      <p:guideLst>
        <p:guide orient="horz" pos="2160"/>
        <p:guide pos="2880"/>
      </p:guideLst>
    </p:cSldViewPr>
  </p:slideViewPr>
  <p:outlineViewPr>
    <p:cViewPr>
      <p:scale>
        <a:sx n="33" d="100"/>
        <a:sy n="33" d="100"/>
      </p:scale>
      <p:origin x="0" y="654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701CF79-9455-488E-B59B-ECC24109FE42}" type="datetimeFigureOut">
              <a:rPr lang="it-IT" smtClean="0"/>
              <a:pPr/>
              <a:t>10/09/2016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356CC9-C8ED-4560-8F65-63546BCE961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701CF79-9455-488E-B59B-ECC24109FE42}" type="datetimeFigureOut">
              <a:rPr lang="it-IT" smtClean="0"/>
              <a:pPr/>
              <a:t>10/09/2016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356CC9-C8ED-4560-8F65-63546BCE961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701CF79-9455-488E-B59B-ECC24109FE42}" type="datetimeFigureOut">
              <a:rPr lang="it-IT" smtClean="0"/>
              <a:pPr/>
              <a:t>10/09/2016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356CC9-C8ED-4560-8F65-63546BCE961F}"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olo e tes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2"/>
          <p:cNvSpPr>
            <a:spLocks noGrp="1"/>
          </p:cNvSpPr>
          <p:nvPr>
            <p:ph type="body"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701CF79-9455-488E-B59B-ECC24109FE42}" type="datetimeFigureOut">
              <a:rPr lang="it-IT" smtClean="0"/>
              <a:pPr/>
              <a:t>10/09/2016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356CC9-C8ED-4560-8F65-63546BCE961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701CF79-9455-488E-B59B-ECC24109FE42}" type="datetimeFigureOut">
              <a:rPr lang="it-IT" smtClean="0"/>
              <a:pPr/>
              <a:t>10/09/2016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356CC9-C8ED-4560-8F65-63546BCE961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701CF79-9455-488E-B59B-ECC24109FE42}" type="datetimeFigureOut">
              <a:rPr lang="it-IT" smtClean="0"/>
              <a:pPr/>
              <a:t>10/09/2016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356CC9-C8ED-4560-8F65-63546BCE961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701CF79-9455-488E-B59B-ECC24109FE42}" type="datetimeFigureOut">
              <a:rPr lang="it-IT" smtClean="0"/>
              <a:pPr/>
              <a:t>10/09/2016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356CC9-C8ED-4560-8F65-63546BCE961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701CF79-9455-488E-B59B-ECC24109FE42}" type="datetimeFigureOut">
              <a:rPr lang="it-IT" smtClean="0"/>
              <a:pPr/>
              <a:t>10/09/2016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E356CC9-C8ED-4560-8F65-63546BCE961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701CF79-9455-488E-B59B-ECC24109FE42}" type="datetimeFigureOut">
              <a:rPr lang="it-IT" smtClean="0"/>
              <a:pPr/>
              <a:t>10/09/2016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E356CC9-C8ED-4560-8F65-63546BCE961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701CF79-9455-488E-B59B-ECC24109FE42}" type="datetimeFigureOut">
              <a:rPr lang="it-IT" smtClean="0"/>
              <a:pPr/>
              <a:t>10/09/2016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E356CC9-C8ED-4560-8F65-63546BCE961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701CF79-9455-488E-B59B-ECC24109FE42}" type="datetimeFigureOut">
              <a:rPr lang="it-IT" smtClean="0"/>
              <a:pPr/>
              <a:t>10/09/2016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356CC9-C8ED-4560-8F65-63546BCE961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701CF79-9455-488E-B59B-ECC24109FE42}" type="datetimeFigureOut">
              <a:rPr lang="it-IT" smtClean="0"/>
              <a:pPr/>
              <a:t>10/09/2016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356CC9-C8ED-4560-8F65-63546BCE961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1CF79-9455-488E-B59B-ECC24109FE42}" type="datetimeFigureOut">
              <a:rPr lang="it-IT" smtClean="0"/>
              <a:pPr/>
              <a:t>10/09/2016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56CC9-C8ED-4560-8F65-63546BCE961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3598168" cy="1470025"/>
          </a:xfrm>
        </p:spPr>
        <p:txBody>
          <a:bodyPr>
            <a:normAutofit fontScale="90000"/>
          </a:bodyPr>
          <a:lstStyle/>
          <a:p>
            <a:pPr marR="0" rtl="0"/>
            <a:r>
              <a:rPr lang="it-IT" b="1" baseline="0" dirty="0" smtClean="0">
                <a:solidFill>
                  <a:srgbClr val="365F91"/>
                </a:solidFill>
                <a:latin typeface="+mj-lt"/>
              </a:rPr>
              <a:t>Il mondo nuovo di </a:t>
            </a:r>
            <a:r>
              <a:rPr lang="it-IT" b="1" baseline="0" dirty="0" err="1" smtClean="0">
                <a:solidFill>
                  <a:srgbClr val="365F91"/>
                </a:solidFill>
                <a:latin typeface="+mj-lt"/>
              </a:rPr>
              <a:t>Aldous</a:t>
            </a:r>
            <a:r>
              <a:rPr lang="it-IT" b="1" baseline="0" dirty="0" smtClean="0">
                <a:solidFill>
                  <a:srgbClr val="365F91"/>
                </a:solidFill>
                <a:latin typeface="+mj-lt"/>
              </a:rPr>
              <a:t> </a:t>
            </a:r>
            <a:r>
              <a:rPr lang="it-IT" b="1" baseline="0" dirty="0" err="1" smtClean="0">
                <a:solidFill>
                  <a:srgbClr val="365F91"/>
                </a:solidFill>
                <a:latin typeface="+mj-lt"/>
              </a:rPr>
              <a:t>Huxley</a:t>
            </a:r>
            <a:endParaRPr lang="it-IT" b="1" baseline="0" dirty="0" smtClean="0">
              <a:solidFill>
                <a:srgbClr val="365F91"/>
              </a:solidFill>
              <a:latin typeface="+mj-lt"/>
            </a:endParaRPr>
          </a:p>
        </p:txBody>
      </p:sp>
      <p:sp>
        <p:nvSpPr>
          <p:cNvPr id="4" name="Sottotitolo 3"/>
          <p:cNvSpPr>
            <a:spLocks noGrp="1"/>
          </p:cNvSpPr>
          <p:nvPr>
            <p:ph type="subTitle" idx="1"/>
          </p:nvPr>
        </p:nvSpPr>
        <p:spPr>
          <a:xfrm>
            <a:off x="1371600" y="3886200"/>
            <a:ext cx="2840360" cy="1752600"/>
          </a:xfrm>
        </p:spPr>
        <p:txBody>
          <a:bodyPr/>
          <a:lstStyle/>
          <a:p>
            <a:r>
              <a:rPr lang="it-IT" dirty="0" smtClean="0"/>
              <a:t>Prof. Luigi Gaudio</a:t>
            </a:r>
            <a:endParaRPr lang="it-IT" dirty="0"/>
          </a:p>
        </p:txBody>
      </p:sp>
      <p:pic>
        <p:nvPicPr>
          <p:cNvPr id="6" name="Immagine 5" descr="brave-new-world.jpg"/>
          <p:cNvPicPr>
            <a:picLocks noChangeAspect="1"/>
          </p:cNvPicPr>
          <p:nvPr/>
        </p:nvPicPr>
        <p:blipFill>
          <a:blip r:embed="rId2" cstate="print"/>
          <a:stretch>
            <a:fillRect/>
          </a:stretch>
        </p:blipFill>
        <p:spPr>
          <a:xfrm>
            <a:off x="4245429" y="188640"/>
            <a:ext cx="4898571" cy="65314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R="0" rtl="0"/>
            <a:r>
              <a:rPr lang="it-IT" b="1" baseline="0" smtClean="0">
                <a:solidFill>
                  <a:srgbClr val="365F91"/>
                </a:solidFill>
                <a:latin typeface="+mj-lt"/>
              </a:rPr>
              <a:t>RIASSUNTO:</a:t>
            </a:r>
          </a:p>
        </p:txBody>
      </p:sp>
      <p:sp>
        <p:nvSpPr>
          <p:cNvPr id="3" name="Segnaposto testo 2"/>
          <p:cNvSpPr>
            <a:spLocks noGrp="1"/>
          </p:cNvSpPr>
          <p:nvPr>
            <p:ph type="body" idx="1"/>
          </p:nvPr>
        </p:nvSpPr>
        <p:spPr/>
        <p:txBody>
          <a:bodyPr>
            <a:normAutofit lnSpcReduction="10000"/>
          </a:bodyPr>
          <a:lstStyle/>
          <a:p>
            <a:pPr marR="0" lvl="0" rtl="0"/>
            <a:r>
              <a:rPr lang="it-IT" b="1" baseline="0" dirty="0" smtClean="0">
                <a:solidFill>
                  <a:srgbClr val="4F81BD"/>
                </a:solidFill>
                <a:latin typeface="+mj-lt"/>
              </a:rPr>
              <a:t>Ma a John tutto questo non piaceva ,  preferiva ritirarsi in solitudine a leggere un libro,  che gli aveva regalato Linda,  contenente i più importanti poemi mai scritti. Egli si sentiva a suo agio solo con Bernardo ed </a:t>
            </a:r>
            <a:r>
              <a:rPr lang="it-IT" b="1" baseline="0" dirty="0" err="1" smtClean="0">
                <a:solidFill>
                  <a:srgbClr val="4F81BD"/>
                </a:solidFill>
                <a:latin typeface="+mj-lt"/>
              </a:rPr>
              <a:t>Helmotz</a:t>
            </a:r>
            <a:r>
              <a:rPr lang="it-IT" b="1" baseline="0" dirty="0" smtClean="0">
                <a:solidFill>
                  <a:srgbClr val="4F81BD"/>
                </a:solidFill>
                <a:latin typeface="+mj-lt"/>
              </a:rPr>
              <a:t>,  un altro personaggio in dissidio con  quella società. Nonostante tutto erano “figli” di questa società e ne erano condizionati(ad esempio </a:t>
            </a:r>
            <a:r>
              <a:rPr lang="it-IT" b="1" baseline="0" dirty="0" err="1" smtClean="0">
                <a:solidFill>
                  <a:srgbClr val="4F81BD"/>
                </a:solidFill>
                <a:latin typeface="+mj-lt"/>
              </a:rPr>
              <a:t>Helmotz</a:t>
            </a:r>
            <a:r>
              <a:rPr lang="it-IT" b="1" baseline="0" dirty="0" smtClean="0">
                <a:solidFill>
                  <a:srgbClr val="4F81BD"/>
                </a:solidFill>
                <a:latin typeface="+mj-lt"/>
              </a:rPr>
              <a:t> non concepisce il concetto di madre).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R="0" rtl="0"/>
            <a:r>
              <a:rPr lang="it-IT" b="1" baseline="0" smtClean="0">
                <a:solidFill>
                  <a:srgbClr val="365F91"/>
                </a:solidFill>
                <a:latin typeface="+mj-lt"/>
              </a:rPr>
              <a:t>RIASSUNTO:</a:t>
            </a:r>
          </a:p>
        </p:txBody>
      </p:sp>
      <p:sp>
        <p:nvSpPr>
          <p:cNvPr id="3" name="Segnaposto testo 2"/>
          <p:cNvSpPr>
            <a:spLocks noGrp="1"/>
          </p:cNvSpPr>
          <p:nvPr>
            <p:ph type="body" idx="1"/>
          </p:nvPr>
        </p:nvSpPr>
        <p:spPr/>
        <p:txBody>
          <a:bodyPr>
            <a:normAutofit lnSpcReduction="10000"/>
          </a:bodyPr>
          <a:lstStyle/>
          <a:p>
            <a:pPr marR="0" lvl="0" rtl="0"/>
            <a:r>
              <a:rPr lang="it-IT" b="1" baseline="0" dirty="0" smtClean="0">
                <a:solidFill>
                  <a:srgbClr val="4F81BD"/>
                </a:solidFill>
                <a:latin typeface="+mj-lt"/>
              </a:rPr>
              <a:t>Ad accentuare la sua solitudine,  Linda ,  dopo giorni di agonia,  morì , perché non resse la smisurata quantità di soma che si era iniettata. Il soma è sostanza da prendere a piccole dosi,  che permette di distaccarsi dalla realtà e abbandonarsi nei propri sogni.</a:t>
            </a:r>
            <a:endParaRPr lang="it-IT" b="1" dirty="0">
              <a:solidFill>
                <a:srgbClr val="4F81BD"/>
              </a:solidFill>
              <a:latin typeface="+mj-lt"/>
            </a:endParaRPr>
          </a:p>
          <a:p>
            <a:pPr marR="0" lvl="0" rtl="0"/>
            <a:r>
              <a:rPr lang="it-IT" b="1" baseline="0" dirty="0" smtClean="0">
                <a:solidFill>
                  <a:srgbClr val="4F81BD"/>
                </a:solidFill>
                <a:latin typeface="+mj-lt"/>
              </a:rPr>
              <a:t>John , disperato per la morte di Linda e divisosi dai suoi compagni,  decide di vivere come un eremita.</a:t>
            </a:r>
          </a:p>
        </p:txBody>
      </p:sp>
      <p:pic>
        <p:nvPicPr>
          <p:cNvPr id="4" name="Immagine 3" descr="1430926768_cover-new_905.jpg"/>
          <p:cNvPicPr>
            <a:picLocks noChangeAspect="1"/>
          </p:cNvPicPr>
          <p:nvPr/>
        </p:nvPicPr>
        <p:blipFill>
          <a:blip r:embed="rId2" cstate="print"/>
          <a:stretch>
            <a:fillRect/>
          </a:stretch>
        </p:blipFill>
        <p:spPr>
          <a:xfrm>
            <a:off x="6588224" y="5345831"/>
            <a:ext cx="2555776" cy="15121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R="0" rtl="0"/>
            <a:r>
              <a:rPr lang="it-IT" b="1" baseline="0" smtClean="0">
                <a:solidFill>
                  <a:srgbClr val="365F91"/>
                </a:solidFill>
                <a:latin typeface="+mj-lt"/>
              </a:rPr>
              <a:t>RIASSUNTO:</a:t>
            </a:r>
          </a:p>
        </p:txBody>
      </p:sp>
      <p:sp>
        <p:nvSpPr>
          <p:cNvPr id="3" name="Segnaposto testo 2"/>
          <p:cNvSpPr>
            <a:spLocks noGrp="1"/>
          </p:cNvSpPr>
          <p:nvPr>
            <p:ph type="body" idx="1"/>
          </p:nvPr>
        </p:nvSpPr>
        <p:spPr/>
        <p:txBody>
          <a:bodyPr/>
          <a:lstStyle/>
          <a:p>
            <a:pPr marR="0" lvl="0" rtl="0"/>
            <a:r>
              <a:rPr lang="it-IT" b="1" baseline="0" dirty="0" smtClean="0">
                <a:solidFill>
                  <a:srgbClr val="4F81BD"/>
                </a:solidFill>
                <a:latin typeface="+mj-lt"/>
              </a:rPr>
              <a:t>Segue regole molto dure di vita e si procura da solo il cibo. Ma ben presto viene scoperto e continuamente assediato da giornalisti , interessati alla sua storia,  e da persone incuriosite dal suo modo di vivere,  così diverso dal loro,  obbligati a essere felici.</a:t>
            </a:r>
          </a:p>
        </p:txBody>
      </p:sp>
      <p:pic>
        <p:nvPicPr>
          <p:cNvPr id="4" name="Immagine 3" descr="AVT_Aldous-Huxley_6327.jpeg"/>
          <p:cNvPicPr>
            <a:picLocks noChangeAspect="1"/>
          </p:cNvPicPr>
          <p:nvPr/>
        </p:nvPicPr>
        <p:blipFill>
          <a:blip r:embed="rId2" cstate="print"/>
          <a:stretch>
            <a:fillRect/>
          </a:stretch>
        </p:blipFill>
        <p:spPr>
          <a:xfrm>
            <a:off x="5652120" y="4692148"/>
            <a:ext cx="3609752" cy="216585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R="0" rtl="0"/>
            <a:r>
              <a:rPr lang="it-IT" b="1" baseline="0" dirty="0" smtClean="0">
                <a:solidFill>
                  <a:srgbClr val="365F91"/>
                </a:solidFill>
                <a:latin typeface="+mj-lt"/>
              </a:rPr>
              <a:t>Protagonista</a:t>
            </a:r>
          </a:p>
        </p:txBody>
      </p:sp>
      <p:sp>
        <p:nvSpPr>
          <p:cNvPr id="3" name="Segnaposto testo 2"/>
          <p:cNvSpPr>
            <a:spLocks noGrp="1"/>
          </p:cNvSpPr>
          <p:nvPr>
            <p:ph type="body" idx="1"/>
          </p:nvPr>
        </p:nvSpPr>
        <p:spPr>
          <a:xfrm>
            <a:off x="457200" y="1600200"/>
            <a:ext cx="8229600" cy="5257800"/>
          </a:xfrm>
        </p:spPr>
        <p:txBody>
          <a:bodyPr>
            <a:normAutofit fontScale="92500" lnSpcReduction="20000"/>
          </a:bodyPr>
          <a:lstStyle/>
          <a:p>
            <a:pPr marR="0" lvl="0" rtl="0"/>
            <a:r>
              <a:rPr lang="it-IT" b="1" baseline="0" dirty="0" smtClean="0">
                <a:solidFill>
                  <a:srgbClr val="4F81BD"/>
                </a:solidFill>
                <a:latin typeface="+mj-lt"/>
              </a:rPr>
              <a:t>Bernardo: </a:t>
            </a:r>
            <a:r>
              <a:rPr lang="it-IT" b="1" baseline="0" dirty="0" err="1" smtClean="0">
                <a:solidFill>
                  <a:srgbClr val="4F81BD"/>
                </a:solidFill>
                <a:latin typeface="+mj-lt"/>
              </a:rPr>
              <a:t>Bernardo</a:t>
            </a:r>
            <a:r>
              <a:rPr lang="it-IT" b="1" baseline="0" dirty="0" smtClean="0">
                <a:solidFill>
                  <a:srgbClr val="4F81BD"/>
                </a:solidFill>
                <a:latin typeface="+mj-lt"/>
              </a:rPr>
              <a:t> è un Alfa-Plus: con questa denominazione si indicavano le sue caratteristiche fisiche e il suo impiego. Non è molto alto e snello in proporzione,  segno tipico delle caste inferiori,  è di una bellezza soggettiva,  ed è piuttosto timido negli approcci con le donne. Vive solo,  isolato dai suoi compagni di lavoro per il suo bizzarro modo di comportarsi,  di voler vivere la sua vita,  libero da quella società. La sua stranezza sembra derivi dal fatto che quando era ancora nel flacone,  gli venne somministrata una dose eccessiva di alcool nel suo surrogato sanguigno.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smtClean="0">
                <a:solidFill>
                  <a:srgbClr val="365F91"/>
                </a:solidFill>
              </a:rPr>
              <a:t>Protagonista </a:t>
            </a:r>
            <a:endParaRPr lang="it-IT" b="1" baseline="0" dirty="0" smtClean="0">
              <a:solidFill>
                <a:srgbClr val="365F91"/>
              </a:solidFill>
              <a:latin typeface="+mj-lt"/>
            </a:endParaRPr>
          </a:p>
        </p:txBody>
      </p:sp>
      <p:sp>
        <p:nvSpPr>
          <p:cNvPr id="3" name="Segnaposto testo 2"/>
          <p:cNvSpPr>
            <a:spLocks noGrp="1"/>
          </p:cNvSpPr>
          <p:nvPr>
            <p:ph type="body" idx="1"/>
          </p:nvPr>
        </p:nvSpPr>
        <p:spPr>
          <a:xfrm>
            <a:off x="457200" y="1600200"/>
            <a:ext cx="8229600" cy="5257800"/>
          </a:xfrm>
        </p:spPr>
        <p:txBody>
          <a:bodyPr>
            <a:normAutofit fontScale="92500" lnSpcReduction="20000"/>
          </a:bodyPr>
          <a:lstStyle/>
          <a:p>
            <a:pPr marR="0" lvl="0" rtl="0"/>
            <a:r>
              <a:rPr lang="it-IT" b="1" baseline="0" dirty="0" smtClean="0">
                <a:solidFill>
                  <a:srgbClr val="4F81BD"/>
                </a:solidFill>
                <a:latin typeface="+mj-lt"/>
              </a:rPr>
              <a:t>Questi suoi ideali cerca di trasmetterli anche alla sua ragazza,  che però non vuole capire. </a:t>
            </a:r>
            <a:r>
              <a:rPr lang="it-IT" b="1" baseline="0" dirty="0" smtClean="0">
                <a:solidFill>
                  <a:srgbClr val="4F81BD"/>
                </a:solidFill>
                <a:latin typeface="+mj-lt"/>
              </a:rPr>
              <a:t>Quando,  </a:t>
            </a:r>
            <a:r>
              <a:rPr lang="it-IT" b="1" baseline="0" dirty="0" smtClean="0">
                <a:solidFill>
                  <a:srgbClr val="4F81BD"/>
                </a:solidFill>
                <a:latin typeface="+mj-lt"/>
              </a:rPr>
              <a:t>però,  incontra il Selvaggio si sente attratto dalla sua personalità e decide di mostrargli gli aspetti positivi della civiltà,  riacquistando una certa popolarità. Si trova d’accordo con John su alcune questioni: ad esempio sul fatto che quella società sia troppo infantile ,  troppo basata sull’esteriorità,  tutto a discapito dell’anima. Proprio quest’ultimo termine non è comprensibile a Bernardo,  che,  nonostante tutto,  vive in quel mondo e ne è influenzato( ad esempio ricorre all’uso del soma).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R="0" rtl="0"/>
            <a:r>
              <a:rPr lang="it-IT" b="1" baseline="0" dirty="0" smtClean="0">
                <a:solidFill>
                  <a:srgbClr val="365F91"/>
                </a:solidFill>
                <a:latin typeface="+mj-lt"/>
              </a:rPr>
              <a:t>RIASSUNTO:</a:t>
            </a:r>
          </a:p>
        </p:txBody>
      </p:sp>
      <p:sp>
        <p:nvSpPr>
          <p:cNvPr id="3" name="Segnaposto testo 2"/>
          <p:cNvSpPr>
            <a:spLocks noGrp="1"/>
          </p:cNvSpPr>
          <p:nvPr>
            <p:ph type="body" idx="1"/>
          </p:nvPr>
        </p:nvSpPr>
        <p:spPr/>
        <p:txBody>
          <a:bodyPr>
            <a:normAutofit fontScale="92500" lnSpcReduction="10000"/>
          </a:bodyPr>
          <a:lstStyle/>
          <a:p>
            <a:pPr marR="0" lvl="0" rtl="0"/>
            <a:r>
              <a:rPr lang="it-IT" b="1" baseline="0" dirty="0" smtClean="0">
                <a:solidFill>
                  <a:srgbClr val="4F81BD"/>
                </a:solidFill>
                <a:latin typeface="+mj-lt"/>
              </a:rPr>
              <a:t>Il libro di </a:t>
            </a:r>
            <a:r>
              <a:rPr lang="it-IT" b="1" baseline="0" dirty="0" err="1" smtClean="0">
                <a:solidFill>
                  <a:srgbClr val="4F81BD"/>
                </a:solidFill>
                <a:latin typeface="+mj-lt"/>
              </a:rPr>
              <a:t>Huxley</a:t>
            </a:r>
            <a:r>
              <a:rPr lang="it-IT" b="1" baseline="0" dirty="0" smtClean="0">
                <a:solidFill>
                  <a:srgbClr val="4F81BD"/>
                </a:solidFill>
                <a:latin typeface="+mj-lt"/>
              </a:rPr>
              <a:t> può apparire a prima vista una storia come altre,  con momenti felici ,  altri tristi,  persone che litigano ,  che si odiano e che poi si amano. Ma dietro a queste vicende si nascondono modi di pensare e problematiche legate al mondo moderno e sicuramente a quello futuro. Proprio in questo sta il merito dell’autore. Egli ha quindi usato le storie di Bernardo,  di </a:t>
            </a:r>
            <a:r>
              <a:rPr lang="it-IT" b="1" baseline="0" dirty="0" err="1" smtClean="0">
                <a:solidFill>
                  <a:srgbClr val="4F81BD"/>
                </a:solidFill>
                <a:latin typeface="+mj-lt"/>
              </a:rPr>
              <a:t>Lenina</a:t>
            </a:r>
            <a:r>
              <a:rPr lang="it-IT" b="1" baseline="0" dirty="0" smtClean="0">
                <a:solidFill>
                  <a:srgbClr val="4F81BD"/>
                </a:solidFill>
                <a:latin typeface="+mj-lt"/>
              </a:rPr>
              <a:t> e del Selvaggio,  per mascherare le sue idee.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R="0" rtl="0"/>
            <a:r>
              <a:rPr lang="it-IT" b="1" baseline="0" smtClean="0">
                <a:solidFill>
                  <a:srgbClr val="365F91"/>
                </a:solidFill>
                <a:latin typeface="+mj-lt"/>
              </a:rPr>
              <a:t>RIASSUNTO:</a:t>
            </a:r>
          </a:p>
        </p:txBody>
      </p:sp>
      <p:sp>
        <p:nvSpPr>
          <p:cNvPr id="3" name="Segnaposto testo 2"/>
          <p:cNvSpPr>
            <a:spLocks noGrp="1"/>
          </p:cNvSpPr>
          <p:nvPr>
            <p:ph type="body" idx="1"/>
          </p:nvPr>
        </p:nvSpPr>
        <p:spPr/>
        <p:txBody>
          <a:bodyPr>
            <a:normAutofit fontScale="92500" lnSpcReduction="10000"/>
          </a:bodyPr>
          <a:lstStyle/>
          <a:p>
            <a:pPr lvl="0"/>
            <a:r>
              <a:rPr lang="it-IT" b="1" baseline="0" dirty="0" smtClean="0">
                <a:solidFill>
                  <a:srgbClr val="4F81BD"/>
                </a:solidFill>
                <a:latin typeface="+mj-lt"/>
              </a:rPr>
              <a:t>Le vicende sono ambientate in una Londra futura e si aprono sul Centro d’Incubazione e di Condizionamenti di Londra Centrale,  dove un impiegato sta illustrando ad alcuni studenti cosa avviene nei loro laboratori. Ogni sala è adibita ad un compito preciso. In una si regola il flusso sanguigno in modo da caratterizzare a piacimento l’individuo,  in altre i bambini vengono costretti a odiare libri e fiori e in altre ancora si forgiano nuovi operai.</a:t>
            </a:r>
          </a:p>
        </p:txBody>
      </p:sp>
      <p:pic>
        <p:nvPicPr>
          <p:cNvPr id="4" name="Immagine 3" descr="mag20150616-3.jpg"/>
          <p:cNvPicPr>
            <a:picLocks noChangeAspect="1"/>
          </p:cNvPicPr>
          <p:nvPr/>
        </p:nvPicPr>
        <p:blipFill>
          <a:blip r:embed="rId2" cstate="print"/>
          <a:stretch>
            <a:fillRect/>
          </a:stretch>
        </p:blipFill>
        <p:spPr>
          <a:xfrm>
            <a:off x="7674878" y="5373216"/>
            <a:ext cx="1691619" cy="14847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R="0" rtl="0"/>
            <a:r>
              <a:rPr lang="it-IT" b="1" baseline="0" smtClean="0">
                <a:solidFill>
                  <a:srgbClr val="365F91"/>
                </a:solidFill>
                <a:latin typeface="+mj-lt"/>
              </a:rPr>
              <a:t>RIASSUNTO:</a:t>
            </a:r>
          </a:p>
        </p:txBody>
      </p:sp>
      <p:sp>
        <p:nvSpPr>
          <p:cNvPr id="3" name="Segnaposto testo 2"/>
          <p:cNvSpPr>
            <a:spLocks noGrp="1"/>
          </p:cNvSpPr>
          <p:nvPr>
            <p:ph type="body" idx="1"/>
          </p:nvPr>
        </p:nvSpPr>
        <p:spPr/>
        <p:txBody>
          <a:bodyPr/>
          <a:lstStyle/>
          <a:p>
            <a:pPr marR="0" lvl="0" rtl="0"/>
            <a:r>
              <a:rPr lang="it-IT" b="1" baseline="0" dirty="0" smtClean="0">
                <a:solidFill>
                  <a:srgbClr val="4F81BD"/>
                </a:solidFill>
                <a:latin typeface="+mj-lt"/>
              </a:rPr>
              <a:t>In questo contesto ,  nasce la storia d’amore,  se cosi possiamo chiamarla,  tra </a:t>
            </a:r>
            <a:r>
              <a:rPr lang="it-IT" b="1" baseline="0" dirty="0" err="1" smtClean="0">
                <a:solidFill>
                  <a:srgbClr val="4F81BD"/>
                </a:solidFill>
                <a:latin typeface="+mj-lt"/>
              </a:rPr>
              <a:t>Lenina</a:t>
            </a:r>
            <a:r>
              <a:rPr lang="it-IT" b="1" baseline="0" dirty="0" smtClean="0">
                <a:solidFill>
                  <a:srgbClr val="4F81BD"/>
                </a:solidFill>
                <a:latin typeface="+mj-lt"/>
              </a:rPr>
              <a:t> e Bernardo,  due tecnici dei laboratori.</a:t>
            </a:r>
          </a:p>
        </p:txBody>
      </p:sp>
      <p:pic>
        <p:nvPicPr>
          <p:cNvPr id="4" name="Immagine 3" descr="nuovo mondo.jpg"/>
          <p:cNvPicPr>
            <a:picLocks noChangeAspect="1"/>
          </p:cNvPicPr>
          <p:nvPr/>
        </p:nvPicPr>
        <p:blipFill>
          <a:blip r:embed="rId2" cstate="print"/>
          <a:stretch>
            <a:fillRect/>
          </a:stretch>
        </p:blipFill>
        <p:spPr>
          <a:xfrm>
            <a:off x="1115616" y="3068960"/>
            <a:ext cx="7058018" cy="37890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R="0" rtl="0"/>
            <a:r>
              <a:rPr lang="it-IT" b="1" baseline="0" smtClean="0">
                <a:solidFill>
                  <a:srgbClr val="365F91"/>
                </a:solidFill>
                <a:latin typeface="+mj-lt"/>
              </a:rPr>
              <a:t>RIASSUNTO:</a:t>
            </a:r>
          </a:p>
        </p:txBody>
      </p:sp>
      <p:sp>
        <p:nvSpPr>
          <p:cNvPr id="3" name="Segnaposto testo 2"/>
          <p:cNvSpPr>
            <a:spLocks noGrp="1"/>
          </p:cNvSpPr>
          <p:nvPr>
            <p:ph type="body" idx="1"/>
          </p:nvPr>
        </p:nvSpPr>
        <p:spPr/>
        <p:txBody>
          <a:bodyPr>
            <a:normAutofit lnSpcReduction="10000"/>
          </a:bodyPr>
          <a:lstStyle/>
          <a:p>
            <a:pPr marR="0" lvl="0" rtl="0"/>
            <a:r>
              <a:rPr lang="it-IT" b="1" baseline="0" dirty="0" smtClean="0">
                <a:solidFill>
                  <a:srgbClr val="4F81BD"/>
                </a:solidFill>
                <a:latin typeface="+mj-lt"/>
              </a:rPr>
              <a:t>Bernardo non è considerato del tutto normale dai suoi coetanei ,  perché ha comportamenti e modi di fare inconsueti , per quella particolare società,  tipo lo stare da solo o il giocare a golf. Dal canto suo,  </a:t>
            </a:r>
            <a:r>
              <a:rPr lang="it-IT" b="1" baseline="0" dirty="0" err="1" smtClean="0">
                <a:solidFill>
                  <a:srgbClr val="4F81BD"/>
                </a:solidFill>
                <a:latin typeface="+mj-lt"/>
              </a:rPr>
              <a:t>Lenina</a:t>
            </a:r>
            <a:r>
              <a:rPr lang="it-IT" b="1" baseline="0" dirty="0" smtClean="0">
                <a:solidFill>
                  <a:srgbClr val="4F81BD"/>
                </a:solidFill>
                <a:latin typeface="+mj-lt"/>
              </a:rPr>
              <a:t> era una ragazza come le altre,  che aveva scelto di trascorrere le sue vacanze con Bernardo perché attirata dai suoi atteggiamenti e poi perché lui era l’unico che con cui non era ancora stata “fidanzata”.</a:t>
            </a:r>
          </a:p>
        </p:txBody>
      </p:sp>
      <p:pic>
        <p:nvPicPr>
          <p:cNvPr id="4" name="Immagine 3" descr="hqdefault.jpg"/>
          <p:cNvPicPr>
            <a:picLocks noChangeAspect="1"/>
          </p:cNvPicPr>
          <p:nvPr/>
        </p:nvPicPr>
        <p:blipFill>
          <a:blip r:embed="rId2" cstate="print"/>
          <a:srcRect t="9627" b="9524"/>
          <a:stretch>
            <a:fillRect/>
          </a:stretch>
        </p:blipFill>
        <p:spPr>
          <a:xfrm>
            <a:off x="6531429" y="0"/>
            <a:ext cx="2612571" cy="15841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R="0" rtl="0"/>
            <a:r>
              <a:rPr lang="it-IT" b="1" baseline="0" smtClean="0">
                <a:solidFill>
                  <a:srgbClr val="365F91"/>
                </a:solidFill>
                <a:latin typeface="+mj-lt"/>
              </a:rPr>
              <a:t>RIASSUNTO:</a:t>
            </a:r>
          </a:p>
        </p:txBody>
      </p:sp>
      <p:sp>
        <p:nvSpPr>
          <p:cNvPr id="3" name="Segnaposto testo 2"/>
          <p:cNvSpPr>
            <a:spLocks noGrp="1"/>
          </p:cNvSpPr>
          <p:nvPr>
            <p:ph type="body" idx="1"/>
          </p:nvPr>
        </p:nvSpPr>
        <p:spPr/>
        <p:txBody>
          <a:bodyPr>
            <a:normAutofit fontScale="92500" lnSpcReduction="10000"/>
          </a:bodyPr>
          <a:lstStyle/>
          <a:p>
            <a:pPr marR="0" lvl="0" rtl="0"/>
            <a:r>
              <a:rPr lang="it-IT" b="1" baseline="0" dirty="0" smtClean="0">
                <a:solidFill>
                  <a:srgbClr val="4F81BD"/>
                </a:solidFill>
                <a:latin typeface="+mj-lt"/>
              </a:rPr>
              <a:t>Il loro viaggio lo trascorsero alla Riserva dei selvaggi,  dove alcune centinaia di uomini non ancora contagiati dalla civiltà,  vivevano tranquillamente. Proprio la loro estraneità ai costumi e alle abitudini del mondo moderno inorridì </a:t>
            </a:r>
            <a:r>
              <a:rPr lang="it-IT" b="1" baseline="0" dirty="0" err="1" smtClean="0">
                <a:solidFill>
                  <a:srgbClr val="4F81BD"/>
                </a:solidFill>
                <a:latin typeface="+mj-lt"/>
              </a:rPr>
              <a:t>Lenina</a:t>
            </a:r>
            <a:r>
              <a:rPr lang="it-IT" b="1" baseline="0" dirty="0" smtClean="0">
                <a:solidFill>
                  <a:srgbClr val="4F81BD"/>
                </a:solidFill>
                <a:latin typeface="+mj-lt"/>
              </a:rPr>
              <a:t>. Se lei non riusciva ad accettare la salute cagionevole,  l’esistenza della figura della madre e degli Dei,  la sporcizia e l’età che avanzava,  Bernardo ,  invece ,  osservava tutto con molta attenzione </a:t>
            </a:r>
          </a:p>
        </p:txBody>
      </p:sp>
      <p:pic>
        <p:nvPicPr>
          <p:cNvPr id="4" name="Immagine 3" descr="un-mundo-feliz-aldous-huxley-e1326120085173.jpg"/>
          <p:cNvPicPr>
            <a:picLocks noChangeAspect="1"/>
          </p:cNvPicPr>
          <p:nvPr/>
        </p:nvPicPr>
        <p:blipFill>
          <a:blip r:embed="rId2" cstate="print"/>
          <a:stretch>
            <a:fillRect/>
          </a:stretch>
        </p:blipFill>
        <p:spPr>
          <a:xfrm>
            <a:off x="6588224" y="5324534"/>
            <a:ext cx="2555776" cy="15334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R="0" rtl="0"/>
            <a:r>
              <a:rPr lang="it-IT" b="1" baseline="0" smtClean="0">
                <a:solidFill>
                  <a:srgbClr val="365F91"/>
                </a:solidFill>
                <a:latin typeface="+mj-lt"/>
              </a:rPr>
              <a:t>RIASSUNTO:</a:t>
            </a:r>
          </a:p>
        </p:txBody>
      </p:sp>
      <p:sp>
        <p:nvSpPr>
          <p:cNvPr id="3" name="Segnaposto testo 2"/>
          <p:cNvSpPr>
            <a:spLocks noGrp="1"/>
          </p:cNvSpPr>
          <p:nvPr>
            <p:ph type="body" idx="1"/>
          </p:nvPr>
        </p:nvSpPr>
        <p:spPr/>
        <p:txBody>
          <a:bodyPr/>
          <a:lstStyle/>
          <a:p>
            <a:pPr marR="0" lvl="0" rtl="0"/>
            <a:r>
              <a:rPr lang="it-IT" b="1" baseline="0" dirty="0" smtClean="0">
                <a:solidFill>
                  <a:srgbClr val="4F81BD"/>
                </a:solidFill>
                <a:latin typeface="+mj-lt"/>
              </a:rPr>
              <a:t>Casualmente incontrarono due selvaggi: madre e figlio. La donna confidò loro che in gioventù si era smarrita all’interno della riserva durante una vacanza e che lì aveva dato alla luce suo figlio. Il suo compagno di viaggio e padre del bambino si dimostrò essere l’attuale superiore di Bernardo. </a:t>
            </a:r>
          </a:p>
        </p:txBody>
      </p:sp>
      <p:pic>
        <p:nvPicPr>
          <p:cNvPr id="4" name="Immagine 3" descr="images.jpg"/>
          <p:cNvPicPr>
            <a:picLocks noChangeAspect="1"/>
          </p:cNvPicPr>
          <p:nvPr/>
        </p:nvPicPr>
        <p:blipFill>
          <a:blip r:embed="rId2" cstate="print">
            <a:duotone>
              <a:schemeClr val="accent3">
                <a:shade val="45000"/>
                <a:satMod val="135000"/>
              </a:schemeClr>
              <a:prstClr val="white"/>
            </a:duotone>
          </a:blip>
          <a:stretch>
            <a:fillRect/>
          </a:stretch>
        </p:blipFill>
        <p:spPr>
          <a:xfrm>
            <a:off x="7164288" y="5733256"/>
            <a:ext cx="1496786" cy="9960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R="0" rtl="0"/>
            <a:r>
              <a:rPr lang="it-IT" b="1" baseline="0" smtClean="0">
                <a:solidFill>
                  <a:srgbClr val="365F91"/>
                </a:solidFill>
                <a:latin typeface="+mj-lt"/>
              </a:rPr>
              <a:t>RIASSUNTO:</a:t>
            </a:r>
          </a:p>
        </p:txBody>
      </p:sp>
      <p:sp>
        <p:nvSpPr>
          <p:cNvPr id="3" name="Segnaposto testo 2"/>
          <p:cNvSpPr>
            <a:spLocks noGrp="1"/>
          </p:cNvSpPr>
          <p:nvPr>
            <p:ph type="body" idx="1"/>
          </p:nvPr>
        </p:nvSpPr>
        <p:spPr/>
        <p:txBody>
          <a:bodyPr/>
          <a:lstStyle/>
          <a:p>
            <a:pPr marR="0" lvl="0" rtl="0"/>
            <a:r>
              <a:rPr lang="it-IT" b="1" baseline="0" dirty="0" smtClean="0">
                <a:solidFill>
                  <a:srgbClr val="4F81BD"/>
                </a:solidFill>
                <a:latin typeface="+mj-lt"/>
              </a:rPr>
              <a:t>Questo ultimo era molto affascinato dal modo di comportarsi del ragazzo,  John era il suo nome; lo ammirava e vedeva in lui quegli ideali di libertà che aveva sempre ricercato.</a:t>
            </a:r>
          </a:p>
        </p:txBody>
      </p:sp>
      <p:pic>
        <p:nvPicPr>
          <p:cNvPr id="4" name="Immagine 3" descr="huxley-brave-new-world-012.jpg"/>
          <p:cNvPicPr>
            <a:picLocks noChangeAspect="1"/>
          </p:cNvPicPr>
          <p:nvPr/>
        </p:nvPicPr>
        <p:blipFill>
          <a:blip r:embed="rId2" cstate="print"/>
          <a:stretch>
            <a:fillRect/>
          </a:stretch>
        </p:blipFill>
        <p:spPr>
          <a:xfrm>
            <a:off x="1663178" y="3645024"/>
            <a:ext cx="5357093" cy="32129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R="0" rtl="0"/>
            <a:r>
              <a:rPr lang="it-IT" b="1" baseline="0" smtClean="0">
                <a:solidFill>
                  <a:srgbClr val="365F91"/>
                </a:solidFill>
                <a:latin typeface="+mj-lt"/>
              </a:rPr>
              <a:t>RIASSUNTO:</a:t>
            </a:r>
          </a:p>
        </p:txBody>
      </p:sp>
      <p:sp>
        <p:nvSpPr>
          <p:cNvPr id="3" name="Segnaposto testo 2"/>
          <p:cNvSpPr>
            <a:spLocks noGrp="1"/>
          </p:cNvSpPr>
          <p:nvPr>
            <p:ph type="body" idx="1"/>
          </p:nvPr>
        </p:nvSpPr>
        <p:spPr/>
        <p:txBody>
          <a:bodyPr/>
          <a:lstStyle/>
          <a:p>
            <a:pPr marR="0" lvl="0" rtl="0"/>
            <a:r>
              <a:rPr lang="it-IT" b="1" baseline="0" dirty="0" smtClean="0">
                <a:solidFill>
                  <a:srgbClr val="4F81BD"/>
                </a:solidFill>
                <a:latin typeface="+mj-lt"/>
              </a:rPr>
              <a:t>Per questi motivi decise di invitare nella sua residenza il Selvaggio e sua madre. Mentre Linda ,  questo era il suo nome,  preferì ritornare alle sue vecchie abitudini,  il selvaggio,  che invece si chiamava John ,  divenne un oggetto attrattivo per quella società così schematica. Ciò diede anche una certa importanza a Bernardo che si sentì rivalutato.</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930</Words>
  <Application>Microsoft Office PowerPoint</Application>
  <PresentationFormat>Presentazione su schermo (4:3)</PresentationFormat>
  <Paragraphs>29</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Il mondo nuovo di Aldous Huxley</vt:lpstr>
      <vt:lpstr>RIASSUNTO:</vt:lpstr>
      <vt:lpstr>RIASSUNTO:</vt:lpstr>
      <vt:lpstr>RIASSUNTO:</vt:lpstr>
      <vt:lpstr>RIASSUNTO:</vt:lpstr>
      <vt:lpstr>RIASSUNTO:</vt:lpstr>
      <vt:lpstr>RIASSUNTO:</vt:lpstr>
      <vt:lpstr>RIASSUNTO:</vt:lpstr>
      <vt:lpstr>RIASSUNTO:</vt:lpstr>
      <vt:lpstr>RIASSUNTO:</vt:lpstr>
      <vt:lpstr>RIASSUNTO:</vt:lpstr>
      <vt:lpstr>RIASSUNTO:</vt:lpstr>
      <vt:lpstr>Protagonista</vt:lpstr>
      <vt:lpstr>Protagonista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mondo nuovo di Aldous Huxley</dc:title>
  <dc:creator>luigigaudio61@gmail.com</dc:creator>
  <cp:lastModifiedBy>luigigaudio61@gmail.com</cp:lastModifiedBy>
  <cp:revision>6</cp:revision>
  <dcterms:created xsi:type="dcterms:W3CDTF">2016-08-18T09:16:15Z</dcterms:created>
  <dcterms:modified xsi:type="dcterms:W3CDTF">2016-09-10T03:43:52Z</dcterms:modified>
</cp:coreProperties>
</file>