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C6E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80" d="100"/>
          <a:sy n="80" d="100"/>
        </p:scale>
        <p:origin x="758" y="9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BB971-F489-4BF4-A9D0-3595729B432F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FBEA9-7CC7-420C-9558-51091E7A8F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8571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849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007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53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906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14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6679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9651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152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495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981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114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0C4A-B042-4819-A7D7-8114C3D61B54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31CE-13B0-45A9-AD35-D34CF887E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324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2051720" y="113751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Giornata IV, novella V</a:t>
            </a:r>
          </a:p>
          <a:p>
            <a:pPr algn="ctr"/>
            <a:r>
              <a:rPr lang="it-IT" dirty="0" smtClean="0"/>
              <a:t>Amori infelici</a:t>
            </a:r>
          </a:p>
          <a:p>
            <a:pPr algn="ctr"/>
            <a:endParaRPr lang="it-IT" dirty="0"/>
          </a:p>
        </p:txBody>
      </p:sp>
      <p:pic>
        <p:nvPicPr>
          <p:cNvPr id="12" name="Segnaposto contenuto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5836" y="1844824"/>
            <a:ext cx="5232327" cy="4281339"/>
          </a:xfrm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Lisabetta da Messina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4268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Personaggi</a:t>
            </a:r>
            <a:endParaRPr lang="it-IT" dirty="0"/>
          </a:p>
        </p:txBody>
      </p:sp>
      <p:pic>
        <p:nvPicPr>
          <p:cNvPr id="11" name="Segnaposto contenuto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221" y="1600200"/>
            <a:ext cx="2886558" cy="4525963"/>
          </a:xfrm>
        </p:spPr>
      </p:pic>
      <p:sp>
        <p:nvSpPr>
          <p:cNvPr id="10" name="Segnaposto contenuto 9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464496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Lisabetta</a:t>
            </a:r>
            <a:r>
              <a:rPr lang="it-IT" sz="2400" dirty="0" smtClean="0"/>
              <a:t> è “una giovane assai bella e costumata “ di Messina, orfana di padre e innamorata di Lorenzo.</a:t>
            </a:r>
          </a:p>
          <a:p>
            <a:pPr marL="0" indent="0">
              <a:buNone/>
            </a:pPr>
            <a:r>
              <a:rPr lang="it-IT" sz="2400" dirty="0"/>
              <a:t>R</a:t>
            </a:r>
            <a:r>
              <a:rPr lang="it-IT" sz="2400" dirty="0" smtClean="0"/>
              <a:t>appresenta l’ideale cortese di bellezza femminile secondo il quale la grazia esteriore è l’immagine di un animo nobile e sensibile.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4844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contenuto 21"/>
          <p:cNvSpPr>
            <a:spLocks noGrp="1"/>
          </p:cNvSpPr>
          <p:nvPr>
            <p:ph sz="half" idx="2"/>
          </p:nvPr>
        </p:nvSpPr>
        <p:spPr>
          <a:xfrm>
            <a:off x="3203848" y="908720"/>
            <a:ext cx="5554960" cy="26928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Lorenzo</a:t>
            </a:r>
            <a:r>
              <a:rPr lang="it-IT" dirty="0" smtClean="0"/>
              <a:t> è un giovane pisano bello, gentile nell’animo, abile ed intraprendente nel lavoro “tutti i loro affari guidava e faceva…”. E ’però un subalterno, un garzone che non potrà essere accettato da una famiglia di mercanti.</a:t>
            </a:r>
            <a:endParaRPr lang="it-IT" dirty="0"/>
          </a:p>
        </p:txBody>
      </p:sp>
      <p:pic>
        <p:nvPicPr>
          <p:cNvPr id="25" name="Segnaposto contenuto 2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836711"/>
            <a:ext cx="1990723" cy="2917263"/>
          </a:xfrm>
        </p:spPr>
      </p:pic>
      <p:sp>
        <p:nvSpPr>
          <p:cNvPr id="26" name="CasellaDiTesto 25"/>
          <p:cNvSpPr txBox="1"/>
          <p:nvPr/>
        </p:nvSpPr>
        <p:spPr>
          <a:xfrm>
            <a:off x="827583" y="4749243"/>
            <a:ext cx="2082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u="sng" dirty="0" smtClean="0"/>
              <a:t>I tre fratelli</a:t>
            </a:r>
            <a:endParaRPr lang="it-IT" sz="3200" b="1" u="sng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347864" y="4005064"/>
            <a:ext cx="53285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Si tratta di tre giovani mercanti originari di S. Geminiano, trapiantati a Messina.</a:t>
            </a:r>
          </a:p>
          <a:p>
            <a:r>
              <a:rPr lang="it-IT" sz="2600" dirty="0" smtClean="0"/>
              <a:t>Sono diventati ricchi dopo la morte del padre e possiedono una bottega (fondaco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6329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4032448" cy="5577483"/>
          </a:xfrm>
        </p:spPr>
        <p:txBody>
          <a:bodyPr>
            <a:normAutofit/>
          </a:bodyPr>
          <a:lstStyle/>
          <a:p>
            <a:endParaRPr lang="it-IT" sz="2000" dirty="0" smtClean="0"/>
          </a:p>
          <a:p>
            <a:r>
              <a:rPr lang="it-IT" sz="2000" b="1" u="sng" dirty="0" smtClean="0">
                <a:latin typeface="+mj-lt"/>
              </a:rPr>
              <a:t>LUOGO</a:t>
            </a:r>
            <a:r>
              <a:rPr lang="it-IT" sz="2000" dirty="0" smtClean="0"/>
              <a:t>: La </a:t>
            </a:r>
            <a:r>
              <a:rPr lang="it-IT" sz="2000" dirty="0"/>
              <a:t>novella si svolge in luoghi aperti quali la città di </a:t>
            </a:r>
            <a:r>
              <a:rPr lang="it-IT" sz="2000" b="1" dirty="0"/>
              <a:t>Messina</a:t>
            </a:r>
            <a:r>
              <a:rPr lang="it-IT" sz="2000" dirty="0"/>
              <a:t> e, successivamente, quella di </a:t>
            </a:r>
            <a:r>
              <a:rPr lang="it-IT" sz="2000" b="1" dirty="0"/>
              <a:t>Napoli</a:t>
            </a:r>
            <a:r>
              <a:rPr lang="it-IT" sz="2000" dirty="0"/>
              <a:t>. Si tratta comunque di spazi secondari che non assumono un ruolo fondamentale all’interno della vicenda, ma </a:t>
            </a:r>
            <a:r>
              <a:rPr lang="it-IT" sz="2000" dirty="0" smtClean="0"/>
              <a:t>fanno semplicemente </a:t>
            </a:r>
            <a:r>
              <a:rPr lang="it-IT" sz="2000" dirty="0"/>
              <a:t>da sfondo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Il racconto è ambientato in </a:t>
            </a:r>
            <a:r>
              <a:rPr lang="it-IT" sz="2000" b="1" u="sng" dirty="0" smtClean="0"/>
              <a:t>età</a:t>
            </a:r>
            <a:r>
              <a:rPr lang="it-IT" sz="2000" dirty="0" smtClean="0"/>
              <a:t> </a:t>
            </a:r>
            <a:r>
              <a:rPr lang="it-IT" sz="2000" b="1" u="sng" dirty="0" smtClean="0"/>
              <a:t>medievale</a:t>
            </a:r>
            <a:r>
              <a:rPr lang="it-IT" sz="2000" dirty="0" smtClean="0"/>
              <a:t> e ricopre un arco di tempo non ben definito, </a:t>
            </a:r>
            <a:r>
              <a:rPr lang="it-IT" sz="2000" dirty="0"/>
              <a:t>i fatti scorrono rapidamente e la narrazione può essere quindi considerata incalzante e </a:t>
            </a:r>
            <a:r>
              <a:rPr lang="it-IT" sz="2000" dirty="0" smtClean="0"/>
              <a:t>dinamica.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634720" y="1196752"/>
            <a:ext cx="4038600" cy="4392679"/>
          </a:xfrm>
        </p:spPr>
        <p:txBody>
          <a:bodyPr>
            <a:normAutofit/>
          </a:bodyPr>
          <a:lstStyle/>
          <a:p>
            <a:r>
              <a:rPr lang="it-IT" sz="2000" b="1" u="sng" dirty="0" smtClean="0"/>
              <a:t>Ambiente</a:t>
            </a:r>
            <a:r>
              <a:rPr lang="it-IT" sz="2000" dirty="0" smtClean="0"/>
              <a:t> modesto, borghese- mercantile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sz="2000" b="1" u="sng" dirty="0" smtClean="0"/>
              <a:t>Lingua </a:t>
            </a:r>
            <a:r>
              <a:rPr lang="it-IT" sz="2000" b="1" u="sng" dirty="0"/>
              <a:t>e stile</a:t>
            </a:r>
          </a:p>
          <a:p>
            <a:pPr marL="400050" lvl="1" indent="0">
              <a:buNone/>
            </a:pPr>
            <a:r>
              <a:rPr lang="it-IT" sz="2000" dirty="0" smtClean="0"/>
              <a:t>Il </a:t>
            </a:r>
            <a:r>
              <a:rPr lang="it-IT" sz="2000" dirty="0"/>
              <a:t>genere del testo è a </a:t>
            </a:r>
            <a:r>
              <a:rPr lang="it-IT" sz="2000" dirty="0" smtClean="0"/>
              <a:t>novella. La </a:t>
            </a:r>
            <a:r>
              <a:rPr lang="it-IT" sz="2000" dirty="0"/>
              <a:t>tecnica narrativa usata nel testo è il discorso diretto. </a:t>
            </a:r>
            <a:r>
              <a:rPr lang="it-IT" sz="2000" dirty="0" smtClean="0"/>
              <a:t>Il </a:t>
            </a:r>
            <a:r>
              <a:rPr lang="it-IT" sz="2000" dirty="0"/>
              <a:t>registro stilistico usato nel testo è drammatico. </a:t>
            </a:r>
            <a:endParaRPr lang="it-IT" sz="2000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827584" y="283295"/>
            <a:ext cx="7574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/>
              <a:t>STRUTTURA E CARATTERISTICHE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xmlns="" val="4520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63976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17600" b="0" dirty="0" smtClean="0"/>
              <a:t>Trama</a:t>
            </a:r>
            <a:endParaRPr lang="it-IT" sz="19200" b="0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544" y="764704"/>
            <a:ext cx="4536504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800" dirty="0" smtClean="0"/>
              <a:t>Lisabetta vive insieme ai tre fratelli, ricchi mercanti.</a:t>
            </a:r>
          </a:p>
          <a:p>
            <a:pPr marL="0" indent="0">
              <a:buNone/>
            </a:pPr>
            <a:r>
              <a:rPr lang="it-IT" sz="1800" dirty="0" smtClean="0"/>
              <a:t>La ragazza si innamora di un ragazzo di ceto inferiore, Lorenzo.</a:t>
            </a:r>
          </a:p>
          <a:p>
            <a:pPr marL="0" indent="0">
              <a:buNone/>
            </a:pPr>
            <a:r>
              <a:rPr lang="it-IT" sz="1800" dirty="0" smtClean="0"/>
              <a:t>I fratelli lo uccidono per evitare di compromettere gli interessi economici e di danneggiare il loro nome. </a:t>
            </a:r>
          </a:p>
          <a:p>
            <a:pPr marL="0" indent="0">
              <a:buNone/>
            </a:pPr>
            <a:r>
              <a:rPr lang="it-IT" sz="1800" dirty="0" smtClean="0"/>
              <a:t>Lisabetta, disperata per la scomparsa dell’amato, una notte se lo vede comparire in sogno a indicarle il luogo dell’assassinio. </a:t>
            </a: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La giovane si reca nel luogo, e dissotterra il corpo dell’amato e ne taglia il capo nascondendolo in un vaso di basilico.</a:t>
            </a:r>
          </a:p>
          <a:p>
            <a:pPr marL="0" indent="0">
              <a:buNone/>
            </a:pPr>
            <a:r>
              <a:rPr lang="it-IT" sz="1800" dirty="0" smtClean="0"/>
              <a:t>Cosi la povera ragazza trascorre le giornate a piangere e dialogare con il vaso.</a:t>
            </a:r>
          </a:p>
          <a:p>
            <a:pPr marL="0" indent="0">
              <a:buNone/>
            </a:pPr>
            <a:r>
              <a:rPr lang="it-IT" sz="1800" dirty="0" smtClean="0"/>
              <a:t>La storia raggiunge il suo tragico culmine quando i crudeli fratelli le sottraggono persino il prezioso e macabro oggetto.</a:t>
            </a:r>
          </a:p>
          <a:p>
            <a:pPr marL="0" indent="0">
              <a:buNone/>
            </a:pPr>
            <a:r>
              <a:rPr lang="it-IT" sz="1800" dirty="0" smtClean="0"/>
              <a:t>L’infelice fanciulla, privata del vaso dai fratelli, si abbandona allo sconforto e muore di dolore.</a:t>
            </a:r>
          </a:p>
          <a:p>
            <a:pPr marL="0" indent="0">
              <a:buNone/>
            </a:pPr>
            <a:r>
              <a:rPr lang="it-IT" sz="1800" dirty="0" smtClean="0"/>
              <a:t>A questo punto i fratelli decidono di ritirare i loro affari a Napoli.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16016" y="260648"/>
            <a:ext cx="4041775" cy="639762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3983" y="908050"/>
            <a:ext cx="3306734" cy="5184775"/>
          </a:xfrm>
        </p:spPr>
      </p:pic>
    </p:spTree>
    <p:extLst>
      <p:ext uri="{BB962C8B-B14F-4D97-AF65-F5344CB8AC3E}">
        <p14:creationId xmlns:p14="http://schemas.microsoft.com/office/powerpoint/2010/main" xmlns="" val="423141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wordArtVert">
            <a:noAutofit/>
          </a:bodyPr>
          <a:lstStyle/>
          <a:p>
            <a:r>
              <a:rPr lang="it-IT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nyx" pitchFamily="82" charset="0"/>
              </a:rPr>
              <a:t>THE END</a:t>
            </a:r>
            <a:endParaRPr lang="it-IT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nyx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74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338</TotalTime>
  <Words>403</Words>
  <Application>Microsoft Office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Lisabetta da Messina</vt:lpstr>
      <vt:lpstr>Personaggi</vt:lpstr>
      <vt:lpstr>Diapositiva 3</vt:lpstr>
      <vt:lpstr>Diapositiva 4</vt:lpstr>
      <vt:lpstr>Diapositiva 5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Lisabetta da Messina</dc:title>
  <dc:creator>Sergio Facco</dc:creator>
  <cp:lastModifiedBy>Utente</cp:lastModifiedBy>
  <cp:revision>21</cp:revision>
  <dcterms:created xsi:type="dcterms:W3CDTF">2017-02-22T16:21:05Z</dcterms:created>
  <dcterms:modified xsi:type="dcterms:W3CDTF">2017-03-06T09:25:50Z</dcterms:modified>
</cp:coreProperties>
</file>