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62" r:id="rId6"/>
    <p:sldId id="259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E67D4-91FC-4FB1-A387-C42243440625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0672E-2A87-439C-9E62-3AD25B354C9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329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19FA15-EBDF-4EA2-B091-616A3E2EFC14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3700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19FA15-EBDF-4EA2-B091-616A3E2EFC14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3700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69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352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683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119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209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814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39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286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28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04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FB9C4-463E-4239-BB7F-52477E53FB34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C159D-E307-4533-A27A-F3866DA01B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283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324368" y="1196752"/>
            <a:ext cx="849527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t-IT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La psicologia dello sviluppo</a:t>
            </a:r>
            <a:endParaRPr lang="it-IT" sz="4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82" y="2420888"/>
            <a:ext cx="8221166" cy="323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50738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2669275" y="2819400"/>
            <a:ext cx="3655325" cy="10014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PRINCIPALI ESPONENTI: </a:t>
            </a:r>
          </a:p>
          <a:p>
            <a:pPr algn="ctr"/>
            <a:r>
              <a:rPr lang="it-IT" dirty="0" err="1" smtClean="0"/>
              <a:t>Neisser</a:t>
            </a:r>
            <a:r>
              <a:rPr lang="it-IT" dirty="0" smtClean="0"/>
              <a:t>, </a:t>
            </a:r>
            <a:r>
              <a:rPr lang="it-IT" dirty="0" err="1" smtClean="0"/>
              <a:t>Piaget</a:t>
            </a:r>
            <a:r>
              <a:rPr lang="it-IT" dirty="0" smtClean="0"/>
              <a:t>, </a:t>
            </a:r>
            <a:r>
              <a:rPr lang="it-IT" dirty="0" err="1" smtClean="0"/>
              <a:t>Bruner</a:t>
            </a:r>
            <a:r>
              <a:rPr lang="it-IT" dirty="0" smtClean="0"/>
              <a:t>, </a:t>
            </a:r>
            <a:r>
              <a:rPr lang="it-IT" dirty="0" err="1" smtClean="0"/>
              <a:t>Vigotskij</a:t>
            </a:r>
            <a:endParaRPr lang="it-IT" dirty="0" smtClean="0"/>
          </a:p>
        </p:txBody>
      </p:sp>
      <p:sp>
        <p:nvSpPr>
          <p:cNvPr id="6" name="Ovale 5"/>
          <p:cNvSpPr/>
          <p:nvPr/>
        </p:nvSpPr>
        <p:spPr>
          <a:xfrm>
            <a:off x="4876800" y="3886200"/>
            <a:ext cx="3962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PRINCIPALI OGGETTI DI STUDIO:</a:t>
            </a:r>
          </a:p>
          <a:p>
            <a:pPr algn="ctr"/>
            <a:r>
              <a:rPr lang="it-IT" dirty="0" smtClean="0"/>
              <a:t>Pensiero, linguaggio, conoscenza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133600" y="6858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COGNITIVISMO</a:t>
            </a:r>
            <a:endParaRPr lang="it-IT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6200" y="129540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Oggetto della psicologia sono i meccanismi mentali che regolano i processi conoscitivi a partire dalla prima infanzia. </a:t>
            </a:r>
          </a:p>
          <a:p>
            <a:pPr algn="ctr"/>
            <a:r>
              <a:rPr lang="it-IT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altre parole il cognitivismo studia il funzionamento della mente</a:t>
            </a:r>
            <a:endParaRPr lang="it-IT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e 6"/>
          <p:cNvSpPr/>
          <p:nvPr/>
        </p:nvSpPr>
        <p:spPr>
          <a:xfrm>
            <a:off x="381000" y="3810000"/>
            <a:ext cx="3810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La MENTE per il cognitivismo è paragonabile a un sistema operativo</a:t>
            </a:r>
            <a:endParaRPr lang="it-IT" dirty="0"/>
          </a:p>
        </p:txBody>
      </p:sp>
      <p:sp>
        <p:nvSpPr>
          <p:cNvPr id="8" name="Ovale 7"/>
          <p:cNvSpPr/>
          <p:nvPr/>
        </p:nvSpPr>
        <p:spPr>
          <a:xfrm>
            <a:off x="2669275" y="4953000"/>
            <a:ext cx="365532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H.I.P. (Human Information Processing)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783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5" grpId="0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990600" y="838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PIAGET E L’EPISTEMOLOGIA GENETICA</a:t>
            </a:r>
            <a:endParaRPr lang="it-IT" sz="24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828800" y="1752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INTELLIGENZA = ADATTAMENTO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ttangolo arrotondato 3"/>
          <p:cNvSpPr/>
          <p:nvPr/>
        </p:nvSpPr>
        <p:spPr>
          <a:xfrm>
            <a:off x="1600200" y="2286000"/>
            <a:ext cx="23622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ASSIMILAZIONE</a:t>
            </a:r>
            <a:endParaRPr lang="it-IT" dirty="0"/>
          </a:p>
        </p:txBody>
      </p:sp>
      <p:sp>
        <p:nvSpPr>
          <p:cNvPr id="5" name="Rettangolo arrotondato 4"/>
          <p:cNvSpPr/>
          <p:nvPr/>
        </p:nvSpPr>
        <p:spPr>
          <a:xfrm>
            <a:off x="4876800" y="2286000"/>
            <a:ext cx="2286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ACCOMODAMENTO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781300" y="3276600"/>
            <a:ext cx="3238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TEORIA DELLO SVILUPPO STADIALE</a:t>
            </a:r>
            <a:endParaRPr lang="it-IT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429000" y="4038600"/>
            <a:ext cx="1981200" cy="243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STADIO SENSO-MOTORIO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STADIO PREOPERATORIO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STADIO DELLE OPERAZIONI CONCRETE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600" dirty="0" smtClean="0"/>
              <a:t>STADIO DELLE OPERAZIONI FORMALI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23631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2669275" y="2819400"/>
            <a:ext cx="3655325" cy="10014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PRINCIPALI ESPONENTI: </a:t>
            </a:r>
          </a:p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S. Freud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A. Freud, </a:t>
            </a:r>
          </a:p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Klein</a:t>
            </a:r>
            <a:endParaRPr lang="it-IT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e 5"/>
          <p:cNvSpPr/>
          <p:nvPr/>
        </p:nvSpPr>
        <p:spPr>
          <a:xfrm>
            <a:off x="4876800" y="3886200"/>
            <a:ext cx="3962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Attenzione nei confronti dello sviluppo </a:t>
            </a:r>
            <a:r>
              <a:rPr lang="it-I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psico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-sessuale del bambino</a:t>
            </a:r>
            <a:endParaRPr lang="it-IT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133600" y="6858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PSICANALISI</a:t>
            </a:r>
            <a:endParaRPr lang="it-IT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6200" y="129540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Oggetto della </a:t>
            </a:r>
            <a:r>
              <a:rPr lang="it-IT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psicologia è il comportamento umano nel suo aspetto innato, genetico, per cui si cerca di capire il comportamento attuale dell’individuo analizzandone anche il passato</a:t>
            </a:r>
            <a:endParaRPr lang="it-IT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Ovale 6"/>
          <p:cNvSpPr/>
          <p:nvPr/>
        </p:nvSpPr>
        <p:spPr>
          <a:xfrm>
            <a:off x="381000" y="3810000"/>
            <a:ext cx="3810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Nuova concezione della SESSUALITA’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Ovale 7"/>
          <p:cNvSpPr/>
          <p:nvPr/>
        </p:nvSpPr>
        <p:spPr>
          <a:xfrm>
            <a:off x="2669275" y="4953000"/>
            <a:ext cx="365532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Libido = pulsione sessuale</a:t>
            </a:r>
            <a:endParaRPr lang="it-IT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230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5" grpId="0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taglia angolo diagonale rettangolo 1"/>
          <p:cNvSpPr/>
          <p:nvPr/>
        </p:nvSpPr>
        <p:spPr>
          <a:xfrm>
            <a:off x="1143000" y="533400"/>
            <a:ext cx="6553200" cy="6858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FREUD E LA PSICANALISI</a:t>
            </a:r>
            <a:endPara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http://upload.wikimedia.org/wikipedia/commons/thumb/b/be/Structural-Iceberg.svg/559px-Structural-Iceberg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48809"/>
            <a:ext cx="3886200" cy="469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5105400" y="18288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vie per accedere ai contenuti dell’inconscio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reccia in giù 3"/>
          <p:cNvSpPr/>
          <p:nvPr/>
        </p:nvSpPr>
        <p:spPr>
          <a:xfrm>
            <a:off x="6553200" y="25146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4953000" y="3124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Associazioni libere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400800" y="35052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Lapsus 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105400" y="3962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Interpretazione dei sogni</a:t>
            </a: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162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e 11"/>
          <p:cNvSpPr/>
          <p:nvPr/>
        </p:nvSpPr>
        <p:spPr>
          <a:xfrm>
            <a:off x="2123728" y="548680"/>
            <a:ext cx="417646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FASE ORALE (0-1 ANNO)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1331640" y="147549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Bocca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3491880" y="184482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Seno materno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5868144" y="148478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Suzione 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Ovale 15"/>
          <p:cNvSpPr/>
          <p:nvPr/>
        </p:nvSpPr>
        <p:spPr>
          <a:xfrm>
            <a:off x="2195736" y="2564904"/>
            <a:ext cx="417646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FASE ANALE (1-3 ANNI)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403648" y="35010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491880" y="400506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Feci 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5508104" y="342900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Espulsione o ritenzione delle feci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Ovale 19"/>
          <p:cNvSpPr/>
          <p:nvPr/>
        </p:nvSpPr>
        <p:spPr>
          <a:xfrm>
            <a:off x="2123728" y="4509120"/>
            <a:ext cx="417646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FASE FALLICA (4-7 ANNI)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755576" y="54452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 (presenza/assenza)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3203848" y="5805264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Madre  (complesso di Edipo)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5580112" y="54452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Attività masturbatoria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9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  <p:bldP spid="19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e 11"/>
          <p:cNvSpPr/>
          <p:nvPr/>
        </p:nvSpPr>
        <p:spPr>
          <a:xfrm>
            <a:off x="2123728" y="980728"/>
            <a:ext cx="417646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FASE DI LATENZA (7-11 ANNI)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539552" y="1774557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Attività intellettuali o sportive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3131840" y="2134597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Superamento del complesso edipico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5868144" y="1774557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Consolidamento del Super Io 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Ovale 15"/>
          <p:cNvSpPr/>
          <p:nvPr/>
        </p:nvSpPr>
        <p:spPr>
          <a:xfrm>
            <a:off x="2195736" y="3284984"/>
            <a:ext cx="417646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PUBERTA’ (12-14 ANNI)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755576" y="421179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 genitali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203848" y="4510861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Oggetto esterno alla famiglia 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5508104" y="4078813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Soddisfacimento degli istinti (Es)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600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tonda angolo diagonale rettangolo 1"/>
          <p:cNvSpPr/>
          <p:nvPr/>
        </p:nvSpPr>
        <p:spPr>
          <a:xfrm>
            <a:off x="1259632" y="692696"/>
            <a:ext cx="6480720" cy="108012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ANNA FREUD: I MECCANISMI DI DIFESA</a:t>
            </a:r>
            <a:endParaRPr lang="it-I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vale 2"/>
          <p:cNvSpPr/>
          <p:nvPr/>
        </p:nvSpPr>
        <p:spPr>
          <a:xfrm>
            <a:off x="971600" y="3573016"/>
            <a:ext cx="273630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RIMOZIONE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vale 3"/>
          <p:cNvSpPr/>
          <p:nvPr/>
        </p:nvSpPr>
        <p:spPr>
          <a:xfrm>
            <a:off x="3059832" y="2276872"/>
            <a:ext cx="273630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FORMAZIONE REATTIVA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Ovale 4"/>
          <p:cNvSpPr/>
          <p:nvPr/>
        </p:nvSpPr>
        <p:spPr>
          <a:xfrm>
            <a:off x="5292080" y="3573016"/>
            <a:ext cx="273630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CONVERSIONE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e 5"/>
          <p:cNvSpPr/>
          <p:nvPr/>
        </p:nvSpPr>
        <p:spPr>
          <a:xfrm>
            <a:off x="3131840" y="4941168"/>
            <a:ext cx="273630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SOMATIZZAZIONE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538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tonda angolo diagonale rettangolo 1"/>
          <p:cNvSpPr/>
          <p:nvPr/>
        </p:nvSpPr>
        <p:spPr>
          <a:xfrm>
            <a:off x="1259632" y="692696"/>
            <a:ext cx="6480720" cy="108012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MELANIE KLEIN: LO SVILUPPO EMOTIVO-AFFETTIVO DEL BAMBINO</a:t>
            </a:r>
            <a:endParaRPr lang="it-I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vale 2"/>
          <p:cNvSpPr/>
          <p:nvPr/>
        </p:nvSpPr>
        <p:spPr>
          <a:xfrm>
            <a:off x="5076056" y="4365104"/>
            <a:ext cx="3024336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INTERIORIZZAZIONE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vale 3"/>
          <p:cNvSpPr/>
          <p:nvPr/>
        </p:nvSpPr>
        <p:spPr>
          <a:xfrm>
            <a:off x="1331640" y="4365104"/>
            <a:ext cx="273630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IDENTIFICAZIONE PROIETTIVA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e 5"/>
          <p:cNvSpPr/>
          <p:nvPr/>
        </p:nvSpPr>
        <p:spPr>
          <a:xfrm>
            <a:off x="2843808" y="2276872"/>
            <a:ext cx="3312368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POSIZIONI: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SCHIZOPARANOIDE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DEPRESSIVA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RIPARAZIONE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062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288</Words>
  <Application>Microsoft Office PowerPoint</Application>
  <PresentationFormat>Presentazione su schermo (4:3)</PresentationFormat>
  <Paragraphs>66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Irma</dc:creator>
  <cp:lastModifiedBy>Irma</cp:lastModifiedBy>
  <cp:revision>14</cp:revision>
  <dcterms:created xsi:type="dcterms:W3CDTF">2014-05-16T21:26:25Z</dcterms:created>
  <dcterms:modified xsi:type="dcterms:W3CDTF">2014-05-16T22:39:35Z</dcterms:modified>
</cp:coreProperties>
</file>