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4" r:id="rId9"/>
    <p:sldId id="266" r:id="rId10"/>
    <p:sldId id="265" r:id="rId11"/>
    <p:sldId id="267" r:id="rId12"/>
    <p:sldId id="268" r:id="rId13"/>
    <p:sldId id="271" r:id="rId14"/>
    <p:sldId id="269" r:id="rId15"/>
    <p:sldId id="270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09" autoAdjust="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.xml"/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0D082B-B75D-4AAF-A5C4-432C98D117C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E33CA19-9A10-4AFC-B667-7C4AE740A916}">
      <dgm:prSet phldrT="[Testo]" custT="1"/>
      <dgm:spPr/>
      <dgm:t>
        <a:bodyPr/>
        <a:lstStyle/>
        <a:p>
          <a:r>
            <a:rPr lang="it-IT" sz="2000" b="1" dirty="0" smtClean="0">
              <a:latin typeface="Verdana" pitchFamily="34" charset="0"/>
            </a:rPr>
            <a:t>Campo di ricerca</a:t>
          </a:r>
          <a:endParaRPr lang="it-IT" sz="2000" b="1" dirty="0">
            <a:latin typeface="Verdana" pitchFamily="34" charset="0"/>
          </a:endParaRPr>
        </a:p>
      </dgm:t>
    </dgm:pt>
    <dgm:pt modelId="{63F7DF11-6CD8-4623-81DE-372E6090E411}" type="parTrans" cxnId="{E3FB1AE4-EB56-4379-815A-8BFF79E87364}">
      <dgm:prSet/>
      <dgm:spPr/>
      <dgm:t>
        <a:bodyPr/>
        <a:lstStyle/>
        <a:p>
          <a:endParaRPr lang="it-IT"/>
        </a:p>
      </dgm:t>
    </dgm:pt>
    <dgm:pt modelId="{E8487243-7A2B-41C8-8089-252F5D655264}" type="sibTrans" cxnId="{E3FB1AE4-EB56-4379-815A-8BFF79E87364}">
      <dgm:prSet/>
      <dgm:spPr/>
      <dgm:t>
        <a:bodyPr/>
        <a:lstStyle/>
        <a:p>
          <a:endParaRPr lang="it-IT"/>
        </a:p>
      </dgm:t>
    </dgm:pt>
    <dgm:pt modelId="{2960730C-67F6-4319-BE45-4FB4918D08E5}">
      <dgm:prSet phldrT="[Testo]" custT="1"/>
      <dgm:spPr/>
      <dgm:t>
        <a:bodyPr/>
        <a:lstStyle/>
        <a:p>
          <a:r>
            <a:rPr lang="it-IT" sz="2000" b="1" dirty="0" smtClean="0">
              <a:latin typeface="Verdana" pitchFamily="34" charset="0"/>
            </a:rPr>
            <a:t>Linguaggio  specifico</a:t>
          </a:r>
          <a:endParaRPr lang="it-IT" sz="2000" b="1" dirty="0">
            <a:latin typeface="Verdana" pitchFamily="34" charset="0"/>
          </a:endParaRPr>
        </a:p>
      </dgm:t>
    </dgm:pt>
    <dgm:pt modelId="{6A8B1FC0-6E39-4C1A-91BA-EB2EEAF107F1}" type="parTrans" cxnId="{FA8EF4EB-4AE2-4DAD-A86F-CE634B853A4C}">
      <dgm:prSet/>
      <dgm:spPr/>
      <dgm:t>
        <a:bodyPr/>
        <a:lstStyle/>
        <a:p>
          <a:endParaRPr lang="it-IT"/>
        </a:p>
      </dgm:t>
    </dgm:pt>
    <dgm:pt modelId="{C7917B92-9145-4D21-B5A4-578387FAEF0C}" type="sibTrans" cxnId="{FA8EF4EB-4AE2-4DAD-A86F-CE634B853A4C}">
      <dgm:prSet/>
      <dgm:spPr/>
      <dgm:t>
        <a:bodyPr/>
        <a:lstStyle/>
        <a:p>
          <a:endParaRPr lang="it-IT"/>
        </a:p>
      </dgm:t>
    </dgm:pt>
    <dgm:pt modelId="{08A2E444-73AC-47ED-B933-BB3058B6A56C}">
      <dgm:prSet phldrT="[Testo]" custT="1"/>
      <dgm:spPr/>
      <dgm:t>
        <a:bodyPr/>
        <a:lstStyle/>
        <a:p>
          <a:r>
            <a:rPr lang="it-IT" sz="2000" b="1" dirty="0" smtClean="0">
              <a:latin typeface="Verdana" pitchFamily="34" charset="0"/>
            </a:rPr>
            <a:t>Metodologia propria</a:t>
          </a:r>
          <a:endParaRPr lang="it-IT" sz="2000" b="1" dirty="0">
            <a:latin typeface="Verdana" pitchFamily="34" charset="0"/>
          </a:endParaRPr>
        </a:p>
      </dgm:t>
    </dgm:pt>
    <dgm:pt modelId="{D3616214-4C36-4F8D-975D-D52DF01B820C}" type="parTrans" cxnId="{3B088D65-8DF7-47EC-BBA7-5D01EFA221F6}">
      <dgm:prSet/>
      <dgm:spPr/>
      <dgm:t>
        <a:bodyPr/>
        <a:lstStyle/>
        <a:p>
          <a:endParaRPr lang="it-IT"/>
        </a:p>
      </dgm:t>
    </dgm:pt>
    <dgm:pt modelId="{BD1B5224-54A2-4F15-A001-1DEBC5BA57D8}" type="sibTrans" cxnId="{3B088D65-8DF7-47EC-BBA7-5D01EFA221F6}">
      <dgm:prSet/>
      <dgm:spPr/>
      <dgm:t>
        <a:bodyPr/>
        <a:lstStyle/>
        <a:p>
          <a:endParaRPr lang="it-IT"/>
        </a:p>
      </dgm:t>
    </dgm:pt>
    <dgm:pt modelId="{49AA664E-4C56-4A94-8E94-32616BA2A9AF}" type="pres">
      <dgm:prSet presAssocID="{9A0D082B-B75D-4AAF-A5C4-432C98D117C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4520AE4A-EFC1-4554-BC8F-09BBBD9DDA2E}" type="pres">
      <dgm:prSet presAssocID="{9A0D082B-B75D-4AAF-A5C4-432C98D117C5}" presName="cycle" presStyleCnt="0"/>
      <dgm:spPr/>
    </dgm:pt>
    <dgm:pt modelId="{1B7F18BE-112B-4048-8AF8-098C5DAA0B72}" type="pres">
      <dgm:prSet presAssocID="{9A0D082B-B75D-4AAF-A5C4-432C98D117C5}" presName="centerShape" presStyleCnt="0"/>
      <dgm:spPr/>
    </dgm:pt>
    <dgm:pt modelId="{9DA78C6B-12BD-4207-84B7-D2EC73FCAD66}" type="pres">
      <dgm:prSet presAssocID="{9A0D082B-B75D-4AAF-A5C4-432C98D117C5}" presName="connSite" presStyleLbl="node1" presStyleIdx="0" presStyleCnt="4"/>
      <dgm:spPr/>
    </dgm:pt>
    <dgm:pt modelId="{A24AB27F-0003-42DF-B528-9DC51664228C}" type="pres">
      <dgm:prSet presAssocID="{9A0D082B-B75D-4AAF-A5C4-432C98D117C5}" presName="visible" presStyleLbl="node1" presStyleIdx="0" presStyleCnt="4" custScaleX="164301" custScaleY="75178" custLinFactNeighborX="-24174" custLinFactNeighborY="2758"/>
      <dgm:spPr/>
    </dgm:pt>
    <dgm:pt modelId="{CC7C3E87-2410-4C1C-826E-45DA22B39C63}" type="pres">
      <dgm:prSet presAssocID="{63F7DF11-6CD8-4623-81DE-372E6090E411}" presName="Name25" presStyleLbl="parChTrans1D1" presStyleIdx="0" presStyleCnt="3"/>
      <dgm:spPr/>
      <dgm:t>
        <a:bodyPr/>
        <a:lstStyle/>
        <a:p>
          <a:endParaRPr lang="it-IT"/>
        </a:p>
      </dgm:t>
    </dgm:pt>
    <dgm:pt modelId="{59A87EA4-23F0-4FD3-A52C-C6B617D25F72}" type="pres">
      <dgm:prSet presAssocID="{8E33CA19-9A10-4AFC-B667-7C4AE740A916}" presName="node" presStyleCnt="0"/>
      <dgm:spPr/>
    </dgm:pt>
    <dgm:pt modelId="{FCDA4896-251D-499D-A593-1569302842A4}" type="pres">
      <dgm:prSet presAssocID="{8E33CA19-9A10-4AFC-B667-7C4AE740A916}" presName="parentNode" presStyleLbl="node1" presStyleIdx="1" presStyleCnt="4" custScaleX="166662" custScaleY="61973" custLinFactNeighborX="40849" custLinFactNeighborY="-1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C2AE5E-0E9D-49D3-A023-143E03888B3C}" type="pres">
      <dgm:prSet presAssocID="{8E33CA19-9A10-4AFC-B667-7C4AE740A916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38814D7-2E0F-403F-80E4-FA9852CE1AC5}" type="pres">
      <dgm:prSet presAssocID="{6A8B1FC0-6E39-4C1A-91BA-EB2EEAF107F1}" presName="Name25" presStyleLbl="parChTrans1D1" presStyleIdx="1" presStyleCnt="3"/>
      <dgm:spPr/>
      <dgm:t>
        <a:bodyPr/>
        <a:lstStyle/>
        <a:p>
          <a:endParaRPr lang="it-IT"/>
        </a:p>
      </dgm:t>
    </dgm:pt>
    <dgm:pt modelId="{39611167-9BAB-4064-BC5D-6F7BA4E30F46}" type="pres">
      <dgm:prSet presAssocID="{2960730C-67F6-4319-BE45-4FB4918D08E5}" presName="node" presStyleCnt="0"/>
      <dgm:spPr/>
    </dgm:pt>
    <dgm:pt modelId="{ED74BEFF-7E40-40C8-A9ED-E7AB9AE8E714}" type="pres">
      <dgm:prSet presAssocID="{2960730C-67F6-4319-BE45-4FB4918D08E5}" presName="parentNode" presStyleLbl="node1" presStyleIdx="2" presStyleCnt="4" custScaleX="154377" custScaleY="62991" custLinFactX="8307" custLinFactNeighborX="100000" custLinFactNeighborY="-174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16CDA42-00E9-4507-AC23-FD204635868F}" type="pres">
      <dgm:prSet presAssocID="{2960730C-67F6-4319-BE45-4FB4918D08E5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756E23E-1675-4AC3-BA7C-4D9E9DB0ACF7}" type="pres">
      <dgm:prSet presAssocID="{D3616214-4C36-4F8D-975D-D52DF01B820C}" presName="Name25" presStyleLbl="parChTrans1D1" presStyleIdx="2" presStyleCnt="3"/>
      <dgm:spPr/>
      <dgm:t>
        <a:bodyPr/>
        <a:lstStyle/>
        <a:p>
          <a:endParaRPr lang="it-IT"/>
        </a:p>
      </dgm:t>
    </dgm:pt>
    <dgm:pt modelId="{12716DB2-70D6-41D3-8A01-6517DC981439}" type="pres">
      <dgm:prSet presAssocID="{08A2E444-73AC-47ED-B933-BB3058B6A56C}" presName="node" presStyleCnt="0"/>
      <dgm:spPr/>
    </dgm:pt>
    <dgm:pt modelId="{FE41B9FE-4FE3-47A8-B679-7318BFB63853}" type="pres">
      <dgm:prSet presAssocID="{08A2E444-73AC-47ED-B933-BB3058B6A56C}" presName="parentNode" presStyleLbl="node1" presStyleIdx="3" presStyleCnt="4" custScaleX="190891" custScaleY="72728" custLinFactNeighborX="79612" custLinFactNeighborY="-9486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08E9084-A1DD-4F49-96D7-71D8B1DCDB77}" type="pres">
      <dgm:prSet presAssocID="{08A2E444-73AC-47ED-B933-BB3058B6A56C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C1690FCB-2414-4CE8-92F5-F56325B7C554}" type="presOf" srcId="{8E33CA19-9A10-4AFC-B667-7C4AE740A916}" destId="{FCDA4896-251D-499D-A593-1569302842A4}" srcOrd="0" destOrd="0" presId="urn:microsoft.com/office/officeart/2005/8/layout/radial2"/>
    <dgm:cxn modelId="{E3FB1AE4-EB56-4379-815A-8BFF79E87364}" srcId="{9A0D082B-B75D-4AAF-A5C4-432C98D117C5}" destId="{8E33CA19-9A10-4AFC-B667-7C4AE740A916}" srcOrd="0" destOrd="0" parTransId="{63F7DF11-6CD8-4623-81DE-372E6090E411}" sibTransId="{E8487243-7A2B-41C8-8089-252F5D655264}"/>
    <dgm:cxn modelId="{0E666C48-27BB-44E0-BD96-EE3A4209EF2F}" type="presOf" srcId="{2960730C-67F6-4319-BE45-4FB4918D08E5}" destId="{ED74BEFF-7E40-40C8-A9ED-E7AB9AE8E714}" srcOrd="0" destOrd="0" presId="urn:microsoft.com/office/officeart/2005/8/layout/radial2"/>
    <dgm:cxn modelId="{FA8EF4EB-4AE2-4DAD-A86F-CE634B853A4C}" srcId="{9A0D082B-B75D-4AAF-A5C4-432C98D117C5}" destId="{2960730C-67F6-4319-BE45-4FB4918D08E5}" srcOrd="1" destOrd="0" parTransId="{6A8B1FC0-6E39-4C1A-91BA-EB2EEAF107F1}" sibTransId="{C7917B92-9145-4D21-B5A4-578387FAEF0C}"/>
    <dgm:cxn modelId="{3B088D65-8DF7-47EC-BBA7-5D01EFA221F6}" srcId="{9A0D082B-B75D-4AAF-A5C4-432C98D117C5}" destId="{08A2E444-73AC-47ED-B933-BB3058B6A56C}" srcOrd="2" destOrd="0" parTransId="{D3616214-4C36-4F8D-975D-D52DF01B820C}" sibTransId="{BD1B5224-54A2-4F15-A001-1DEBC5BA57D8}"/>
    <dgm:cxn modelId="{8246C720-071E-43E8-8B1A-250DC701335D}" type="presOf" srcId="{63F7DF11-6CD8-4623-81DE-372E6090E411}" destId="{CC7C3E87-2410-4C1C-826E-45DA22B39C63}" srcOrd="0" destOrd="0" presId="urn:microsoft.com/office/officeart/2005/8/layout/radial2"/>
    <dgm:cxn modelId="{970E9D31-1A2C-4C03-9D29-86FF7646FFC4}" type="presOf" srcId="{6A8B1FC0-6E39-4C1A-91BA-EB2EEAF107F1}" destId="{538814D7-2E0F-403F-80E4-FA9852CE1AC5}" srcOrd="0" destOrd="0" presId="urn:microsoft.com/office/officeart/2005/8/layout/radial2"/>
    <dgm:cxn modelId="{F14DC01E-94B7-4F59-BF97-9003FBFDF413}" type="presOf" srcId="{D3616214-4C36-4F8D-975D-D52DF01B820C}" destId="{7756E23E-1675-4AC3-BA7C-4D9E9DB0ACF7}" srcOrd="0" destOrd="0" presId="urn:microsoft.com/office/officeart/2005/8/layout/radial2"/>
    <dgm:cxn modelId="{C6D0930F-8F8E-4C7C-9E60-924367A85D7B}" type="presOf" srcId="{9A0D082B-B75D-4AAF-A5C4-432C98D117C5}" destId="{49AA664E-4C56-4A94-8E94-32616BA2A9AF}" srcOrd="0" destOrd="0" presId="urn:microsoft.com/office/officeart/2005/8/layout/radial2"/>
    <dgm:cxn modelId="{4949124B-5B1A-4B5D-B164-C9587C90E850}" type="presOf" srcId="{08A2E444-73AC-47ED-B933-BB3058B6A56C}" destId="{FE41B9FE-4FE3-47A8-B679-7318BFB63853}" srcOrd="0" destOrd="0" presId="urn:microsoft.com/office/officeart/2005/8/layout/radial2"/>
    <dgm:cxn modelId="{694BBC5A-8273-4F7B-8AB4-CFBE0A2261B8}" type="presParOf" srcId="{49AA664E-4C56-4A94-8E94-32616BA2A9AF}" destId="{4520AE4A-EFC1-4554-BC8F-09BBBD9DDA2E}" srcOrd="0" destOrd="0" presId="urn:microsoft.com/office/officeart/2005/8/layout/radial2"/>
    <dgm:cxn modelId="{BBED94AC-0BB7-4581-B11A-0D1941F6CEAD}" type="presParOf" srcId="{4520AE4A-EFC1-4554-BC8F-09BBBD9DDA2E}" destId="{1B7F18BE-112B-4048-8AF8-098C5DAA0B72}" srcOrd="0" destOrd="0" presId="urn:microsoft.com/office/officeart/2005/8/layout/radial2"/>
    <dgm:cxn modelId="{1394A92F-43CE-4E0F-B6D4-36DFB5FFD200}" type="presParOf" srcId="{1B7F18BE-112B-4048-8AF8-098C5DAA0B72}" destId="{9DA78C6B-12BD-4207-84B7-D2EC73FCAD66}" srcOrd="0" destOrd="0" presId="urn:microsoft.com/office/officeart/2005/8/layout/radial2"/>
    <dgm:cxn modelId="{B7AF9C3F-92AD-4F49-B187-B585C5281886}" type="presParOf" srcId="{1B7F18BE-112B-4048-8AF8-098C5DAA0B72}" destId="{A24AB27F-0003-42DF-B528-9DC51664228C}" srcOrd="1" destOrd="0" presId="urn:microsoft.com/office/officeart/2005/8/layout/radial2"/>
    <dgm:cxn modelId="{DD4C6AA9-FFFB-4E1C-80C7-36BE807D0878}" type="presParOf" srcId="{4520AE4A-EFC1-4554-BC8F-09BBBD9DDA2E}" destId="{CC7C3E87-2410-4C1C-826E-45DA22B39C63}" srcOrd="1" destOrd="0" presId="urn:microsoft.com/office/officeart/2005/8/layout/radial2"/>
    <dgm:cxn modelId="{4FA0CE1C-CCC1-4884-8B5C-5250B69469B1}" type="presParOf" srcId="{4520AE4A-EFC1-4554-BC8F-09BBBD9DDA2E}" destId="{59A87EA4-23F0-4FD3-A52C-C6B617D25F72}" srcOrd="2" destOrd="0" presId="urn:microsoft.com/office/officeart/2005/8/layout/radial2"/>
    <dgm:cxn modelId="{E555BE1E-6B1B-4C60-ABD7-9DDB06085B3F}" type="presParOf" srcId="{59A87EA4-23F0-4FD3-A52C-C6B617D25F72}" destId="{FCDA4896-251D-499D-A593-1569302842A4}" srcOrd="0" destOrd="0" presId="urn:microsoft.com/office/officeart/2005/8/layout/radial2"/>
    <dgm:cxn modelId="{759A73BB-B2D4-43BE-A86A-B8B056F96A52}" type="presParOf" srcId="{59A87EA4-23F0-4FD3-A52C-C6B617D25F72}" destId="{A4C2AE5E-0E9D-49D3-A023-143E03888B3C}" srcOrd="1" destOrd="0" presId="urn:microsoft.com/office/officeart/2005/8/layout/radial2"/>
    <dgm:cxn modelId="{FC79EE5A-0330-4AC9-B3C2-C7E27EB22C5D}" type="presParOf" srcId="{4520AE4A-EFC1-4554-BC8F-09BBBD9DDA2E}" destId="{538814D7-2E0F-403F-80E4-FA9852CE1AC5}" srcOrd="3" destOrd="0" presId="urn:microsoft.com/office/officeart/2005/8/layout/radial2"/>
    <dgm:cxn modelId="{290041FE-C290-49EC-8324-58FE8360BBFB}" type="presParOf" srcId="{4520AE4A-EFC1-4554-BC8F-09BBBD9DDA2E}" destId="{39611167-9BAB-4064-BC5D-6F7BA4E30F46}" srcOrd="4" destOrd="0" presId="urn:microsoft.com/office/officeart/2005/8/layout/radial2"/>
    <dgm:cxn modelId="{E88C705F-4DF9-41A0-9CE5-209A4C5C4214}" type="presParOf" srcId="{39611167-9BAB-4064-BC5D-6F7BA4E30F46}" destId="{ED74BEFF-7E40-40C8-A9ED-E7AB9AE8E714}" srcOrd="0" destOrd="0" presId="urn:microsoft.com/office/officeart/2005/8/layout/radial2"/>
    <dgm:cxn modelId="{CCD44456-C4E2-4479-B5C8-1F055DB97EAF}" type="presParOf" srcId="{39611167-9BAB-4064-BC5D-6F7BA4E30F46}" destId="{316CDA42-00E9-4507-AC23-FD204635868F}" srcOrd="1" destOrd="0" presId="urn:microsoft.com/office/officeart/2005/8/layout/radial2"/>
    <dgm:cxn modelId="{93FF8A45-859D-4956-8BF3-651715338CA2}" type="presParOf" srcId="{4520AE4A-EFC1-4554-BC8F-09BBBD9DDA2E}" destId="{7756E23E-1675-4AC3-BA7C-4D9E9DB0ACF7}" srcOrd="5" destOrd="0" presId="urn:microsoft.com/office/officeart/2005/8/layout/radial2"/>
    <dgm:cxn modelId="{01731F74-6A89-4CA9-A2C5-3F70D6BEB616}" type="presParOf" srcId="{4520AE4A-EFC1-4554-BC8F-09BBBD9DDA2E}" destId="{12716DB2-70D6-41D3-8A01-6517DC981439}" srcOrd="6" destOrd="0" presId="urn:microsoft.com/office/officeart/2005/8/layout/radial2"/>
    <dgm:cxn modelId="{B5C69D22-4555-4175-867C-89238BC249CE}" type="presParOf" srcId="{12716DB2-70D6-41D3-8A01-6517DC981439}" destId="{FE41B9FE-4FE3-47A8-B679-7318BFB63853}" srcOrd="0" destOrd="0" presId="urn:microsoft.com/office/officeart/2005/8/layout/radial2"/>
    <dgm:cxn modelId="{2E809507-748F-4BF0-8BD8-B9C28FECAC23}" type="presParOf" srcId="{12716DB2-70D6-41D3-8A01-6517DC981439}" destId="{408E9084-A1DD-4F49-96D7-71D8B1DCDB7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56E23E-1675-4AC3-BA7C-4D9E9DB0ACF7}">
      <dsp:nvSpPr>
        <dsp:cNvPr id="0" name=""/>
        <dsp:cNvSpPr/>
      </dsp:nvSpPr>
      <dsp:spPr>
        <a:xfrm rot="1765245">
          <a:off x="2979044" y="3845801"/>
          <a:ext cx="1747627" cy="57480"/>
        </a:xfrm>
        <a:custGeom>
          <a:avLst/>
          <a:gdLst/>
          <a:ahLst/>
          <a:cxnLst/>
          <a:rect l="0" t="0" r="0" b="0"/>
          <a:pathLst>
            <a:path>
              <a:moveTo>
                <a:pt x="0" y="28740"/>
              </a:moveTo>
              <a:lnTo>
                <a:pt x="1747627" y="287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8814D7-2E0F-403F-80E4-FA9852CE1AC5}">
      <dsp:nvSpPr>
        <dsp:cNvPr id="0" name=""/>
        <dsp:cNvSpPr/>
      </dsp:nvSpPr>
      <dsp:spPr>
        <a:xfrm rot="21577661">
          <a:off x="3091711" y="2845717"/>
          <a:ext cx="2242475" cy="57480"/>
        </a:xfrm>
        <a:custGeom>
          <a:avLst/>
          <a:gdLst/>
          <a:ahLst/>
          <a:cxnLst/>
          <a:rect l="0" t="0" r="0" b="0"/>
          <a:pathLst>
            <a:path>
              <a:moveTo>
                <a:pt x="0" y="28740"/>
              </a:moveTo>
              <a:lnTo>
                <a:pt x="2242475" y="287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7C3E87-2410-4C1C-826E-45DA22B39C63}">
      <dsp:nvSpPr>
        <dsp:cNvPr id="0" name=""/>
        <dsp:cNvSpPr/>
      </dsp:nvSpPr>
      <dsp:spPr>
        <a:xfrm rot="19403933">
          <a:off x="2945570" y="1683738"/>
          <a:ext cx="1482450" cy="57480"/>
        </a:xfrm>
        <a:custGeom>
          <a:avLst/>
          <a:gdLst/>
          <a:ahLst/>
          <a:cxnLst/>
          <a:rect l="0" t="0" r="0" b="0"/>
          <a:pathLst>
            <a:path>
              <a:moveTo>
                <a:pt x="0" y="28740"/>
              </a:moveTo>
              <a:lnTo>
                <a:pt x="1482450" y="287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4AB27F-0003-42DF-B528-9DC51664228C}">
      <dsp:nvSpPr>
        <dsp:cNvPr id="0" name=""/>
        <dsp:cNvSpPr/>
      </dsp:nvSpPr>
      <dsp:spPr>
        <a:xfrm>
          <a:off x="-215041" y="1904997"/>
          <a:ext cx="4637681" cy="2122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DA4896-251D-499D-A593-1569302842A4}">
      <dsp:nvSpPr>
        <dsp:cNvPr id="0" name=""/>
        <dsp:cNvSpPr/>
      </dsp:nvSpPr>
      <dsp:spPr>
        <a:xfrm>
          <a:off x="3502389" y="276482"/>
          <a:ext cx="2822595" cy="10495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latin typeface="Verdana" pitchFamily="34" charset="0"/>
            </a:rPr>
            <a:t>Campo di ricerca</a:t>
          </a:r>
          <a:endParaRPr lang="it-IT" sz="2000" b="1" kern="1200" dirty="0">
            <a:latin typeface="Verdana" pitchFamily="34" charset="0"/>
          </a:endParaRPr>
        </a:p>
      </dsp:txBody>
      <dsp:txXfrm>
        <a:off x="3915748" y="430189"/>
        <a:ext cx="1995877" cy="742163"/>
      </dsp:txXfrm>
    </dsp:sp>
    <dsp:sp modelId="{ED74BEFF-7E40-40C8-A9ED-E7AB9AE8E714}">
      <dsp:nvSpPr>
        <dsp:cNvPr id="0" name=""/>
        <dsp:cNvSpPr/>
      </dsp:nvSpPr>
      <dsp:spPr>
        <a:xfrm>
          <a:off x="5333997" y="2325268"/>
          <a:ext cx="2614535" cy="10668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latin typeface="Verdana" pitchFamily="34" charset="0"/>
            </a:rPr>
            <a:t>Linguaggio  specifico</a:t>
          </a:r>
          <a:endParaRPr lang="it-IT" sz="2000" b="1" kern="1200" dirty="0">
            <a:latin typeface="Verdana" pitchFamily="34" charset="0"/>
          </a:endParaRPr>
        </a:p>
      </dsp:txBody>
      <dsp:txXfrm>
        <a:off x="5716887" y="2481500"/>
        <a:ext cx="1848755" cy="754354"/>
      </dsp:txXfrm>
    </dsp:sp>
    <dsp:sp modelId="{FE41B9FE-4FE3-47A8-B679-7318BFB63853}">
      <dsp:nvSpPr>
        <dsp:cNvPr id="0" name=""/>
        <dsp:cNvSpPr/>
      </dsp:nvSpPr>
      <dsp:spPr>
        <a:xfrm>
          <a:off x="3902416" y="4198232"/>
          <a:ext cx="3232938" cy="12317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latin typeface="Verdana" pitchFamily="34" charset="0"/>
            </a:rPr>
            <a:t>Metodologia propria</a:t>
          </a:r>
          <a:endParaRPr lang="it-IT" sz="2000" b="1" kern="1200" dirty="0">
            <a:latin typeface="Verdana" pitchFamily="34" charset="0"/>
          </a:endParaRPr>
        </a:p>
      </dsp:txBody>
      <dsp:txXfrm>
        <a:off x="4375869" y="4378614"/>
        <a:ext cx="2286032" cy="870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EE881-02A5-4452-A3A5-8D61420E13DD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19FA15-EBDF-4EA2-B091-616A3E2EFC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7754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19FA15-EBDF-4EA2-B091-616A3E2EFC14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3700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1B84-2A15-444A-9451-9ACFF05C806C}" type="datetimeFigureOut">
              <a:rPr lang="it-IT" smtClean="0"/>
              <a:pPr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2AAA-99EF-4B2E-8C9A-4E883A6B19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1B84-2A15-444A-9451-9ACFF05C806C}" type="datetimeFigureOut">
              <a:rPr lang="it-IT" smtClean="0"/>
              <a:pPr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2AAA-99EF-4B2E-8C9A-4E883A6B19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1B84-2A15-444A-9451-9ACFF05C806C}" type="datetimeFigureOut">
              <a:rPr lang="it-IT" smtClean="0"/>
              <a:pPr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2AAA-99EF-4B2E-8C9A-4E883A6B19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1B84-2A15-444A-9451-9ACFF05C806C}" type="datetimeFigureOut">
              <a:rPr lang="it-IT" smtClean="0"/>
              <a:pPr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2AAA-99EF-4B2E-8C9A-4E883A6B19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1B84-2A15-444A-9451-9ACFF05C806C}" type="datetimeFigureOut">
              <a:rPr lang="it-IT" smtClean="0"/>
              <a:pPr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2AAA-99EF-4B2E-8C9A-4E883A6B19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1B84-2A15-444A-9451-9ACFF05C806C}" type="datetimeFigureOut">
              <a:rPr lang="it-IT" smtClean="0"/>
              <a:pPr/>
              <a:t>16/05/2014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2AAA-99EF-4B2E-8C9A-4E883A6B19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1B84-2A15-444A-9451-9ACFF05C806C}" type="datetimeFigureOut">
              <a:rPr lang="it-IT" smtClean="0"/>
              <a:pPr/>
              <a:t>16/05/2014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2AAA-99EF-4B2E-8C9A-4E883A6B19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1B84-2A15-444A-9451-9ACFF05C806C}" type="datetimeFigureOut">
              <a:rPr lang="it-IT" smtClean="0"/>
              <a:pPr/>
              <a:t>16/05/2014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2AAA-99EF-4B2E-8C9A-4E883A6B19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1B84-2A15-444A-9451-9ACFF05C806C}" type="datetimeFigureOut">
              <a:rPr lang="it-IT" smtClean="0"/>
              <a:pPr/>
              <a:t>16/05/2014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2AAA-99EF-4B2E-8C9A-4E883A6B19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1B84-2A15-444A-9451-9ACFF05C806C}" type="datetimeFigureOut">
              <a:rPr lang="it-IT" smtClean="0"/>
              <a:pPr/>
              <a:t>16/05/2014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2AAA-99EF-4B2E-8C9A-4E883A6B19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1B84-2A15-444A-9451-9ACFF05C806C}" type="datetimeFigureOut">
              <a:rPr lang="it-IT" smtClean="0"/>
              <a:pPr/>
              <a:t>16/05/2014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2AAA-99EF-4B2E-8C9A-4E883A6B19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91B84-2A15-444A-9451-9ACFF05C806C}" type="datetimeFigureOut">
              <a:rPr lang="it-IT" smtClean="0"/>
              <a:pPr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62AAA-99EF-4B2E-8C9A-4E883A6B199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371600" y="1524000"/>
            <a:ext cx="6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Alla scoperta del comportamento umano:</a:t>
            </a: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981200" y="3276600"/>
            <a:ext cx="518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La psicologia</a:t>
            </a:r>
            <a:endParaRPr lang="it-IT" sz="4000" b="1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e 8"/>
          <p:cNvSpPr/>
          <p:nvPr/>
        </p:nvSpPr>
        <p:spPr>
          <a:xfrm>
            <a:off x="2971800" y="152400"/>
            <a:ext cx="31242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CONDIZIONAMENTO CLASSICO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838200" y="5715000"/>
            <a:ext cx="754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CIBO=STIMOLO INCONDIZIONATO</a:t>
            </a:r>
          </a:p>
          <a:p>
            <a:pPr algn="ctr"/>
            <a:r>
              <a:rPr lang="it-IT" sz="1600" dirty="0" smtClean="0"/>
              <a:t>SALIVAZIONE = RISPOSTA INCONDIZIONATA</a:t>
            </a:r>
          </a:p>
          <a:p>
            <a:pPr algn="ctr"/>
            <a:r>
              <a:rPr lang="it-IT" sz="1600" dirty="0" smtClean="0"/>
              <a:t>SUONO DEL CAMPANELLO = STIMOLO CONDIZIONATO</a:t>
            </a:r>
          </a:p>
          <a:p>
            <a:pPr algn="ctr"/>
            <a:r>
              <a:rPr lang="it-IT" sz="1600" dirty="0" smtClean="0"/>
              <a:t>SALIVAZIONE = RISPOSTA CONDIZIONATA</a:t>
            </a:r>
          </a:p>
          <a:p>
            <a:pPr algn="ctr"/>
            <a:endParaRPr lang="it-IT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769" y="1066800"/>
            <a:ext cx="7281431" cy="4617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9656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e 1"/>
          <p:cNvSpPr/>
          <p:nvPr/>
        </p:nvSpPr>
        <p:spPr>
          <a:xfrm>
            <a:off x="3048000" y="304800"/>
            <a:ext cx="31242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CONDIZIONAMENTO OPERANTE</a:t>
            </a:r>
            <a:endParaRPr lang="it-I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32" y="2028825"/>
            <a:ext cx="5247968" cy="406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5867400" y="3496270"/>
            <a:ext cx="297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RINFORZO = stimolo in grado di produrre nel soggetto una risposta determinata </a:t>
            </a:r>
            <a:endParaRPr lang="it-IT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14632" y="1219200"/>
            <a:ext cx="86007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L’individuo riesce a produrre comportamenti nuovi, che non aveva in precedenza</a:t>
            </a:r>
            <a:endParaRPr lang="it-IT" sz="16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540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e 1"/>
          <p:cNvSpPr/>
          <p:nvPr/>
        </p:nvSpPr>
        <p:spPr>
          <a:xfrm>
            <a:off x="2669275" y="2819400"/>
            <a:ext cx="3655325" cy="10014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PRINCIPALI ESPONENTI: </a:t>
            </a:r>
          </a:p>
          <a:p>
            <a:pPr algn="ctr"/>
            <a:r>
              <a:rPr lang="it-IT" dirty="0" err="1" smtClean="0"/>
              <a:t>Neisser</a:t>
            </a:r>
            <a:r>
              <a:rPr lang="it-IT" dirty="0" smtClean="0"/>
              <a:t>, </a:t>
            </a:r>
            <a:r>
              <a:rPr lang="it-IT" dirty="0" err="1" smtClean="0"/>
              <a:t>Piaget</a:t>
            </a:r>
            <a:r>
              <a:rPr lang="it-IT" dirty="0" smtClean="0"/>
              <a:t>, </a:t>
            </a:r>
            <a:r>
              <a:rPr lang="it-IT" dirty="0" err="1" smtClean="0"/>
              <a:t>Bruner</a:t>
            </a:r>
            <a:r>
              <a:rPr lang="it-IT" dirty="0" smtClean="0"/>
              <a:t>, </a:t>
            </a:r>
            <a:r>
              <a:rPr lang="it-IT" dirty="0" err="1" smtClean="0"/>
              <a:t>Vigotskij</a:t>
            </a:r>
            <a:endParaRPr lang="it-IT" dirty="0" smtClean="0"/>
          </a:p>
        </p:txBody>
      </p:sp>
      <p:sp>
        <p:nvSpPr>
          <p:cNvPr id="6" name="Ovale 5"/>
          <p:cNvSpPr/>
          <p:nvPr/>
        </p:nvSpPr>
        <p:spPr>
          <a:xfrm>
            <a:off x="4876800" y="3886200"/>
            <a:ext cx="39624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PRINCIPALI OGGETTI DI STUDIO:</a:t>
            </a:r>
          </a:p>
          <a:p>
            <a:pPr algn="ctr"/>
            <a:r>
              <a:rPr lang="it-IT" dirty="0" smtClean="0"/>
              <a:t>Pensiero, linguaggio, conoscenza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2133600" y="685800"/>
            <a:ext cx="464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COGNITIVISMO</a:t>
            </a:r>
            <a:endParaRPr lang="it-IT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76200" y="1295400"/>
            <a:ext cx="891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Oggetto della psicologia sono i meccanismi mentali che regolano i processi conoscitivi a partire dalla prima infanzia. </a:t>
            </a:r>
          </a:p>
          <a:p>
            <a:pPr algn="ctr"/>
            <a:r>
              <a:rPr lang="it-IT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altre parole il cognitivismo studia il funzionamento della mente</a:t>
            </a:r>
            <a:endParaRPr lang="it-IT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e 6"/>
          <p:cNvSpPr/>
          <p:nvPr/>
        </p:nvSpPr>
        <p:spPr>
          <a:xfrm>
            <a:off x="381000" y="3810000"/>
            <a:ext cx="38100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La MENTE per il cognitivismo è paragonabile a un sistema operativo</a:t>
            </a:r>
            <a:endParaRPr lang="it-IT" dirty="0"/>
          </a:p>
        </p:txBody>
      </p:sp>
      <p:sp>
        <p:nvSpPr>
          <p:cNvPr id="8" name="Ovale 7"/>
          <p:cNvSpPr/>
          <p:nvPr/>
        </p:nvSpPr>
        <p:spPr>
          <a:xfrm>
            <a:off x="2669275" y="4953000"/>
            <a:ext cx="365532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H.I.P. (Human Information Processing)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4414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5" grpId="0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taglia angolo diagonale rettangolo 1"/>
          <p:cNvSpPr/>
          <p:nvPr/>
        </p:nvSpPr>
        <p:spPr>
          <a:xfrm>
            <a:off x="1143000" y="533400"/>
            <a:ext cx="6553200" cy="6858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FREUD E LA PSICANALISI</a:t>
            </a:r>
            <a:endParaRPr lang="it-IT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http://upload.wikimedia.org/wikipedia/commons/thumb/b/be/Structural-Iceberg.svg/559px-Structural-Iceberg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48809"/>
            <a:ext cx="3886200" cy="4699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5105400" y="18288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vie per accedere ai contenuti dell’inconscio</a:t>
            </a:r>
            <a:endParaRPr lang="it-IT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reccia in giù 3"/>
          <p:cNvSpPr/>
          <p:nvPr/>
        </p:nvSpPr>
        <p:spPr>
          <a:xfrm>
            <a:off x="6553200" y="2514600"/>
            <a:ext cx="3048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4953000" y="31242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Associazioni libere</a:t>
            </a:r>
            <a:endParaRPr lang="it-IT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400800" y="35052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Lapsus </a:t>
            </a:r>
            <a:endParaRPr lang="it-IT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105400" y="39624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Interpretazione dei sogni</a:t>
            </a:r>
            <a:endParaRPr lang="it-IT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Ovale 7"/>
          <p:cNvSpPr/>
          <p:nvPr/>
        </p:nvSpPr>
        <p:spPr>
          <a:xfrm>
            <a:off x="4572000" y="5105400"/>
            <a:ext cx="1981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rimozione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Ovale 9"/>
          <p:cNvSpPr/>
          <p:nvPr/>
        </p:nvSpPr>
        <p:spPr>
          <a:xfrm>
            <a:off x="6781800" y="5105400"/>
            <a:ext cx="1981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Eros e Thanatos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6794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6" grpId="0"/>
      <p:bldP spid="7" grpId="0"/>
      <p:bldP spid="8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99060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PIAGET E L’EPISTEMOLOGIA GENETICA</a:t>
            </a:r>
            <a:endParaRPr lang="it-IT" sz="24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828800" y="17526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INTELLIGENZA = ADATTAMENTO</a:t>
            </a:r>
            <a:endParaRPr lang="it-IT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ttangolo arrotondato 3"/>
          <p:cNvSpPr/>
          <p:nvPr/>
        </p:nvSpPr>
        <p:spPr>
          <a:xfrm>
            <a:off x="1600200" y="2286000"/>
            <a:ext cx="23622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ASSIMILAZIONE</a:t>
            </a:r>
            <a:endParaRPr lang="it-IT" dirty="0"/>
          </a:p>
        </p:txBody>
      </p:sp>
      <p:sp>
        <p:nvSpPr>
          <p:cNvPr id="5" name="Rettangolo arrotondato 4"/>
          <p:cNvSpPr/>
          <p:nvPr/>
        </p:nvSpPr>
        <p:spPr>
          <a:xfrm>
            <a:off x="4876800" y="2286000"/>
            <a:ext cx="22860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ACCOMODAMENTO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781300" y="3276600"/>
            <a:ext cx="3238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TEORIA DELLO SVILUPPO STADIALE</a:t>
            </a:r>
            <a:endParaRPr lang="it-IT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3429000" y="4038600"/>
            <a:ext cx="1981200" cy="2438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it-IT" sz="1600" dirty="0" smtClean="0"/>
              <a:t>STADIO SENSO-MOTORIO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1600" dirty="0" smtClean="0"/>
              <a:t>STADIO PREOPERATORIO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1600" dirty="0" smtClean="0"/>
              <a:t>STADIO DELLE OPERAZIONI CONCRETE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1600" dirty="0" smtClean="0"/>
              <a:t>STADIO DELLE OPERAZIONI FORMALI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1263727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ecisione 1"/>
          <p:cNvSpPr/>
          <p:nvPr/>
        </p:nvSpPr>
        <p:spPr>
          <a:xfrm>
            <a:off x="1066800" y="609600"/>
            <a:ext cx="6324600" cy="11430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PSICOLOGIA DELLA GESTALT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371600" y="1981200"/>
            <a:ext cx="563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Wertheimer</a:t>
            </a:r>
            <a:r>
              <a:rPr lang="it-IT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</a:t>
            </a:r>
            <a:r>
              <a:rPr lang="it-IT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Kohler</a:t>
            </a:r>
            <a:r>
              <a:rPr lang="it-IT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  <a:r>
              <a:rPr lang="it-IT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Koffka</a:t>
            </a:r>
            <a:r>
              <a:rPr lang="it-IT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</a:t>
            </a:r>
            <a:r>
              <a:rPr lang="it-IT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Lewin</a:t>
            </a:r>
            <a:endParaRPr lang="it-IT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Ovale 3"/>
          <p:cNvSpPr/>
          <p:nvPr/>
        </p:nvSpPr>
        <p:spPr>
          <a:xfrm>
            <a:off x="1752600" y="2667000"/>
            <a:ext cx="52578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«Il tutto è più della somma delle singole parti»</a:t>
            </a:r>
            <a:endParaRPr lang="it-IT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Ovale 4"/>
          <p:cNvSpPr/>
          <p:nvPr/>
        </p:nvSpPr>
        <p:spPr>
          <a:xfrm>
            <a:off x="2705100" y="3886200"/>
            <a:ext cx="30480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Pensiero produttivo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Ovale 5"/>
          <p:cNvSpPr/>
          <p:nvPr/>
        </p:nvSpPr>
        <p:spPr>
          <a:xfrm>
            <a:off x="2819400" y="5486400"/>
            <a:ext cx="28956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Insights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(intuizioni)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reccia in giù 6"/>
          <p:cNvSpPr/>
          <p:nvPr/>
        </p:nvSpPr>
        <p:spPr>
          <a:xfrm>
            <a:off x="4114800" y="4953000"/>
            <a:ext cx="3048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573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295400" y="11430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Verdana" pitchFamily="34" charset="0"/>
              </a:rPr>
              <a:t>“</a:t>
            </a:r>
            <a:r>
              <a:rPr lang="it-IT" b="1" dirty="0" err="1" smtClean="0">
                <a:latin typeface="Verdana" pitchFamily="34" charset="0"/>
              </a:rPr>
              <a:t>Psychè</a:t>
            </a:r>
            <a:r>
              <a:rPr lang="it-IT" b="1" dirty="0" smtClean="0">
                <a:latin typeface="Verdana" pitchFamily="34" charset="0"/>
              </a:rPr>
              <a:t>” </a:t>
            </a:r>
            <a:r>
              <a:rPr lang="it-IT" dirty="0" smtClean="0">
                <a:latin typeface="Verdana" pitchFamily="34" charset="0"/>
              </a:rPr>
              <a:t>= </a:t>
            </a:r>
            <a:r>
              <a:rPr lang="it-IT" i="1" dirty="0" smtClean="0">
                <a:latin typeface="Verdana" pitchFamily="34" charset="0"/>
              </a:rPr>
              <a:t>anima, spirito, soffio vitale</a:t>
            </a:r>
            <a:endParaRPr lang="it-IT" i="1" dirty="0">
              <a:latin typeface="Verdana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600200" y="1676400"/>
            <a:ext cx="563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Verdana" pitchFamily="34" charset="0"/>
              </a:rPr>
              <a:t>“Logos”</a:t>
            </a:r>
            <a:r>
              <a:rPr lang="it-IT" dirty="0" smtClean="0">
                <a:latin typeface="Verdana" pitchFamily="34" charset="0"/>
              </a:rPr>
              <a:t>= discorso, ragionamento, scienza</a:t>
            </a:r>
            <a:endParaRPr lang="it-IT" dirty="0">
              <a:latin typeface="Verdana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762000" y="28194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Verdana" pitchFamily="34" charset="0"/>
              </a:rPr>
              <a:t>Psicologia </a:t>
            </a:r>
            <a:r>
              <a:rPr lang="it-IT" dirty="0" smtClean="0">
                <a:latin typeface="Verdana" pitchFamily="34" charset="0"/>
              </a:rPr>
              <a:t>= ragionamento sulla coscienza, scienza della mente </a:t>
            </a:r>
            <a:endParaRPr lang="it-IT" dirty="0">
              <a:latin typeface="Verdana" pitchFamily="34" charset="0"/>
            </a:endParaRPr>
          </a:p>
        </p:txBody>
      </p:sp>
      <p:sp>
        <p:nvSpPr>
          <p:cNvPr id="5" name="Freccia in giù 4"/>
          <p:cNvSpPr/>
          <p:nvPr/>
        </p:nvSpPr>
        <p:spPr>
          <a:xfrm>
            <a:off x="4419600" y="3352800"/>
            <a:ext cx="4572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381000" y="449580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Psicologia</a:t>
            </a:r>
            <a:r>
              <a:rPr lang="it-IT" dirty="0" smtClean="0">
                <a:latin typeface="Verdana" pitchFamily="34" charset="0"/>
              </a:rPr>
              <a:t>  </a:t>
            </a:r>
          </a:p>
          <a:p>
            <a:pPr algn="ctr"/>
            <a:r>
              <a:rPr lang="it-IT" dirty="0">
                <a:latin typeface="Verdana" pitchFamily="34" charset="0"/>
              </a:rPr>
              <a:t>S</a:t>
            </a:r>
            <a:r>
              <a:rPr lang="it-IT" dirty="0" smtClean="0">
                <a:latin typeface="Verdana" pitchFamily="34" charset="0"/>
              </a:rPr>
              <a:t>tudio del comportamento umano, dove il termine “comportamento” comprende sia la sfera del pensiero sia la sfera delle azioni umane nel loro rapporto con l’ambiente</a:t>
            </a:r>
            <a:endParaRPr lang="it-IT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/>
          <p:cNvGraphicFramePr/>
          <p:nvPr/>
        </p:nvGraphicFramePr>
        <p:xfrm>
          <a:off x="533400" y="533400"/>
          <a:ext cx="88392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609600" y="2895600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cap="sm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Quando una scienza può essere considerata autonoma</a:t>
            </a:r>
            <a:endParaRPr lang="it-IT" sz="2400" b="1" cap="small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Wund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1219200"/>
            <a:ext cx="2571750" cy="3984799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609600" y="5181600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i="1" dirty="0" smtClean="0">
                <a:latin typeface="Verdana" pitchFamily="34" charset="0"/>
              </a:rPr>
              <a:t>W. </a:t>
            </a:r>
            <a:r>
              <a:rPr lang="it-IT" sz="1400" b="1" i="1" dirty="0" err="1" smtClean="0">
                <a:latin typeface="Verdana" pitchFamily="34" charset="0"/>
              </a:rPr>
              <a:t>Wundt</a:t>
            </a:r>
            <a:r>
              <a:rPr lang="it-IT" sz="1400" b="1" i="1" dirty="0" smtClean="0">
                <a:latin typeface="Verdana" pitchFamily="34" charset="0"/>
              </a:rPr>
              <a:t> (1832-1920)</a:t>
            </a:r>
            <a:endParaRPr lang="it-IT" sz="1400" b="1" i="1" dirty="0">
              <a:latin typeface="Verdana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733800" y="2895600"/>
            <a:ext cx="510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1879: a Lipsia nasce il primo Laboratorio di Psicologia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rnice 1"/>
          <p:cNvSpPr/>
          <p:nvPr/>
        </p:nvSpPr>
        <p:spPr>
          <a:xfrm>
            <a:off x="3048000" y="2514600"/>
            <a:ext cx="3200400" cy="17526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I metodi della psicologia</a:t>
            </a:r>
            <a:endParaRPr lang="it-IT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3048000" y="9906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latin typeface="Verdana" pitchFamily="34" charset="0"/>
              </a:rPr>
              <a:t>Il metodo sperimentale</a:t>
            </a:r>
            <a:endParaRPr lang="it-IT" b="1" i="1" dirty="0">
              <a:latin typeface="Verdana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609600" y="1905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latin typeface="Verdana" pitchFamily="34" charset="0"/>
              </a:rPr>
              <a:t>L’introspezione</a:t>
            </a:r>
            <a:endParaRPr lang="it-IT" b="1" i="1" dirty="0">
              <a:latin typeface="Verdana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6324600" y="20574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latin typeface="Verdana" pitchFamily="34" charset="0"/>
              </a:rPr>
              <a:t>Il metodo clinico</a:t>
            </a:r>
            <a:endParaRPr lang="it-IT" b="1" i="1" dirty="0">
              <a:latin typeface="Verdana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143000" y="4724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latin typeface="Verdana" pitchFamily="34" charset="0"/>
              </a:rPr>
              <a:t>Il metodo proiettivo</a:t>
            </a:r>
            <a:endParaRPr lang="it-IT" b="1" i="1" dirty="0">
              <a:latin typeface="Verdana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562600" y="47244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latin typeface="Verdana" pitchFamily="34" charset="0"/>
              </a:rPr>
              <a:t>Il metodo dei test</a:t>
            </a:r>
            <a:endParaRPr lang="it-IT" b="1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agono 1"/>
          <p:cNvSpPr/>
          <p:nvPr/>
        </p:nvSpPr>
        <p:spPr>
          <a:xfrm>
            <a:off x="2286000" y="2514600"/>
            <a:ext cx="4419600" cy="10668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cap="small" dirty="0" smtClean="0">
                <a:latin typeface="Verdana" pitchFamily="34" charset="0"/>
              </a:rPr>
              <a:t>Le principali scuole psicologiche</a:t>
            </a:r>
            <a:endParaRPr lang="it-IT" sz="2400" b="1" cap="small" dirty="0">
              <a:latin typeface="Verdana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762000" y="6858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La psicofisiologia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2971800" y="17526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La psicanalisi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762000" y="4495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Il cognitivismo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181600" y="4038600"/>
            <a:ext cx="2988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Il comportamentismo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0" y="32766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La Gestalt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4419600" y="48768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La psicologia sociale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715000" y="12192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La psicologia umanistica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533400" y="17526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Il funzionalismo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6553200" y="22860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Lo strutturalismo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2514600" y="55626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La psicologia genetica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mbo 2"/>
          <p:cNvSpPr/>
          <p:nvPr/>
        </p:nvSpPr>
        <p:spPr>
          <a:xfrm>
            <a:off x="1828800" y="2514600"/>
            <a:ext cx="5562600" cy="20574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latin typeface="Verdana" pitchFamily="34" charset="0"/>
              </a:rPr>
              <a:t>La professione dello psicologo</a:t>
            </a:r>
            <a:endParaRPr lang="it-IT" sz="2400" b="1" dirty="0">
              <a:latin typeface="Verdana" pitchFamily="34" charset="0"/>
            </a:endParaRPr>
          </a:p>
        </p:txBody>
      </p:sp>
      <p:sp>
        <p:nvSpPr>
          <p:cNvPr id="4" name="Rettangolo arrotondato 3"/>
          <p:cNvSpPr/>
          <p:nvPr/>
        </p:nvSpPr>
        <p:spPr>
          <a:xfrm>
            <a:off x="685800" y="1828800"/>
            <a:ext cx="1905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latin typeface="Verdana" pitchFamily="34" charset="0"/>
              </a:rPr>
              <a:t>Psico-terapeuta</a:t>
            </a:r>
            <a:endParaRPr lang="it-IT" sz="1600" dirty="0">
              <a:latin typeface="Verdana" pitchFamily="34" charset="0"/>
            </a:endParaRPr>
          </a:p>
        </p:txBody>
      </p:sp>
      <p:sp>
        <p:nvSpPr>
          <p:cNvPr id="5" name="Rettangolo arrotondato 4"/>
          <p:cNvSpPr/>
          <p:nvPr/>
        </p:nvSpPr>
        <p:spPr>
          <a:xfrm>
            <a:off x="3657600" y="838200"/>
            <a:ext cx="1828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latin typeface="Verdana" pitchFamily="34" charset="0"/>
              </a:rPr>
              <a:t>Clinico </a:t>
            </a:r>
            <a:endParaRPr lang="it-IT" sz="1600" dirty="0">
              <a:latin typeface="Verdana" pitchFamily="34" charset="0"/>
            </a:endParaRPr>
          </a:p>
        </p:txBody>
      </p:sp>
      <p:sp>
        <p:nvSpPr>
          <p:cNvPr id="6" name="Rettangolo arrotondato 5"/>
          <p:cNvSpPr/>
          <p:nvPr/>
        </p:nvSpPr>
        <p:spPr>
          <a:xfrm>
            <a:off x="6705600" y="4876800"/>
            <a:ext cx="1828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latin typeface="Verdana" pitchFamily="34" charset="0"/>
              </a:rPr>
              <a:t>Ricerca </a:t>
            </a:r>
            <a:endParaRPr lang="it-IT" sz="1600" dirty="0">
              <a:latin typeface="Verdana" pitchFamily="34" charset="0"/>
            </a:endParaRPr>
          </a:p>
        </p:txBody>
      </p:sp>
      <p:sp>
        <p:nvSpPr>
          <p:cNvPr id="7" name="Rettangolo arrotondato 6"/>
          <p:cNvSpPr/>
          <p:nvPr/>
        </p:nvSpPr>
        <p:spPr>
          <a:xfrm>
            <a:off x="533400" y="4800600"/>
            <a:ext cx="21336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latin typeface="Verdana" pitchFamily="34" charset="0"/>
              </a:rPr>
              <a:t>Psico-pedagogista</a:t>
            </a:r>
            <a:endParaRPr lang="it-IT" sz="1600" dirty="0">
              <a:latin typeface="Verdana" pitchFamily="34" charset="0"/>
            </a:endParaRPr>
          </a:p>
        </p:txBody>
      </p:sp>
      <p:sp>
        <p:nvSpPr>
          <p:cNvPr id="8" name="Rettangolo arrotondato 7"/>
          <p:cNvSpPr/>
          <p:nvPr/>
        </p:nvSpPr>
        <p:spPr>
          <a:xfrm>
            <a:off x="6705600" y="1828800"/>
            <a:ext cx="1828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latin typeface="Verdana" pitchFamily="34" charset="0"/>
              </a:rPr>
              <a:t>Psicologo di comunità</a:t>
            </a:r>
            <a:endParaRPr lang="it-IT" sz="1600" dirty="0">
              <a:latin typeface="Verdana" pitchFamily="34" charset="0"/>
            </a:endParaRPr>
          </a:p>
        </p:txBody>
      </p:sp>
      <p:sp>
        <p:nvSpPr>
          <p:cNvPr id="9" name="Rettangolo arrotondato 8"/>
          <p:cNvSpPr/>
          <p:nvPr/>
        </p:nvSpPr>
        <p:spPr>
          <a:xfrm>
            <a:off x="3581400" y="5562600"/>
            <a:ext cx="19812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latin typeface="Verdana" pitchFamily="34" charset="0"/>
              </a:rPr>
              <a:t>Mondo del lavoro</a:t>
            </a:r>
            <a:endParaRPr lang="it-IT" sz="16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ella a 7 punte 2"/>
          <p:cNvSpPr/>
          <p:nvPr/>
        </p:nvSpPr>
        <p:spPr>
          <a:xfrm>
            <a:off x="1752600" y="1066800"/>
            <a:ext cx="5867400" cy="19050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Da cosa nasce il nostro temperamento?</a:t>
            </a:r>
            <a:endParaRPr lang="it-I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" name="Trapezio 3"/>
          <p:cNvSpPr/>
          <p:nvPr/>
        </p:nvSpPr>
        <p:spPr>
          <a:xfrm>
            <a:off x="914400" y="3962400"/>
            <a:ext cx="3581400" cy="8382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Verdana" pitchFamily="34" charset="0"/>
              </a:rPr>
              <a:t>Fattori innati</a:t>
            </a:r>
            <a:endParaRPr lang="it-IT" b="1" dirty="0">
              <a:latin typeface="Verdana" pitchFamily="34" charset="0"/>
            </a:endParaRPr>
          </a:p>
        </p:txBody>
      </p:sp>
      <p:sp>
        <p:nvSpPr>
          <p:cNvPr id="5" name="Trapezio 4"/>
          <p:cNvSpPr/>
          <p:nvPr/>
        </p:nvSpPr>
        <p:spPr>
          <a:xfrm>
            <a:off x="4876800" y="3962400"/>
            <a:ext cx="3581400" cy="8382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Verdana" pitchFamily="34" charset="0"/>
              </a:rPr>
              <a:t>Fattori ambientali</a:t>
            </a:r>
            <a:endParaRPr lang="it-IT" b="1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900" y="698500"/>
            <a:ext cx="5664200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381125"/>
            <a:ext cx="79994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2279650"/>
            <a:ext cx="7273925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e 1"/>
          <p:cNvSpPr/>
          <p:nvPr/>
        </p:nvSpPr>
        <p:spPr>
          <a:xfrm>
            <a:off x="723900" y="3886200"/>
            <a:ext cx="31623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CONDIZIONAMENTO CLASSICO</a:t>
            </a:r>
          </a:p>
          <a:p>
            <a:pPr algn="ctr"/>
            <a:r>
              <a:rPr lang="it-IT" dirty="0" smtClean="0"/>
              <a:t>(Pavlov, Watson)</a:t>
            </a:r>
            <a:endParaRPr lang="it-IT" dirty="0"/>
          </a:p>
        </p:txBody>
      </p:sp>
      <p:sp>
        <p:nvSpPr>
          <p:cNvPr id="6" name="Ovale 5"/>
          <p:cNvSpPr/>
          <p:nvPr/>
        </p:nvSpPr>
        <p:spPr>
          <a:xfrm>
            <a:off x="5219700" y="3886200"/>
            <a:ext cx="32385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CONDIZIONAMENTO OPERANTE (</a:t>
            </a:r>
            <a:r>
              <a:rPr lang="it-IT" dirty="0" err="1" smtClean="0"/>
              <a:t>Skinner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457200" y="5334000"/>
            <a:ext cx="36957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L’organismo acquisisce, grazie a ripetute associazioni tra due stimoli, la capacità di attribuire al secondo una risposta originariamente evocata solo dal primo</a:t>
            </a:r>
            <a:endParaRPr lang="it-IT" sz="16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221287" y="5257800"/>
            <a:ext cx="32369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soggetto apprende un comportamento determinato grazie all’associazione che si stabilisce tra tale comportamento e la comparsa di uno stimolo rinforzante</a:t>
            </a:r>
            <a:endParaRPr lang="it-IT" sz="16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387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3" grpId="0"/>
      <p:bldP spid="4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</TotalTime>
  <Words>406</Words>
  <Application>Microsoft Office PowerPoint</Application>
  <PresentationFormat>Presentazione su schermo (4:3)</PresentationFormat>
  <Paragraphs>84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Irma</dc:creator>
  <cp:lastModifiedBy>Irma</cp:lastModifiedBy>
  <cp:revision>65</cp:revision>
  <dcterms:created xsi:type="dcterms:W3CDTF">2011-12-01T10:10:45Z</dcterms:created>
  <dcterms:modified xsi:type="dcterms:W3CDTF">2014-05-16T21:44:46Z</dcterms:modified>
</cp:coreProperties>
</file>