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0080625" cy="7559675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61" y="-51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4C54EBA-8379-485D-871D-8DB19E5C9A50}" type="slidenum">
              <a:t>‹N›</a:t>
            </a:fld>
            <a:endParaRPr lang="it-IT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C96DE89-B09E-4D9C-B35A-D27921FCB90D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0020B9-34CE-44FD-85F1-2C0CB53049E0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0E1FD-D5C4-424E-BC46-4B33509F57DC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D41B17-81DC-4AFE-BAA7-8F1B1D37A58A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DC639F-3264-446C-959F-FD7CD94F2BA9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E94287-44DA-4755-A7DC-B9462C1F0F00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2EADE8-AEF5-4360-9BEB-14F022A3C4B3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407813-0F9C-4D80-8455-199C8A07E1A8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487D8-06C6-45BD-9475-83666A0771FE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889EDB-937F-43F8-9790-0AD2FD58CD87}" type="slidenum"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99D08C-71EE-44DF-B365-E3D69981DD3B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DD8174-889C-4CB2-BE24-C653102A9220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3200000025809C7EF3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it-IT" sz="14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it-IT" sz="14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it-IT" sz="14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3841228-EFB2-46DE-ABEC-32587DDA18D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it-IT" sz="4400" b="1" i="1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it-IT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6000">
                <a:solidFill>
                  <a:srgbClr val="FF0000"/>
                </a:solidFill>
              </a:rPr>
              <a:t>Ser Ciappelletto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46960" y="1768680"/>
            <a:ext cx="3140639" cy="4384440"/>
          </a:xfrm>
        </p:spPr>
      </p:pic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just">
              <a:buNone/>
            </a:pPr>
            <a:r>
              <a:rPr lang="it-IT" sz="2400"/>
              <a:t>Ser Ciappelletto è la prima novella della prima giornata del Decameron di Boccaccio.</a:t>
            </a:r>
          </a:p>
          <a:p>
            <a:pPr marL="0" lvl="0" indent="0" algn="just">
              <a:buNone/>
            </a:pPr>
            <a:r>
              <a:rPr lang="it-IT" sz="2400"/>
              <a:t>Narrata da Panfilo, uno dei membri dell’ "allegra brigata”.</a:t>
            </a:r>
          </a:p>
          <a:p>
            <a:pPr marL="0" lvl="0" indent="0" algn="l">
              <a:buNone/>
            </a:pPr>
            <a:r>
              <a:rPr lang="it-IT" sz="2400"/>
              <a:t>Le dieci storie d'apertura insistono, con notevole coerenza tematica, attorno alla corruzione dei potenti e alla condanna dei vizi degli strati più elevati della società nonostante il tema scelto sia libero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de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de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>
                <a:solidFill>
                  <a:srgbClr val="FF0000"/>
                </a:solidFill>
              </a:rPr>
              <a:t>Ambientazione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847481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it-IT" dirty="0"/>
              <a:t>Luogo:</a:t>
            </a:r>
          </a:p>
          <a:p>
            <a:pPr lvl="0"/>
            <a:r>
              <a:rPr lang="it-IT" sz="2400" dirty="0"/>
              <a:t>La novella è ambientata </a:t>
            </a:r>
            <a:r>
              <a:rPr lang="it-IT" sz="2400" dirty="0" smtClean="0"/>
              <a:t>in Francia, </a:t>
            </a:r>
            <a:r>
              <a:rPr lang="it-IT" sz="2400" dirty="0"/>
              <a:t>dove </a:t>
            </a:r>
            <a:r>
              <a:rPr lang="it-IT" sz="2400" dirty="0" err="1"/>
              <a:t>Ser</a:t>
            </a:r>
            <a:r>
              <a:rPr lang="it-IT" sz="2400" dirty="0"/>
              <a:t> </a:t>
            </a:r>
            <a:r>
              <a:rPr lang="it-IT" sz="2400" dirty="0" err="1"/>
              <a:t>Ciappelletto</a:t>
            </a:r>
            <a:r>
              <a:rPr lang="it-IT" sz="2400" dirty="0"/>
              <a:t> spesso dimorava, e </a:t>
            </a:r>
            <a:r>
              <a:rPr lang="it-IT" sz="2400" dirty="0" smtClean="0"/>
              <a:t>precisamente in </a:t>
            </a:r>
            <a:r>
              <a:rPr lang="it-IT" sz="2400" dirty="0"/>
              <a:t>Borgogna, dove l'uomo è incaricato da </a:t>
            </a:r>
            <a:r>
              <a:rPr lang="it-IT" sz="2400" dirty="0" err="1"/>
              <a:t>Musciatto</a:t>
            </a:r>
            <a:r>
              <a:rPr lang="it-IT" sz="2400" dirty="0"/>
              <a:t> di ritirare i crediti degli abitanti della regione.</a:t>
            </a:r>
          </a:p>
          <a:p>
            <a:pPr lvl="0"/>
            <a:r>
              <a:rPr lang="it-IT" dirty="0"/>
              <a:t>Tempo:</a:t>
            </a:r>
          </a:p>
          <a:p>
            <a:pPr lvl="0"/>
            <a:r>
              <a:rPr lang="it-IT" sz="2400" dirty="0"/>
              <a:t> La novella si svolge tra il </a:t>
            </a:r>
            <a:r>
              <a:rPr lang="it-IT" sz="2400" dirty="0" err="1"/>
              <a:t>XIII</a:t>
            </a:r>
            <a:r>
              <a:rPr lang="it-IT" sz="2400" dirty="0"/>
              <a:t> e il XIV secolo.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40000" y="2304000"/>
            <a:ext cx="4896000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Class="entr" decel="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Class="entr" decel="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decel="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Class="entr" decel="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>
                <a:solidFill>
                  <a:srgbClr val="FF0000"/>
                </a:solidFill>
              </a:rPr>
              <a:t>Personaggi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buNone/>
            </a:pPr>
            <a:r>
              <a:rPr lang="it-IT">
                <a:latin typeface="Albany" pitchFamily="18"/>
              </a:rPr>
              <a:t>• </a:t>
            </a:r>
            <a:r>
              <a:rPr lang="it-IT" sz="2400">
                <a:latin typeface="Albany" pitchFamily="18"/>
              </a:rPr>
              <a:t>Cepparello da Prato, un notaio, è chiamato dai francesi                    Ciappelletto</a:t>
            </a:r>
          </a:p>
          <a:p>
            <a:pPr marL="0" lvl="0" indent="-216000" algn="l">
              <a:buNone/>
            </a:pPr>
            <a:r>
              <a:rPr lang="it-IT" sz="2400">
                <a:latin typeface="Albany" pitchFamily="18"/>
              </a:rPr>
              <a:t>•  Musciatto Franzesi, mercante, affida a Ser Ciappelletto il                 compito di riscuotere i debiti dei borgognoni</a:t>
            </a:r>
          </a:p>
          <a:p>
            <a:pPr marL="0" lvl="0" indent="-216000" algn="l">
              <a:buNone/>
            </a:pPr>
            <a:r>
              <a:rPr lang="it-IT" sz="2400">
                <a:latin typeface="Albany" pitchFamily="18"/>
              </a:rPr>
              <a:t>•  Due fratelli fiorentini, banchieri e usurai, ospitano Ser                       Ciappelletto durante il suo soggiorno in Borgogna</a:t>
            </a:r>
          </a:p>
          <a:p>
            <a:pPr marL="0" lvl="0" indent="-216000" algn="l">
              <a:buNone/>
            </a:pPr>
            <a:r>
              <a:rPr lang="it-IT" sz="2400">
                <a:latin typeface="Albany" pitchFamily="18"/>
              </a:rPr>
              <a:t>•  Un frate, che ascolta le finte confessioni di Ser Ciappelletto</a:t>
            </a:r>
          </a:p>
          <a:p>
            <a:pPr marL="0" lvl="0" indent="-216000" algn="l">
              <a:buNone/>
            </a:pPr>
            <a:r>
              <a:rPr lang="it-IT" sz="2400">
                <a:latin typeface="Albany" pitchFamily="18"/>
              </a:rPr>
              <a:t>•  Gli altri frati del convento, che seppelliscono Ser Ciappelletto</a:t>
            </a:r>
          </a:p>
          <a:p>
            <a:pPr marL="0" lvl="0" indent="-216000" algn="l">
              <a:buNone/>
            </a:pPr>
            <a:r>
              <a:rPr lang="it-IT" sz="2400">
                <a:latin typeface="Albany" pitchFamily="18"/>
              </a:rPr>
              <a:t>•  La folla dei fedeli, che ascolta il discorso sull'onestà e sulla              santità di Ser Ciappelletto pronunciato dal frate in chiesa.</a:t>
            </a:r>
          </a:p>
          <a:p>
            <a:pPr marL="0" lvl="0" indent="-216000" algn="ctr">
              <a:buNone/>
            </a:pPr>
            <a:endParaRPr lang="it-IT" sz="2400">
              <a:latin typeface="Albany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>
                <a:solidFill>
                  <a:srgbClr val="FF0000"/>
                </a:solidFill>
              </a:rPr>
              <a:t>Introduzione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808" y="1331565"/>
            <a:ext cx="9071640" cy="52347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it-IT" sz="2400" dirty="0"/>
              <a:t>La figura di </a:t>
            </a:r>
            <a:r>
              <a:rPr lang="it-IT" sz="2400" dirty="0" err="1"/>
              <a:t>Ser</a:t>
            </a:r>
            <a:r>
              <a:rPr lang="it-IT" sz="2400" dirty="0"/>
              <a:t> </a:t>
            </a:r>
            <a:r>
              <a:rPr lang="it-IT" sz="2400" dirty="0" err="1"/>
              <a:t>Cepparello</a:t>
            </a:r>
            <a:r>
              <a:rPr lang="it-IT" sz="2400" dirty="0"/>
              <a:t> notaio toscano omosessuale e sentina di ogni vizio introduce uno dei due temi principali che Boccaccio porta all’attenzione dei suoi lettori: la valorizzazione dell’intelligenza e dell’ingegno umano.</a:t>
            </a:r>
          </a:p>
          <a:p>
            <a:pPr lvl="0">
              <a:buNone/>
            </a:pPr>
            <a:r>
              <a:rPr lang="it-IT" sz="2400" dirty="0" err="1"/>
              <a:t>Ser</a:t>
            </a:r>
            <a:r>
              <a:rPr lang="it-IT" sz="2400" dirty="0"/>
              <a:t> </a:t>
            </a:r>
            <a:r>
              <a:rPr lang="it-IT" sz="2400" dirty="0" err="1"/>
              <a:t>Cepparello</a:t>
            </a:r>
            <a:r>
              <a:rPr lang="it-IT" sz="2400" dirty="0"/>
              <a:t> è l’antitesi dell’uomo santo, addirittura sembra annoverare nella sua figura tutti e sette i peccati capitali, un vero e proprio “caso da antologia criminale”. Rappresenta l’alta borghesia corrotta dal denaro, ostile verso la chiesa, preferisce trascorrere una vita disonesta piuttosto che legata ai valori cristiani e religiosi. Ma è proprio questa sua ostilità nei confronti di Dio a renderlo erudito conoscitore di ciò che la chiesa si aspetta da un individuo, valori come la castità, la purezza d’animo, il rispetto delle leggi cristiane. Il personaggio è quindi presentato in chiave fortemente negativa: è infatti un uomo talmente malvagio e spregiudicato, che è ritenuto da </a:t>
            </a:r>
            <a:r>
              <a:rPr lang="it-IT" sz="2400" dirty="0" err="1"/>
              <a:t>Musciatto</a:t>
            </a:r>
            <a:r>
              <a:rPr lang="it-IT" sz="2400" dirty="0"/>
              <a:t> </a:t>
            </a:r>
            <a:r>
              <a:rPr lang="it-IT" sz="2400" dirty="0" err="1"/>
              <a:t>Franzesi</a:t>
            </a:r>
            <a:r>
              <a:rPr lang="it-IT" sz="2400" dirty="0"/>
              <a:t> capace di potersi opporre ai borgognoni.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Class="entr" decel="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Class="entr" decel="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2360" y="30132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 dirty="0">
                <a:solidFill>
                  <a:srgbClr val="FF0000"/>
                </a:solidFill>
              </a:rPr>
              <a:t>Trama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870040" cy="43840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it-IT" sz="2400"/>
              <a:t>Il ricco mercante Musciatto Franzesi, vedendo i suoi affari complicati e non potendoli sistemare facilmente, poiché i borgognoni, suoi creditori erano gente di cattiva indole, aveva bisogno di qualcuno idoneo a riscuotere i crediti e subito penso a Ser Ciappellotto da Prato, spesso suo ospite, un uomo piccolo, curato nel vestire, furbissimo, il peggiore che possa esistere: truffatore di Dio e dei sacramenti, le donne...</a:t>
            </a:r>
          </a:p>
          <a:p>
            <a:pPr lvl="0">
              <a:buNone/>
            </a:pPr>
            <a:r>
              <a:rPr lang="it-IT" sz="2400"/>
              <a:t>Nonostante le offese arrecate ai privati e all'autorità giudiziaria, fu trattato con riguardo in quanto era protetto da Musciatto, il quale conosciuta la fama gli offre di badare agli affari, ovvero riscuotere i crediti e avere una percentuale su questi. Ser Ciappelletto disoccupato e in precarie condizioni economiche, desideroso di appoggio e di riparo, accettò l'incarico e ricevuta la procura e la lettera favorevoli del re inizia il lavoro.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de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 smtClean="0"/>
              <a:t>Un giorno si ammalò ed i due usurai fiorentini chiamarono molti medici per farlo guarire, ma andava di male in peggio e si avvicinava alla morte. Essi avendolo ospitato erano nei guai, per causa sua, egli di certo non si sarebbe voluto confessare e in ogni caso il confessore sarebbe stato così spaventato dei suoi peccati perché gli sarebbe capitata la stessa sorte, e poi l'avrebbero sepolto nei fossati attorno le mura della città, dove si seppelliscono gli eretici. Si chiedevano se i francesi sapendo della sua morte avrebbero pensato male di loro, come fanno tutto il giorno e sollevandosi a tumulto li avrebbero uccisi. </a:t>
            </a:r>
            <a:r>
              <a:rPr lang="it-IT" sz="2200" dirty="0" err="1" smtClean="0"/>
              <a:t>Ser</a:t>
            </a:r>
            <a:r>
              <a:rPr lang="it-IT" sz="2200" dirty="0" smtClean="0"/>
              <a:t> </a:t>
            </a:r>
            <a:r>
              <a:rPr lang="it-IT" sz="2200" dirty="0" err="1" smtClean="0"/>
              <a:t>Ciappelletto</a:t>
            </a:r>
            <a:r>
              <a:rPr lang="it-IT" sz="2200" dirty="0" smtClean="0"/>
              <a:t> udite le loro parole e per aggiustare le cose chiese loro di andargli a chiamare un santo frate per confessarsi. Ne venne uno molto vecchio e </a:t>
            </a:r>
            <a:r>
              <a:rPr lang="it-IT" sz="2200" dirty="0" err="1" smtClean="0"/>
              <a:t>Ciappelletto</a:t>
            </a:r>
            <a:r>
              <a:rPr lang="it-IT" sz="2200" dirty="0" smtClean="0"/>
              <a:t> gli disse che non si confessava da una settimana e di mali erano dovuti a questo ma chiese di comportarsi come uno che non si fosse mai confessato. Il padre ebbe modo di lodarlo e gli domandò se avesse peccato in lussuria con una donna, inizialmente disse che si vergognava, ma dichiarò che era vergine e il frate si meravigliò.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72360" y="30132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 dirty="0">
                <a:solidFill>
                  <a:srgbClr val="FF0000"/>
                </a:solidFill>
              </a:rPr>
              <a:t>Trama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it-IT" sz="2400">
                <a:latin typeface="Albany" pitchFamily="18"/>
              </a:rPr>
              <a:t>Un peccato, quello di gola, che aveva commesso che lui credeva molto forte, ma il frate lo consolò dicendo che non è proprio grave perché è una cosa naturale. Il padre gli domanda se ha peccato in avarizia e confessa che aveva lavorato onestamente e diviso i suoi guadagni facendo elemosine. Confessa di aver provato sentimenti d'ira nei confronti di coloro che non osservano i comandamenti, che non vanno in chiesa ecc.</a:t>
            </a:r>
          </a:p>
          <a:p>
            <a:pPr marL="0" lvl="0" indent="-216000" algn="ctr">
              <a:buNone/>
            </a:pPr>
            <a:r>
              <a:rPr lang="it-IT" sz="2400">
                <a:latin typeface="Albany" pitchFamily="18"/>
              </a:rPr>
              <a:t>Continua rispondendo che non ha mai ucciso nessuno, né fatto falsa testimonianza, né di aver ingannato in commercio e così via.</a:t>
            </a:r>
          </a:p>
          <a:p>
            <a:pPr marL="0" lvl="0" indent="-216000" algn="ctr">
              <a:buNone/>
            </a:pPr>
            <a:r>
              <a:rPr lang="it-IT" sz="2400">
                <a:latin typeface="Albany" pitchFamily="18"/>
              </a:rPr>
              <a:t>Confessa di non essere andato un giorno in chiesa di avervi per sbaglio sputato e aveva paura che a causa dei suoi peccati non sarebbe mai stato da Dio perdonato.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2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it-IT" sz="48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Trama</a:t>
            </a:r>
            <a:endParaRPr kumimoji="0" lang="it-IT" sz="4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de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de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4182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it-IT" sz="2400"/>
              <a:t>Il padre gli spiega che i suoi non erano peccati esageratamente gravi, e mentre ser Ciappelletto continuava a piangere, e il frate continuava a consolarlo dichiarò di aver bestemmiato la madre e via di seguito. Il frate vedendolo un brav'uomo gli dà l'assoluzione e gli ottiene di essere sepolto nel loro convento. I due fratelli che dubitavano di Ser Ciappelletto dalla porta ascoltano la confessione ed erano meravigliati come prossimi alla morte si può convertire. Ser Ciappelletto quella sera morì, e i due fratelli utilizzarono il suo denaro per seppellirlo nel convento dei frati. Quando fu celebrato il funerale il santo frate predicò a tutti quello che aveva saputo dalla confessione, fu posto in una cappella, gli accesero lumini e molti lo pregarono, gli attribuirono miracoli e divenne San Ciappelletto.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2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it-IT" sz="48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Trama</a:t>
            </a:r>
            <a:endParaRPr kumimoji="0" lang="it-IT" sz="4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it-IT" sz="8800" b="1" i="1" dirty="0">
                <a:solidFill>
                  <a:srgbClr val="23FF23"/>
                </a:solidFill>
              </a:rPr>
              <a:t>        </a:t>
            </a:r>
            <a:r>
              <a:rPr lang="it-IT" sz="8800" b="1" i="1" dirty="0" smtClean="0">
                <a:solidFill>
                  <a:srgbClr val="FF0000"/>
                </a:solidFill>
              </a:rPr>
              <a:t>FINE</a:t>
            </a:r>
            <a:endParaRPr lang="it-IT" sz="8800" b="1" i="1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it-IT" sz="8800" b="1" i="1" dirty="0">
                <a:solidFill>
                  <a:srgbClr val="000000"/>
                </a:solidFill>
              </a:rPr>
              <a:t>Emiliano</a:t>
            </a:r>
          </a:p>
          <a:p>
            <a:pPr lvl="0">
              <a:buNone/>
            </a:pPr>
            <a:r>
              <a:rPr lang="it-IT" sz="8800" b="1" i="1" dirty="0">
                <a:solidFill>
                  <a:srgbClr val="000000"/>
                </a:solidFill>
              </a:rPr>
              <a:t>Alessandro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br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1016</Words>
  <Application>Microsoft Office PowerPoint</Application>
  <PresentationFormat>Presentazione su schermo (4:3)</PresentationFormat>
  <Paragraphs>33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lyt-brown</vt:lpstr>
      <vt:lpstr>Ser Ciappelletto</vt:lpstr>
      <vt:lpstr>Ambientazione</vt:lpstr>
      <vt:lpstr>Personaggi</vt:lpstr>
      <vt:lpstr>Introduzione</vt:lpstr>
      <vt:lpstr>Trama</vt:lpstr>
      <vt:lpstr>Trama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Ciappelletto</dc:title>
  <dc:creator>massimo</dc:creator>
  <cp:lastModifiedBy>luigigaudio61@gmail.com</cp:lastModifiedBy>
  <cp:revision>2</cp:revision>
  <dcterms:created xsi:type="dcterms:W3CDTF">2017-02-22T15:42:39Z</dcterms:created>
  <dcterms:modified xsi:type="dcterms:W3CDTF">2017-02-22T18:38:01Z</dcterms:modified>
</cp:coreProperties>
</file>