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26A"/>
    <a:srgbClr val="D58F68"/>
    <a:srgbClr val="F91717"/>
    <a:srgbClr val="6FC054"/>
    <a:srgbClr val="7AFCC8"/>
    <a:srgbClr val="79F7C2"/>
    <a:srgbClr val="D0889A"/>
    <a:srgbClr val="9AF7F7"/>
    <a:srgbClr val="79F9F9"/>
    <a:srgbClr val="90C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52" d="100"/>
          <a:sy n="52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3000" cap="none" dirty="0">
              <a:ln>
                <a:noFill/>
              </a:ln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4032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4032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70687" y="4529453"/>
            <a:ext cx="2628000" cy="4524315"/>
          </a:xfrm>
          <a:prstGeom prst="rect">
            <a:avLst/>
          </a:prstGeom>
          <a:solidFill>
            <a:srgbClr val="D58F68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 Cola Alessia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44" y="1590042"/>
            <a:ext cx="3996000" cy="632829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CasellaDiTesto 11"/>
          <p:cNvSpPr txBox="1"/>
          <p:nvPr/>
        </p:nvSpPr>
        <p:spPr>
          <a:xfrm>
            <a:off x="4161452" y="1567543"/>
            <a:ext cx="2628000" cy="29238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 IL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PIANO GENERICO </a:t>
            </a:r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D9926A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1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79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6392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1/a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generico</a:t>
            </a:r>
            <a:r>
              <a:rPr lang="it-I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53388" y="1538367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Piano generico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31792" y="1531428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6FC054"/>
                </a:solidFill>
                <a:latin typeface="Comic Sans MS" panose="030F0702030302020204" pitchFamily="66" charset="0"/>
              </a:rPr>
              <a:t>Piano frontale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42267" y="1545491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D0889A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395617" y="1472209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16004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050" y="5713668"/>
            <a:ext cx="12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Note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138335" y="2164703"/>
            <a:ext cx="15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343469" y="1813250"/>
            <a:ext cx="20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00966" y="3947432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4 caratteri di genericità</a:t>
            </a: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00259" y="466977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300259" y="521270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31" name="Connettore 2 30"/>
          <p:cNvCxnSpPr/>
          <p:nvPr/>
        </p:nvCxnSpPr>
        <p:spPr>
          <a:xfrm>
            <a:off x="16859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133600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2560319" y="2185850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6FC054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6FC054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962399" y="2177143"/>
            <a:ext cx="141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D0889A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D0889A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355771" y="2177142"/>
            <a:ext cx="150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219199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171575" y="6096000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2 caratteri di genericità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86600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2572566" y="39664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398553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49116" y="4004582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681384" y="466025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693670" y="5214800"/>
            <a:ext cx="13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6FC054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;//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6FC054"/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95675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6479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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09850" y="60769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5" y="671512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frontale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675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30000" dirty="0"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72034" y="466025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924425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4095749" y="521561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D0889A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D0889A"/>
              </a:solidFill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40290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086475"/>
            <a:ext cx="147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10025" y="673417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orizzontale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8660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5510309" y="465072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64" name="Connettore 2 63"/>
          <p:cNvCxnSpPr/>
          <p:nvPr/>
        </p:nvCxnSpPr>
        <p:spPr>
          <a:xfrm>
            <a:off x="586740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32460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526000" y="5215617"/>
            <a:ext cx="133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0B0F0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5448675" y="5648325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5448300" y="6105525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2 caratteri di genericità</a:t>
            </a:r>
            <a:endParaRPr lang="it-IT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1205163" y="7974449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2605338" y="7974449"/>
            <a:ext cx="144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00" dirty="0">
                <a:latin typeface="Symbol" panose="05050102010706020507" pitchFamily="18" charset="2"/>
              </a:rPr>
              <a:t>j </a:t>
            </a:r>
            <a:r>
              <a:rPr lang="it-IT" sz="100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dirty="0">
                <a:latin typeface="Comic Sans MS" panose="030F0702030302020204" pitchFamily="66" charset="0"/>
              </a:rPr>
              <a:t> e quello di genericità di </a:t>
            </a:r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dirty="0">
                <a:latin typeface="Comic Sans MS" panose="030F0702030302020204" pitchFamily="66" charset="0"/>
              </a:rPr>
              <a:t> dal parallelismo di </a:t>
            </a:r>
            <a:r>
              <a:rPr lang="it-IT" sz="100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4005513" y="7974449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e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50" dirty="0">
                <a:latin typeface="Symbol" panose="05050102010706020507" pitchFamily="18" charset="2"/>
              </a:rPr>
              <a:t>a</a:t>
            </a:r>
            <a:r>
              <a:rPr lang="it-IT" sz="1050" dirty="0">
                <a:latin typeface="Comic Sans MS" panose="030F0702030302020204" pitchFamily="66" charset="0"/>
              </a:rPr>
              <a:t> e quello di genericità di </a:t>
            </a:r>
            <a:r>
              <a:rPr lang="it-IT" sz="1050" dirty="0">
                <a:latin typeface="Symbol" panose="05050102010706020507" pitchFamily="18" charset="2"/>
              </a:rPr>
              <a:t>a</a:t>
            </a:r>
            <a:r>
              <a:rPr lang="it-IT" sz="1050" dirty="0">
                <a:latin typeface="Comic Sans MS" panose="030F0702030302020204" pitchFamily="66" charset="0"/>
              </a:rPr>
              <a:t> dal parallelismo di </a:t>
            </a:r>
            <a:r>
              <a:rPr lang="it-IT" sz="1050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5386638" y="7964924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b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che è il carattere prevalente tra i due piani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/>
          <a:srcRect l="45170" t="18794" r="37415" b="11773"/>
          <a:stretch/>
        </p:blipFill>
        <p:spPr>
          <a:xfrm>
            <a:off x="1226267" y="2572690"/>
            <a:ext cx="1368000" cy="1389710"/>
          </a:xfrm>
          <a:prstGeom prst="rect">
            <a:avLst/>
          </a:prstGeom>
        </p:spPr>
      </p:pic>
      <p:pic>
        <p:nvPicPr>
          <p:cNvPr id="77" name="Immagine 76"/>
          <p:cNvPicPr>
            <a:picLocks noChangeAspect="1"/>
          </p:cNvPicPr>
          <p:nvPr/>
        </p:nvPicPr>
        <p:blipFill rotWithShape="1">
          <a:blip r:embed="rId3"/>
          <a:srcRect l="26531" t="8652" r="53877" b="12553"/>
          <a:stretch/>
        </p:blipFill>
        <p:spPr>
          <a:xfrm>
            <a:off x="2628900" y="2579915"/>
            <a:ext cx="1368000" cy="139201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 rotWithShape="1">
          <a:blip r:embed="rId4"/>
          <a:srcRect l="26395" t="7872" r="54013" b="12553"/>
          <a:stretch/>
        </p:blipFill>
        <p:spPr>
          <a:xfrm>
            <a:off x="4029075" y="2583609"/>
            <a:ext cx="1368000" cy="1369266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 rotWithShape="1">
          <a:blip r:embed="rId5"/>
          <a:srcRect l="26395" t="9441" r="54013" b="12490"/>
          <a:stretch/>
        </p:blipFill>
        <p:spPr>
          <a:xfrm>
            <a:off x="5438774" y="2579524"/>
            <a:ext cx="1368000" cy="13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4" grpId="1"/>
      <p:bldP spid="24" grpId="2"/>
      <p:bldP spid="24" grpId="3"/>
      <p:bldP spid="24" grpId="4"/>
      <p:bldP spid="24" grpId="5"/>
      <p:bldP spid="24" grpId="6"/>
      <p:bldP spid="26" grpId="0"/>
      <p:bldP spid="27" grpId="0" animBg="1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9" grpId="0"/>
      <p:bldP spid="50" grpId="0"/>
      <p:bldP spid="51" grpId="0"/>
      <p:bldP spid="52" grpId="0"/>
      <p:bldP spid="53" grpId="0" animBg="1"/>
      <p:bldP spid="54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58593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1/b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1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Intersezione tra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piano generico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09843" y="1512240"/>
            <a:ext cx="136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000" b="0" i="0" u="none" strike="noStrike" kern="0" cap="none" spc="0" normalizeH="0" baseline="3000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31792" y="1531428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020648" y="1493237"/>
            <a:ext cx="138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395617" y="154188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050" y="5704143"/>
            <a:ext cx="12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343469" y="1845149"/>
            <a:ext cx="20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800" b="0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800" b="0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28834" y="4705662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19300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1171575" y="6096000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86600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709959" y="4688828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2619375" y="671512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di profilo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675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107918" y="4689936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577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4010025" y="672354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8660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5517619" y="4688828"/>
            <a:ext cx="1261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76976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5448300" y="6094892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14017"/>
            <a:ext cx="1442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incidente lt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1181682" y="7976664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Il carattere di perpendicolarità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g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è ricompreso dalla genericità che è il carattere prevalente tra i due piani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 panose="05050102010706020507" pitchFamily="18" charset="2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212979" y="2220687"/>
            <a:ext cx="14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445A9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445A9F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631234" y="2228713"/>
            <a:ext cx="13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14770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383764" y="222068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94319" y="4038852"/>
            <a:ext cx="1474237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genericità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  <a:endParaRPr lang="it-IT" sz="12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4031038"/>
            <a:ext cx="151200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genericità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ortogonalità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20191" y="4060334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caratteri di genericità</a:t>
            </a:r>
            <a:endParaRPr lang="it-IT" sz="12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411755" y="4054909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caratteri di genericità</a:t>
            </a:r>
            <a:endParaRPr lang="it-IT" sz="12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349709" y="5204778"/>
            <a:ext cx="151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45A9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445A9F"/>
              </a:solidFill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2704028" y="5214459"/>
            <a:ext cx="1492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4106148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5488456" y="5222335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11663" y="5653378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42649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4026010" y="5671930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5428421" y="5681206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4028743" y="6095969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2606666" y="7988626"/>
            <a:ext cx="144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 caratteri di perpendicolarità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g 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sono ricompresi dalle genericità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a</a:t>
            </a: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2"/>
          <a:srcRect l="26123" t="8652" r="53741" b="12553"/>
          <a:stretch/>
        </p:blipFill>
        <p:spPr>
          <a:xfrm>
            <a:off x="1228726" y="2595465"/>
            <a:ext cx="1368000" cy="1349221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3"/>
          <a:srcRect l="26123" t="9432" r="54013" b="12553"/>
          <a:stretch/>
        </p:blipFill>
        <p:spPr>
          <a:xfrm>
            <a:off x="2630845" y="2592355"/>
            <a:ext cx="1360235" cy="1368000"/>
          </a:xfrm>
          <a:prstGeom prst="rect">
            <a:avLst/>
          </a:prstGeom>
        </p:spPr>
      </p:pic>
      <p:pic>
        <p:nvPicPr>
          <p:cNvPr id="46" name="Immagine 45"/>
          <p:cNvPicPr>
            <a:picLocks noChangeAspect="1"/>
          </p:cNvPicPr>
          <p:nvPr/>
        </p:nvPicPr>
        <p:blipFill rotWithShape="1">
          <a:blip r:embed="rId4"/>
          <a:srcRect l="26940" t="8652" r="53740" b="12553"/>
          <a:stretch/>
        </p:blipFill>
        <p:spPr>
          <a:xfrm>
            <a:off x="4032064" y="2585199"/>
            <a:ext cx="1358541" cy="1368492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5"/>
          <a:srcRect l="25850" t="8652" r="54286" b="12553"/>
          <a:stretch/>
        </p:blipFill>
        <p:spPr>
          <a:xfrm>
            <a:off x="5429055" y="2584386"/>
            <a:ext cx="1368000" cy="1374246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4019549" y="7981950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genericità dei due piani s’impone e caratterizza la retta risultante 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5406375" y="7991475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genericità dei due piani s’impone e caratterizza la retta risultante 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4" grpId="0"/>
      <p:bldP spid="8" grpId="0"/>
      <p:bldP spid="9" grpId="0"/>
      <p:bldP spid="10" grpId="0"/>
      <p:bldP spid="24" grpId="0"/>
      <p:bldP spid="24" grpId="1"/>
      <p:bldP spid="24" grpId="2"/>
      <p:bldP spid="24" grpId="3"/>
      <p:bldP spid="24" grpId="4"/>
      <p:bldP spid="24" grpId="5"/>
      <p:bldP spid="24" grpId="6"/>
      <p:bldP spid="27" grpId="0" animBg="1"/>
      <p:bldP spid="28" grpId="0"/>
      <p:bldP spid="37" grpId="0"/>
      <p:bldP spid="38" grpId="0"/>
      <p:bldP spid="39" grpId="0"/>
      <p:bldP spid="44" grpId="0" animBg="1"/>
      <p:bldP spid="45" grpId="0"/>
      <p:bldP spid="51" grpId="0"/>
      <p:bldP spid="52" grpId="0"/>
      <p:bldP spid="53" grpId="0" animBg="1"/>
      <p:bldP spid="54" grpId="0"/>
      <p:bldP spid="60" grpId="0"/>
      <p:bldP spid="61" grpId="0"/>
      <p:bldP spid="62" grpId="0" animBg="1"/>
      <p:bldP spid="63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25" grpId="0"/>
      <p:bldP spid="26" grpId="0"/>
      <p:bldP spid="29" grpId="0"/>
      <p:bldP spid="30" grpId="0"/>
      <p:bldP spid="33" grpId="0"/>
      <p:bldP spid="34" grpId="0"/>
      <p:bldP spid="35" grpId="0"/>
      <p:bldP spid="36" grpId="0"/>
      <p:bldP spid="77" grpId="0"/>
      <p:bldP spid="78" grpId="0"/>
      <p:bldP spid="79" grpId="0"/>
      <p:bldP spid="80" grpId="0"/>
      <p:bldP spid="41" grpId="0"/>
      <p:bldP spid="81" grpId="0"/>
      <p:bldP spid="82" grpId="0"/>
      <p:bldP spid="83" grpId="0"/>
      <p:bldP spid="84" grpId="0"/>
      <p:bldP spid="85" grpId="0"/>
      <p:bldP spid="86" grpId="0"/>
      <p:bldP spid="20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/>
          <p:cNvSpPr>
            <a:spLocks noChangeArrowheads="1"/>
          </p:cNvSpPr>
          <p:nvPr/>
        </p:nvSpPr>
        <p:spPr bwMode="auto">
          <a:xfrm>
            <a:off x="45000" y="3870808"/>
            <a:ext cx="6768000" cy="163121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hangingPunct="1">
              <a:defRPr/>
            </a:pPr>
            <a:endParaRPr lang="it-IT" altLang="it-IT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it-IT" alt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http://www.webalice.it/eliofragassi </a:t>
            </a:r>
          </a:p>
        </p:txBody>
      </p:sp>
    </p:spTree>
    <p:extLst>
      <p:ext uri="{BB962C8B-B14F-4D97-AF65-F5344CB8AC3E}">
        <p14:creationId xmlns:p14="http://schemas.microsoft.com/office/powerpoint/2010/main" val="3907483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968</Words>
  <Application>Microsoft Office PowerPoint</Application>
  <PresentationFormat>Presentazione su schermo (4:3)</PresentationFormat>
  <Paragraphs>197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Courier New</vt:lpstr>
      <vt:lpstr>Symbol</vt:lpstr>
      <vt:lpstr>Times New Roman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110</cp:revision>
  <dcterms:created xsi:type="dcterms:W3CDTF">2016-10-18T21:42:57Z</dcterms:created>
  <dcterms:modified xsi:type="dcterms:W3CDTF">2016-11-03T19:04:56Z</dcterms:modified>
</cp:coreProperties>
</file>