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9" r:id="rId2"/>
    <p:sldId id="256" r:id="rId3"/>
    <p:sldId id="257" r:id="rId4"/>
    <p:sldId id="260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D90"/>
    <a:srgbClr val="A1D58B"/>
    <a:srgbClr val="5DBA3E"/>
    <a:srgbClr val="71E5B4"/>
    <a:srgbClr val="3D549C"/>
    <a:srgbClr val="08C1FF"/>
    <a:srgbClr val="B93D5C"/>
    <a:srgbClr val="00B0F0"/>
    <a:srgbClr val="90C4F8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384" autoAdjust="0"/>
  </p:normalViewPr>
  <p:slideViewPr>
    <p:cSldViewPr snapToGrid="0">
      <p:cViewPr>
        <p:scale>
          <a:sx n="80" d="100"/>
          <a:sy n="80" d="100"/>
        </p:scale>
        <p:origin x="1620" y="-1002"/>
      </p:cViewPr>
      <p:guideLst>
        <p:guide orient="horz" pos="260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0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3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3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8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0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5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11/7/2016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6"/>
          <p:cNvSpPr txBox="1">
            <a:spLocks/>
          </p:cNvSpPr>
          <p:nvPr/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altLang="it-IT" sz="3000" cap="none" dirty="0">
              <a:ln>
                <a:noFill/>
              </a:ln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45000" y="431917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000" y="746448"/>
            <a:ext cx="6768000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Comic Sans MS" panose="030F0702030302020204" pitchFamily="66" charset="0"/>
              </a:rPr>
              <a:t>LE OPERAZIONI GEOMETRICHE</a:t>
            </a:r>
          </a:p>
          <a:p>
            <a:pPr algn="ctr"/>
            <a:r>
              <a:rPr lang="it-IT" sz="2000" dirty="0">
                <a:latin typeface="Comic Sans MS" panose="030F0702030302020204" pitchFamily="66" charset="0"/>
              </a:rPr>
              <a:t>INTERSEZIONE TRA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105469" y="1586203"/>
            <a:ext cx="2700000" cy="3168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endParaRPr lang="it-IT" sz="2000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ANALISI GEOMETRICO- DESCRITTIVA DELLE INTERSEZIONI TRA </a:t>
            </a:r>
          </a:p>
          <a:p>
            <a:pPr algn="ctr"/>
            <a:endParaRPr lang="it-IT" dirty="0">
              <a:latin typeface="Comic Sans MS" panose="030F0702030302020204" pitchFamily="66" charset="0"/>
            </a:endParaRPr>
          </a:p>
          <a:p>
            <a:pPr algn="ctr"/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PIANO FRONTALE </a:t>
            </a:r>
            <a:r>
              <a:rPr lang="it-IT" dirty="0">
                <a:latin typeface="Comic Sans MS" panose="030F0702030302020204" pitchFamily="66" charset="0"/>
              </a:rPr>
              <a:t>ED I PIANI RIMANENTI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7810" y="8215668"/>
            <a:ext cx="3996000" cy="369974"/>
          </a:xfrm>
          <a:prstGeom prst="rect">
            <a:avLst/>
          </a:prstGeom>
          <a:solidFill>
            <a:srgbClr val="FFFF00"/>
          </a:solidFill>
          <a:ln w="9525">
            <a:solidFill>
              <a:srgbClr val="4F81BD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Prof. Arch. Elio Fragassi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7322" y="8764167"/>
            <a:ext cx="3996000" cy="277641"/>
          </a:xfrm>
          <a:prstGeom prst="rect">
            <a:avLst/>
          </a:prstGeom>
          <a:solidFill>
            <a:srgbClr val="FFFF00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12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14704" y="4817240"/>
            <a:ext cx="2700000" cy="4247317"/>
          </a:xfrm>
          <a:prstGeom prst="rect">
            <a:avLst/>
          </a:prstGeom>
          <a:solidFill>
            <a:srgbClr val="A7DD90"/>
          </a:solidFill>
          <a:ln w="317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lIns="0" anchor="ctr">
            <a:spAutoFit/>
          </a:bodyPr>
          <a:lstStyle/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Il disegno a fianco è stato eseguito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 Rocco Simone 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della classe 1D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del Liceo Artistico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G. </a:t>
            </a:r>
            <a:r>
              <a:rPr lang="it-IT" b="1" dirty="0" err="1"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 di Pescara </a:t>
            </a:r>
          </a:p>
          <a:p>
            <a:pPr marL="108000" algn="ctr" eaLnBrk="0" hangingPunct="0">
              <a:spcBef>
                <a:spcPts val="0"/>
              </a:spcBef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per la materia «</a:t>
            </a:r>
            <a:r>
              <a:rPr lang="it-IT" b="1" dirty="0">
                <a:latin typeface="Comic Sans MS" pitchFamily="66" charset="0"/>
                <a:cs typeface="Times New Roman" pitchFamily="18" charset="0"/>
              </a:rPr>
              <a:t>Discipline geometriche</a:t>
            </a:r>
            <a:r>
              <a:rPr lang="it-IT" dirty="0">
                <a:latin typeface="Comic Sans MS" pitchFamily="66" charset="0"/>
                <a:cs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endParaRPr lang="it-IT" dirty="0">
              <a:latin typeface="Comic Sans MS" pitchFamily="66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algn="ctr" eaLnBrk="0" hangingPunct="0">
              <a:defRPr/>
            </a:pPr>
            <a:r>
              <a:rPr lang="it-IT" dirty="0">
                <a:latin typeface="Comic Sans MS" pitchFamily="66" charset="0"/>
                <a:cs typeface="Times New Roman" pitchFamily="18" charset="0"/>
              </a:rPr>
              <a:t>Prof. Elio Fragassi</a:t>
            </a:r>
            <a:endParaRPr lang="it-IT" dirty="0">
              <a:latin typeface="Comic Sans MS" pitchFamily="66" charset="0"/>
              <a:cs typeface="Arial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124131" y="1604866"/>
            <a:ext cx="2682000" cy="540000"/>
          </a:xfrm>
          <a:prstGeom prst="rect">
            <a:avLst/>
          </a:prstGeom>
          <a:solidFill>
            <a:srgbClr val="A1D5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SCHEDA 2</a:t>
            </a:r>
          </a:p>
          <a:p>
            <a:pPr algn="ctr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3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002" y="1588033"/>
            <a:ext cx="3960000" cy="6508279"/>
          </a:xfrm>
          <a:prstGeom prst="rect">
            <a:avLst/>
          </a:prstGeom>
          <a:solidFill>
            <a:schemeClr val="accent6">
              <a:alpha val="96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6386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indent="-257175" algn="ctr" defTabSz="685800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1500" kern="0" dirty="0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1500" kern="0" dirty="0" err="1">
                <a:solidFill>
                  <a:srgbClr val="00206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1500" kern="0" dirty="0">
              <a:solidFill>
                <a:srgbClr val="00206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61030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2/a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frontale 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47129" y="1548845"/>
            <a:ext cx="1368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5DBA3E"/>
                </a:solidFill>
                <a:latin typeface="Comic Sans MS" panose="030F0702030302020204" pitchFamily="66" charset="0"/>
              </a:rPr>
              <a:t>Piano frontale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89717" y="1545491"/>
            <a:ext cx="14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B93D5C"/>
                </a:solidFill>
                <a:latin typeface="Comic Sans MS" panose="030F0702030302020204" pitchFamily="66" charset="0"/>
              </a:rPr>
              <a:t>Piano orizzontale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014492" y="1481734"/>
            <a:ext cx="140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Piano proiettante</a:t>
            </a:r>
          </a:p>
          <a:p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in 1</a:t>
            </a:r>
            <a:r>
              <a:rPr lang="it-IT" sz="1100" baseline="30000" dirty="0">
                <a:solidFill>
                  <a:srgbClr val="08C1FF"/>
                </a:solidFill>
                <a:latin typeface="Comic Sans MS" panose="030F0702030302020204" pitchFamily="66" charset="0"/>
              </a:rPr>
              <a:t>a</a:t>
            </a:r>
            <a:r>
              <a:rPr lang="it-IT" sz="1100" dirty="0">
                <a:solidFill>
                  <a:srgbClr val="08C1FF"/>
                </a:solidFill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064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Graficizzazione descrittiva dell’operazione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23020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10341" y="570550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50576"/>
            <a:ext cx="122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Caratteri geometrici della</a:t>
            </a:r>
          </a:p>
          <a:p>
            <a:r>
              <a:rPr lang="it-IT" sz="1100" dirty="0"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Caratteri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Nome retta risultante</a:t>
            </a:r>
            <a:endParaRPr lang="it-IT" sz="11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229541" y="4137452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859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193073" y="2194559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974646" y="2186667"/>
            <a:ext cx="150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08C1FF"/>
              </a:solidFill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219200" y="6724650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5" y="7077075"/>
            <a:ext cx="1362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  <a:p>
            <a:r>
              <a:rPr lang="it-IT" sz="1200" dirty="0">
                <a:latin typeface="Comic Sans MS" panose="030F0702030302020204" pitchFamily="66" charset="0"/>
              </a:rPr>
              <a:t>r’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 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</a:t>
            </a:r>
            <a:r>
              <a:rPr lang="it-IT" sz="1200" dirty="0">
                <a:solidFill>
                  <a:prstClr val="black"/>
                </a:solidFill>
                <a:latin typeface="Comic Sans MS" panose="030F0702030302020204" pitchFamily="66" charset="0"/>
              </a:rPr>
              <a:t>impropria</a:t>
            </a:r>
            <a:endParaRPr lang="it-IT" sz="1200" dirty="0">
              <a:latin typeface="Comic Sans MS" panose="030F0702030302020204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4010841" y="4042682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58737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2571749" y="5657850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r</a:t>
            </a:r>
            <a:r>
              <a:rPr lang="it-IT" dirty="0"/>
              <a:t>(</a:t>
            </a:r>
            <a:r>
              <a:rPr lang="it-IT" dirty="0">
                <a:sym typeface="Symbol" panose="05050102010706020507" pitchFamily="18" charset="2"/>
              </a:rPr>
              <a:t>//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1</a:t>
            </a:r>
            <a:r>
              <a:rPr lang="it-IT" dirty="0"/>
              <a:t>;//</a:t>
            </a:r>
            <a:r>
              <a:rPr lang="it-IT" dirty="0">
                <a:sym typeface="Symbol" panose="05050102010706020507" pitchFamily="18" charset="2"/>
              </a:rPr>
              <a:t></a:t>
            </a:r>
            <a:r>
              <a:rPr lang="it-IT" baseline="30000" dirty="0"/>
              <a:t>+</a:t>
            </a:r>
            <a:r>
              <a:rPr lang="it-IT" baseline="-25000" dirty="0">
                <a:latin typeface="Comic Sans MS" panose="030F0702030302020204" pitchFamily="66" charset="0"/>
              </a:rPr>
              <a:t>2</a:t>
            </a:r>
            <a:r>
              <a:rPr lang="it-IT" dirty="0"/>
              <a:t>)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2552700" y="6212304"/>
            <a:ext cx="147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2 car. parallelismo</a:t>
            </a:r>
            <a:endParaRPr lang="it-IT" sz="1100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2619374" y="6627845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parallela ai semipiani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 </a:t>
            </a:r>
            <a:r>
              <a:rPr lang="it-IT" sz="1200" baseline="30000" dirty="0">
                <a:latin typeface="Symbol" panose="05050102010706020507" pitchFamily="18" charset="2"/>
              </a:rPr>
              <a:t>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5053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972050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3990975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971925" y="6086475"/>
            <a:ext cx="147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ortogonalità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</a:p>
          <a:p>
            <a:pPr lvl="0" defTabSz="514350"/>
            <a:endParaRPr lang="it-IT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4000500" y="6629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proiettante in 1</a:t>
            </a:r>
            <a:r>
              <a:rPr lang="it-IT" sz="1200" baseline="30000" dirty="0">
                <a:latin typeface="Comic Sans MS" panose="030F0702030302020204" pitchFamily="66" charset="0"/>
              </a:rPr>
              <a:t>a</a:t>
            </a:r>
            <a:r>
              <a:rPr lang="it-IT" sz="1200" dirty="0"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4010024" y="7077075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punto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62" name="Parentesi graffa aperta 61"/>
          <p:cNvSpPr/>
          <p:nvPr/>
        </p:nvSpPr>
        <p:spPr>
          <a:xfrm>
            <a:off x="5430062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nettore 2 63"/>
          <p:cNvCxnSpPr/>
          <p:nvPr/>
        </p:nvCxnSpPr>
        <p:spPr>
          <a:xfrm>
            <a:off x="5848351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>
            <a:off x="6343651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4088945" y="5206092"/>
            <a:ext cx="147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700" dirty="0">
                <a:solidFill>
                  <a:srgbClr val="08C1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700" baseline="30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08C1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08C1FF"/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5382000" y="56578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5400172" y="6105525"/>
            <a:ext cx="147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genericità</a:t>
            </a:r>
          </a:p>
          <a:p>
            <a:pPr lvl="0" defTabSz="514350"/>
            <a:r>
              <a:rPr lang="it-IT" sz="110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lang="it-IT" sz="11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5415900" y="6734175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frontale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5419724" y="7077075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Comic Sans MS" panose="030F0702030302020204" pitchFamily="66" charset="0"/>
              </a:rPr>
              <a:t>r = reale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lang="it-IT" sz="1200" baseline="-25000" dirty="0">
                <a:latin typeface="Comic Sans MS" panose="030F0702030302020204" pitchFamily="66" charset="0"/>
              </a:rPr>
              <a:t>2</a:t>
            </a:r>
            <a:r>
              <a:rPr lang="it-IT" sz="1200" dirty="0">
                <a:latin typeface="Comic Sans MS" panose="030F0702030302020204" pitchFamily="66" charset="0"/>
              </a:rPr>
              <a:t>r = impropria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 = virtuale</a:t>
            </a:r>
          </a:p>
          <a:p>
            <a:r>
              <a:rPr lang="it-IT" sz="1200" dirty="0"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5549568" y="4889335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lang="it-IT" sz="20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1205163" y="7993499"/>
            <a:ext cx="140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Comic Sans MS" panose="030F0702030302020204" pitchFamily="66" charset="0"/>
              </a:rPr>
              <a:t>Intersezione tra due piani con caratteri geometrici e descrittivi uguali </a:t>
            </a:r>
          </a:p>
        </p:txBody>
      </p:sp>
      <p:sp>
        <p:nvSpPr>
          <p:cNvPr id="76" name="CasellaDiTesto 75"/>
          <p:cNvSpPr txBox="1"/>
          <p:nvPr/>
        </p:nvSpPr>
        <p:spPr>
          <a:xfrm>
            <a:off x="2584072" y="7981758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dei due piani annulla (ricomprendendolo) quello di ortogonalità</a:t>
            </a:r>
          </a:p>
        </p:txBody>
      </p:sp>
      <p:sp>
        <p:nvSpPr>
          <p:cNvPr id="87" name="CasellaDiTesto 86"/>
          <p:cNvSpPr txBox="1"/>
          <p:nvPr/>
        </p:nvSpPr>
        <p:spPr>
          <a:xfrm>
            <a:off x="3986463" y="7993499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domina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050" dirty="0">
                <a:latin typeface="Comic Sans MS" panose="030F0702030302020204" pitchFamily="66" charset="0"/>
              </a:rPr>
              <a:t>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</a:rPr>
              <a:t>il parallelismo comprende anche l’obliquità </a:t>
            </a:r>
          </a:p>
        </p:txBody>
      </p:sp>
      <p:sp>
        <p:nvSpPr>
          <p:cNvPr id="88" name="CasellaDiTesto 87"/>
          <p:cNvSpPr txBox="1"/>
          <p:nvPr/>
        </p:nvSpPr>
        <p:spPr>
          <a:xfrm>
            <a:off x="5405688" y="7957403"/>
            <a:ext cx="14400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di </a:t>
            </a:r>
            <a:r>
              <a:rPr lang="it-IT" sz="1050" dirty="0">
                <a:latin typeface="Symbol" panose="05050102010706020507" pitchFamily="18" charset="2"/>
              </a:rPr>
              <a:t>j </a:t>
            </a:r>
            <a:r>
              <a:rPr lang="it-IT" sz="1050" dirty="0">
                <a:latin typeface="Comic Sans MS" panose="030F0702030302020204" pitchFamily="66" charset="0"/>
              </a:rPr>
              <a:t>è ricompreso dalla genericità di </a:t>
            </a:r>
            <a:r>
              <a:rPr lang="it-IT" sz="1050" dirty="0">
                <a:latin typeface="Symbol" panose="05050102010706020507" pitchFamily="18" charset="2"/>
              </a:rPr>
              <a:t>g</a:t>
            </a:r>
            <a:r>
              <a:rPr lang="it-IT" sz="1050" dirty="0">
                <a:latin typeface="Comic Sans MS" panose="030F0702030302020204" pitchFamily="66" charset="0"/>
              </a:rPr>
              <a:t> mentre quello di </a:t>
            </a:r>
            <a:r>
              <a:rPr lang="it-IT" sz="1050" dirty="0">
                <a:latin typeface="Symbol" panose="05050102010706020507" pitchFamily="18" charset="2"/>
              </a:rPr>
              <a:t>g </a:t>
            </a:r>
            <a:r>
              <a:rPr lang="it-IT" sz="1050" dirty="0">
                <a:latin typeface="Comic Sans MS" panose="030F0702030302020204" pitchFamily="66" charset="0"/>
              </a:rPr>
              <a:t>è ricompreso dal parallelismo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78" name="CasellaDiTesto 77"/>
          <p:cNvSpPr txBox="1"/>
          <p:nvPr/>
        </p:nvSpPr>
        <p:spPr>
          <a:xfrm>
            <a:off x="1219200" y="1841045"/>
            <a:ext cx="555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2"/>
          <a:srcRect l="26939" t="10212" r="54013" b="13333"/>
          <a:stretch/>
        </p:blipFill>
        <p:spPr>
          <a:xfrm>
            <a:off x="1221224" y="2581320"/>
            <a:ext cx="1368000" cy="1352728"/>
          </a:xfrm>
          <a:prstGeom prst="rect">
            <a:avLst/>
          </a:prstGeom>
        </p:spPr>
      </p:pic>
      <p:sp>
        <p:nvSpPr>
          <p:cNvPr id="77" name="CasellaDiTesto 76"/>
          <p:cNvSpPr txBox="1"/>
          <p:nvPr/>
        </p:nvSpPr>
        <p:spPr>
          <a:xfrm>
            <a:off x="1278798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2698023" y="4661534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4107723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1" name="CasellaDiTesto 80"/>
          <p:cNvSpPr txBox="1"/>
          <p:nvPr/>
        </p:nvSpPr>
        <p:spPr>
          <a:xfrm>
            <a:off x="5488848" y="46710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82" name="CasellaDiTesto 81"/>
          <p:cNvSpPr txBox="1"/>
          <p:nvPr/>
        </p:nvSpPr>
        <p:spPr>
          <a:xfrm>
            <a:off x="1259748" y="5166359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71750" y="2190750"/>
            <a:ext cx="147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B93D5C"/>
              </a:solidFill>
            </a:endParaRP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3"/>
          <a:srcRect l="25972" t="8189" r="53472" b="11773"/>
          <a:stretch/>
        </p:blipFill>
        <p:spPr>
          <a:xfrm>
            <a:off x="2628900" y="2562225"/>
            <a:ext cx="1368000" cy="1409699"/>
          </a:xfrm>
          <a:prstGeom prst="rect">
            <a:avLst/>
          </a:prstGeom>
        </p:spPr>
      </p:pic>
      <p:sp>
        <p:nvSpPr>
          <p:cNvPr id="83" name="CasellaDiTesto 82"/>
          <p:cNvSpPr txBox="1"/>
          <p:nvPr/>
        </p:nvSpPr>
        <p:spPr>
          <a:xfrm>
            <a:off x="2686050" y="5181600"/>
            <a:ext cx="1476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dirty="0">
                <a:solidFill>
                  <a:srgbClr val="B93D5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(//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7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B93D5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B93D5C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657350" y="5676900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</a:t>
            </a:r>
            <a:r>
              <a:rPr lang="it-IT" baseline="30000" dirty="0">
                <a:latin typeface="Symbol" panose="05050102010706020507" pitchFamily="18" charset="2"/>
              </a:rPr>
              <a:t>¥</a:t>
            </a:r>
            <a:endParaRPr lang="it-IT" sz="1100" baseline="30000" dirty="0">
              <a:latin typeface="MS Shell Dlg 2" panose="020B0604030504040204" pitchFamily="34" charset="0"/>
            </a:endParaRPr>
          </a:p>
          <a:p>
            <a:endParaRPr lang="it-IT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591616" y="4137452"/>
            <a:ext cx="1368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2 car. parallelismo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4"/>
          <a:srcRect l="25973" t="7791" r="53611" b="12171"/>
          <a:stretch/>
        </p:blipFill>
        <p:spPr>
          <a:xfrm>
            <a:off x="4029074" y="2571750"/>
            <a:ext cx="1368000" cy="1377306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 rotWithShape="1">
          <a:blip r:embed="rId5"/>
          <a:srcRect l="25972" t="8588" r="53606" b="12967"/>
          <a:stretch/>
        </p:blipFill>
        <p:spPr>
          <a:xfrm>
            <a:off x="5448299" y="2581275"/>
            <a:ext cx="1314451" cy="1371600"/>
          </a:xfrm>
          <a:prstGeom prst="rect">
            <a:avLst/>
          </a:prstGeom>
        </p:spPr>
      </p:pic>
      <p:sp>
        <p:nvSpPr>
          <p:cNvPr id="85" name="CasellaDiTesto 84"/>
          <p:cNvSpPr txBox="1"/>
          <p:nvPr/>
        </p:nvSpPr>
        <p:spPr>
          <a:xfrm>
            <a:off x="5372916" y="4033157"/>
            <a:ext cx="13906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2 car. ortogonalità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 parallelismo</a:t>
            </a:r>
          </a:p>
          <a:p>
            <a:r>
              <a:rPr lang="it-IT" sz="1050" dirty="0">
                <a:latin typeface="Comic Sans MS" panose="030F0702030302020204" pitchFamily="66" charset="0"/>
              </a:rPr>
              <a:t>1 car. obliquità</a:t>
            </a:r>
          </a:p>
        </p:txBody>
      </p:sp>
      <p:sp>
        <p:nvSpPr>
          <p:cNvPr id="86" name="CasellaDiTesto 85"/>
          <p:cNvSpPr txBox="1"/>
          <p:nvPr/>
        </p:nvSpPr>
        <p:spPr>
          <a:xfrm>
            <a:off x="5410368" y="1464615"/>
            <a:ext cx="1368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proiettante in 2</a:t>
            </a:r>
            <a:r>
              <a:rPr kumimoji="0" lang="it-IT" sz="1100" b="0" i="0" u="none" strike="noStrike" kern="0" cap="none" spc="0" normalizeH="0" baseline="3000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3D549C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5375404" y="2182587"/>
            <a:ext cx="14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3D549C"/>
              </a:solidFill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5479682" y="5164411"/>
            <a:ext cx="140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3D549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7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700" baseline="30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700" baseline="-250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700" dirty="0">
                <a:solidFill>
                  <a:srgbClr val="3D549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700" dirty="0">
              <a:solidFill>
                <a:srgbClr val="3D549C"/>
              </a:solidFill>
            </a:endParaRPr>
          </a:p>
        </p:txBody>
      </p:sp>
      <p:sp>
        <p:nvSpPr>
          <p:cNvPr id="91" name="CasellaDiTesto 90"/>
          <p:cNvSpPr txBox="1"/>
          <p:nvPr/>
        </p:nvSpPr>
        <p:spPr>
          <a:xfrm>
            <a:off x="1223554" y="6189073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Retta impropria</a:t>
            </a:r>
          </a:p>
        </p:txBody>
      </p:sp>
    </p:spTree>
    <p:extLst>
      <p:ext uri="{BB962C8B-B14F-4D97-AF65-F5344CB8AC3E}">
        <p14:creationId xmlns:p14="http://schemas.microsoft.com/office/powerpoint/2010/main" val="30679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3" grpId="2"/>
      <p:bldP spid="3" grpId="3"/>
      <p:bldP spid="3" grpId="4"/>
      <p:bldP spid="3" grpId="5"/>
      <p:bldP spid="3" grpId="6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6" grpId="0"/>
      <p:bldP spid="27" grpId="0" animBg="1"/>
      <p:bldP spid="33" grpId="0"/>
      <p:bldP spid="35" grpId="0"/>
      <p:bldP spid="38" grpId="0"/>
      <p:bldP spid="39" grpId="0"/>
      <p:bldP spid="40" grpId="0"/>
      <p:bldP spid="42" grpId="0"/>
      <p:bldP spid="44" grpId="0" animBg="1"/>
      <p:bldP spid="49" grpId="0"/>
      <p:bldP spid="50" grpId="0"/>
      <p:bldP spid="51" grpId="0"/>
      <p:bldP spid="52" grpId="0"/>
      <p:bldP spid="53" grpId="0" animBg="1"/>
      <p:bldP spid="58" grpId="0"/>
      <p:bldP spid="59" grpId="0"/>
      <p:bldP spid="60" grpId="0"/>
      <p:bldP spid="61" grpId="0"/>
      <p:bldP spid="62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87" grpId="0"/>
      <p:bldP spid="88" grpId="0"/>
      <p:bldP spid="78" grpId="0"/>
      <p:bldP spid="78" grpId="1"/>
      <p:bldP spid="78" grpId="2"/>
      <p:bldP spid="78" grpId="3"/>
      <p:bldP spid="78" grpId="4"/>
      <p:bldP spid="78" grpId="5"/>
      <p:bldP spid="78" grpId="6"/>
      <p:bldP spid="77" grpId="0"/>
      <p:bldP spid="79" grpId="0"/>
      <p:bldP spid="80" grpId="0"/>
      <p:bldP spid="81" grpId="0"/>
      <p:bldP spid="82" grpId="0"/>
      <p:bldP spid="4" grpId="0"/>
      <p:bldP spid="83" grpId="0"/>
      <p:bldP spid="22" grpId="0"/>
      <p:bldP spid="84" grpId="0"/>
      <p:bldP spid="85" grpId="0"/>
      <p:bldP spid="86" grpId="0"/>
      <p:bldP spid="89" grpId="0"/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5000" y="394595"/>
            <a:ext cx="6768000" cy="2655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257175" marR="0" lvl="0" indent="-257175" algn="ctr" defTabSz="6858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15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kumimoji="0" lang="it-IT" sz="15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Titolo 6"/>
          <p:cNvSpPr txBox="1">
            <a:spLocks noGrp="1"/>
          </p:cNvSpPr>
          <p:nvPr>
            <p:ph type="title"/>
          </p:nvPr>
        </p:nvSpPr>
        <p:spPr bwMode="auto">
          <a:xfrm>
            <a:off x="45000" y="11356"/>
            <a:ext cx="6768000" cy="360000"/>
          </a:xfrm>
          <a:prstGeom prst="rect">
            <a:avLst/>
          </a:prstGeom>
          <a:noFill/>
          <a:ln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altLang="it-IT" sz="3000" cap="none" dirty="0">
                <a:ln>
                  <a:noFill/>
                </a:ln>
                <a:solidFill>
                  <a:srgbClr val="002060"/>
                </a:solidFill>
                <a:latin typeface="Comic Sans MS" panose="030F0702030302020204" pitchFamily="66" charset="0"/>
              </a:rPr>
              <a:t>Geometria descrittiva dinamica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65008"/>
              </p:ext>
            </p:extLst>
          </p:nvPr>
        </p:nvGraphicFramePr>
        <p:xfrm>
          <a:off x="45001" y="709127"/>
          <a:ext cx="6767999" cy="843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3">
                  <a:extLst>
                    <a:ext uri="{9D8B030D-6E8A-4147-A177-3AD203B41FA5}">
                      <a16:colId xmlns:a16="http://schemas.microsoft.com/office/drawing/2014/main" val="3286302815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531621198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606743172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1337491094"/>
                    </a:ext>
                  </a:extLst>
                </a:gridCol>
                <a:gridCol w="1400264">
                  <a:extLst>
                    <a:ext uri="{9D8B030D-6E8A-4147-A177-3AD203B41FA5}">
                      <a16:colId xmlns:a16="http://schemas.microsoft.com/office/drawing/2014/main" val="2209362558"/>
                    </a:ext>
                  </a:extLst>
                </a:gridCol>
              </a:tblGrid>
              <a:tr h="462529">
                <a:tc gridSpan="5">
                  <a:txBody>
                    <a:bodyPr/>
                    <a:lstStyle/>
                    <a:p>
                      <a:pPr algn="ctr"/>
                      <a:r>
                        <a:rPr lang="it-IT" sz="28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Scheda 2/b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B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109826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856070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84154"/>
                  </a:ext>
                </a:extLst>
              </a:tr>
              <a:tr h="349219">
                <a:tc rowSpan="2"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63037"/>
                  </a:ext>
                </a:extLst>
              </a:tr>
              <a:tr h="349219">
                <a:tc vMerge="1"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709967"/>
                  </a:ext>
                </a:extLst>
              </a:tr>
              <a:tr h="1396874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904986"/>
                  </a:ext>
                </a:extLst>
              </a:tr>
              <a:tr h="54547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849520"/>
                  </a:ext>
                </a:extLst>
              </a:tr>
              <a:tr h="97270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417328"/>
                  </a:ext>
                </a:extLst>
              </a:tr>
              <a:tr h="361561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38583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146462"/>
                  </a:ext>
                </a:extLst>
              </a:tr>
              <a:tr h="404812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977803"/>
                  </a:ext>
                </a:extLst>
              </a:tr>
              <a:tr h="909638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288868"/>
                  </a:ext>
                </a:extLst>
              </a:tr>
              <a:tr h="723632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80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6619" y="1266345"/>
            <a:ext cx="1156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Descrizione dei piani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239253" y="1171641"/>
            <a:ext cx="5522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omic Sans MS" panose="030F0702030302020204" pitchFamily="66" charset="0"/>
              </a:rPr>
              <a:t>Intersezione tra </a:t>
            </a:r>
            <a:r>
              <a:rPr lang="it-IT" sz="16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piano frontale </a:t>
            </a:r>
            <a:r>
              <a:rPr lang="it-IT" sz="1600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15073" y="1555491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0AE1C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di profilo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01423" y="1464662"/>
            <a:ext cx="13895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Piano generico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79B9F9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lt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024017" y="1551406"/>
            <a:ext cx="14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</a:rPr>
              <a:t>Piano incidente lt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526" y="1916396"/>
            <a:ext cx="12618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7625" y="2944579"/>
            <a:ext cx="1257300" cy="76944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Graficizzazione descrittiva dell’operazione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d’intersezione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625" y="4017476"/>
            <a:ext cx="1201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dei piani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1595" y="4798588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Formalizzazione geometrico-descrittiva dell’operazione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1498" y="5731635"/>
            <a:ext cx="12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risultante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8575" y="6031526"/>
            <a:ext cx="12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geometrici della retta risultante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19050" y="7115276"/>
            <a:ext cx="128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Caratteri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degli enti rappresentativi della retta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7625" y="6659228"/>
            <a:ext cx="115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Nome retta risultante</a:t>
            </a:r>
            <a:endParaRPr kumimoji="0" lang="it-IT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4627" y="8914249"/>
            <a:ext cx="135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219199" y="1845149"/>
            <a:ext cx="557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baseline="30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5DBA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5DBA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229536" y="4759236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31" name="Connettore 2 30"/>
          <p:cNvCxnSpPr/>
          <p:nvPr/>
        </p:nvCxnSpPr>
        <p:spPr>
          <a:xfrm>
            <a:off x="164782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47875" y="546735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1171575" y="6096000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1 car. ortogonalità</a:t>
            </a:r>
          </a:p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0" dirty="0">
                <a:solidFill>
                  <a:prstClr val="black"/>
                </a:solidFill>
                <a:latin typeface="Comic Sans MS" panose="030F0702030302020204" pitchFamily="66" charset="0"/>
              </a:rPr>
              <a:t>1 car.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181100" y="6638925"/>
            <a:ext cx="14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proiettante in 1</a:t>
            </a:r>
            <a:r>
              <a:rPr kumimoji="0" lang="it-IT" sz="12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a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proiezione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228724" y="7105650"/>
            <a:ext cx="140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reale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punto reale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7625" y="8372475"/>
            <a:ext cx="115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Note</a:t>
            </a:r>
          </a:p>
        </p:txBody>
      </p:sp>
      <p:sp>
        <p:nvSpPr>
          <p:cNvPr id="44" name="Parentesi graffa aperta 43"/>
          <p:cNvSpPr/>
          <p:nvPr/>
        </p:nvSpPr>
        <p:spPr>
          <a:xfrm>
            <a:off x="2629711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47" name="Connettore 2 46"/>
          <p:cNvCxnSpPr/>
          <p:nvPr/>
        </p:nvCxnSpPr>
        <p:spPr>
          <a:xfrm>
            <a:off x="3038475" y="545782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>
            <a:off x="34099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/>
          <p:nvPr/>
        </p:nvSpPr>
        <p:spPr>
          <a:xfrm>
            <a:off x="2619375" y="6619428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</a:t>
            </a:r>
            <a:r>
              <a:rPr kumimoji="0" lang="it-IT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ai semipiani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61937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sp>
        <p:nvSpPr>
          <p:cNvPr id="53" name="Parentesi graffa aperta 52"/>
          <p:cNvSpPr/>
          <p:nvPr/>
        </p:nvSpPr>
        <p:spPr>
          <a:xfrm>
            <a:off x="4029886" y="4749711"/>
            <a:ext cx="180000" cy="720000"/>
          </a:xfrm>
          <a:prstGeom prst="leftBrace">
            <a:avLst>
              <a:gd name="adj1" fmla="val 17307"/>
              <a:gd name="adj2" fmla="val 51210"/>
            </a:avLst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</a:endParaRPr>
          </a:p>
        </p:txBody>
      </p:sp>
      <p:cxnSp>
        <p:nvCxnSpPr>
          <p:cNvPr id="55" name="Connettore 2 54"/>
          <p:cNvCxnSpPr/>
          <p:nvPr/>
        </p:nvCxnSpPr>
        <p:spPr>
          <a:xfrm>
            <a:off x="4429125" y="5476875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4781550" y="5486400"/>
            <a:ext cx="0" cy="180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  <a:alpha val="6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1323473" y="488482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2717633" y="4892341"/>
            <a:ext cx="445169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4119313" y="4881313"/>
            <a:ext cx="39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</a:t>
            </a: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11508" y="2200780"/>
            <a:ext cx="14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0AE1C"/>
              </a:solidFill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2586020" y="2228714"/>
            <a:ext cx="147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79B9F9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400" dirty="0">
                <a:solidFill>
                  <a:srgbClr val="79B9F9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>
              <a:solidFill>
                <a:srgbClr val="79B9F9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955014" y="2230211"/>
            <a:ext cx="151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4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4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175268" y="4038852"/>
            <a:ext cx="1512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 car. ortogonalità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2593911" y="3954838"/>
            <a:ext cx="1512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pPr>
              <a:lnSpc>
                <a:spcPct val="115000"/>
              </a:lnSpc>
            </a:pPr>
            <a:r>
              <a:rPr lang="it-IT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1 car. parallelismo</a:t>
            </a:r>
            <a:endParaRPr lang="it-IT" sz="12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4020191" y="3974609"/>
            <a:ext cx="147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ortogonalità</a:t>
            </a:r>
          </a:p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car. parallelismo</a:t>
            </a:r>
          </a:p>
          <a:p>
            <a:r>
              <a:rPr lang="it-IT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car. obliquità</a:t>
            </a:r>
            <a:endParaRPr lang="it-IT" sz="1200" dirty="0"/>
          </a:p>
        </p:txBody>
      </p:sp>
      <p:sp>
        <p:nvSpPr>
          <p:cNvPr id="78" name="CasellaDiTesto 77"/>
          <p:cNvSpPr txBox="1"/>
          <p:nvPr/>
        </p:nvSpPr>
        <p:spPr>
          <a:xfrm>
            <a:off x="1284803" y="5214459"/>
            <a:ext cx="1492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0AE1C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F0AE1C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F0AE1C"/>
              </a:solidFill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2715498" y="5211872"/>
            <a:ext cx="142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007FFF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</a:t>
            </a:r>
            <a:r>
              <a:rPr lang="it-IT" sz="13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</a:t>
            </a:r>
            <a:r>
              <a:rPr lang="it-IT" sz="1400" dirty="0">
                <a:solidFill>
                  <a:srgbClr val="007F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dirty="0">
              <a:solidFill>
                <a:srgbClr val="007FFF"/>
              </a:solidFill>
            </a:endParaRPr>
          </a:p>
        </p:txBody>
      </p:sp>
      <p:sp>
        <p:nvSpPr>
          <p:cNvPr id="80" name="CasellaDiTesto 79"/>
          <p:cNvSpPr txBox="1"/>
          <p:nvPr/>
        </p:nvSpPr>
        <p:spPr>
          <a:xfrm>
            <a:off x="4069231" y="5212810"/>
            <a:ext cx="14742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</a:t>
            </a:r>
            <a:r>
              <a:rPr lang="it-IT" sz="13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3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it-IT" sz="13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lt)</a:t>
            </a:r>
            <a:endParaRPr lang="it-IT" sz="13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1240787" y="5653378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2629044" y="5662654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4026010" y="5671930"/>
            <a:ext cx="1463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r(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//</a:t>
            </a:r>
            <a:r>
              <a:rPr lang="it-IT" sz="160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2620037" y="6100007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4028743" y="6095969"/>
            <a:ext cx="140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51435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2 caratteri di parallelismo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2" name="Immagine 41"/>
          <p:cNvPicPr>
            <a:picLocks noChangeAspect="1"/>
          </p:cNvPicPr>
          <p:nvPr/>
        </p:nvPicPr>
        <p:blipFill rotWithShape="1">
          <a:blip r:embed="rId2"/>
          <a:srcRect l="25965" t="8252" r="53508" b="12276"/>
          <a:stretch/>
        </p:blipFill>
        <p:spPr>
          <a:xfrm>
            <a:off x="1215195" y="2574761"/>
            <a:ext cx="1368000" cy="1344417"/>
          </a:xfrm>
          <a:prstGeom prst="rect">
            <a:avLst/>
          </a:prstGeom>
        </p:spPr>
      </p:pic>
      <p:sp>
        <p:nvSpPr>
          <p:cNvPr id="87" name="CasellaDiTesto 86"/>
          <p:cNvSpPr txBox="1"/>
          <p:nvPr/>
        </p:nvSpPr>
        <p:spPr>
          <a:xfrm>
            <a:off x="2609850" y="4664549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971925" y="4674074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89" name="CasellaDiTesto 88"/>
          <p:cNvSpPr txBox="1"/>
          <p:nvPr/>
        </p:nvSpPr>
        <p:spPr>
          <a:xfrm>
            <a:off x="1238250" y="4674074"/>
            <a:ext cx="147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5DBA3E"/>
                </a:solidFill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j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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</a:t>
            </a:r>
            <a:r>
              <a:rPr lang="it-IT" sz="1600" baseline="30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600" baseline="-250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dirty="0">
                <a:solidFill>
                  <a:srgbClr val="5DBA3E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600" dirty="0">
              <a:solidFill>
                <a:srgbClr val="5DBA3E"/>
              </a:solidFill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1195638" y="79869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perpendicolarità domina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050" dirty="0">
                <a:latin typeface="Comic Sans MS" panose="030F0702030302020204" pitchFamily="66" charset="0"/>
              </a:rPr>
              <a:t> mentre su </a:t>
            </a:r>
            <a:r>
              <a:rPr lang="it-IT" sz="105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it-IT" sz="1050" baseline="30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it-IT" sz="1050" baseline="-25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it-IT" sz="1050" dirty="0">
                <a:latin typeface="Comic Sans MS" panose="030F0702030302020204" pitchFamily="66" charset="0"/>
              </a:rPr>
              <a:t>il parallelismo comprende l’obliquità </a:t>
            </a:r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 rotWithShape="1">
          <a:blip r:embed="rId3"/>
          <a:srcRect l="20833" t="15358" r="60000" b="12664"/>
          <a:stretch/>
        </p:blipFill>
        <p:spPr>
          <a:xfrm>
            <a:off x="2619375" y="2538742"/>
            <a:ext cx="1368000" cy="1371601"/>
          </a:xfrm>
          <a:prstGeom prst="rect">
            <a:avLst/>
          </a:prstGeom>
        </p:spPr>
      </p:pic>
      <p:sp>
        <p:nvSpPr>
          <p:cNvPr id="92" name="CasellaDiTesto 91"/>
          <p:cNvSpPr txBox="1"/>
          <p:nvPr/>
        </p:nvSpPr>
        <p:spPr>
          <a:xfrm>
            <a:off x="3971924" y="7105650"/>
            <a:ext cx="14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 dirty="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= impropria</a:t>
            </a:r>
          </a:p>
          <a:p>
            <a:pPr lvl="0"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T</a:t>
            </a:r>
            <a:r>
              <a:rPr lang="it-IT" sz="1200" baseline="30000">
                <a:solidFill>
                  <a:prstClr val="black"/>
                </a:solidFill>
                <a:latin typeface="Symbol" panose="05050102010706020507" pitchFamily="18" charset="2"/>
              </a:rPr>
              <a:t> ¥</a:t>
            </a:r>
            <a:r>
              <a:rPr kumimoji="0" lang="it-IT" sz="1200" b="0" i="0" u="none" strike="noStrike" kern="0" cap="none" spc="0" normalizeH="0" baseline="-2500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  <a:r>
              <a:rPr kumimoji="0" lang="it-IT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 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= impropria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 = virtuale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r’’ = virtuale</a:t>
            </a: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 rotWithShape="1">
          <a:blip r:embed="rId4"/>
          <a:srcRect l="38473" t="10579" r="39242" b="1818"/>
          <a:stretch/>
        </p:blipFill>
        <p:spPr>
          <a:xfrm>
            <a:off x="4008918" y="2580168"/>
            <a:ext cx="1404000" cy="1375144"/>
          </a:xfrm>
          <a:prstGeom prst="rect">
            <a:avLst/>
          </a:prstGeom>
        </p:spPr>
      </p:pic>
      <p:sp>
        <p:nvSpPr>
          <p:cNvPr id="93" name="CasellaDiTesto 92"/>
          <p:cNvSpPr txBox="1"/>
          <p:nvPr/>
        </p:nvSpPr>
        <p:spPr>
          <a:xfrm>
            <a:off x="2557713" y="79869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assorbe sia quello di obliquità di </a:t>
            </a:r>
            <a:r>
              <a:rPr lang="it-IT" sz="1050" dirty="0">
                <a:latin typeface="Symbol" panose="05050102010706020507" pitchFamily="18" charset="2"/>
              </a:rPr>
              <a:t>r </a:t>
            </a:r>
            <a:r>
              <a:rPr lang="it-IT" sz="1050" dirty="0">
                <a:latin typeface="Comic Sans MS" panose="030F0702030302020204" pitchFamily="66" charset="0"/>
              </a:rPr>
              <a:t>che quello di ortogonalità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3995988" y="8025021"/>
            <a:ext cx="1476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omic Sans MS" panose="030F0702030302020204" pitchFamily="66" charset="0"/>
              </a:rPr>
              <a:t>Il carattere di parallelismo assorbe sia quello di obliquità di </a:t>
            </a:r>
            <a:r>
              <a:rPr lang="it-IT" sz="1050" dirty="0">
                <a:latin typeface="Symbol" panose="05050102010706020507" pitchFamily="18" charset="2"/>
              </a:rPr>
              <a:t>h </a:t>
            </a:r>
            <a:r>
              <a:rPr lang="it-IT" sz="1050" dirty="0">
                <a:latin typeface="Comic Sans MS" panose="030F0702030302020204" pitchFamily="66" charset="0"/>
              </a:rPr>
              <a:t>che quello di ortogonalità di </a:t>
            </a:r>
            <a:r>
              <a:rPr lang="it-IT" sz="1050" dirty="0">
                <a:latin typeface="Symbol" panose="05050102010706020507" pitchFamily="18" charset="2"/>
              </a:rPr>
              <a:t>j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4026417" y="6633603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Retta parallela</a:t>
            </a:r>
            <a:r>
              <a:rPr kumimoji="0" lang="it-IT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 ai semipiani</a:t>
            </a:r>
            <a:endParaRPr kumimoji="0" lang="it-IT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0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8" grpId="0"/>
      <p:bldP spid="9" grpId="0"/>
      <p:bldP spid="10" grpId="0"/>
      <p:bldP spid="24" grpId="0"/>
      <p:bldP spid="24" grpId="1"/>
      <p:bldP spid="24" grpId="2"/>
      <p:bldP spid="24" grpId="3"/>
      <p:bldP spid="24" grpId="4"/>
      <p:bldP spid="27" grpId="0" animBg="1"/>
      <p:bldP spid="37" grpId="0"/>
      <p:bldP spid="38" grpId="0"/>
      <p:bldP spid="39" grpId="0"/>
      <p:bldP spid="44" grpId="0" animBg="1"/>
      <p:bldP spid="51" grpId="0"/>
      <p:bldP spid="52" grpId="0"/>
      <p:bldP spid="53" grpId="0" animBg="1"/>
      <p:bldP spid="71" grpId="0"/>
      <p:bldP spid="72" grpId="0"/>
      <p:bldP spid="73" grpId="0"/>
      <p:bldP spid="26" grpId="0"/>
      <p:bldP spid="29" grpId="0"/>
      <p:bldP spid="30" grpId="0"/>
      <p:bldP spid="33" grpId="0"/>
      <p:bldP spid="34" grpId="0"/>
      <p:bldP spid="35" grpId="0"/>
      <p:bldP spid="78" grpId="0"/>
      <p:bldP spid="79" grpId="0"/>
      <p:bldP spid="80" grpId="0"/>
      <p:bldP spid="41" grpId="0"/>
      <p:bldP spid="81" grpId="0"/>
      <p:bldP spid="82" grpId="0"/>
      <p:bldP spid="84" grpId="0"/>
      <p:bldP spid="85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1"/>
          <p:cNvSpPr>
            <a:spLocks noChangeArrowheads="1"/>
          </p:cNvSpPr>
          <p:nvPr/>
        </p:nvSpPr>
        <p:spPr bwMode="auto">
          <a:xfrm>
            <a:off x="45000" y="3870808"/>
            <a:ext cx="6768000" cy="1631216"/>
          </a:xfrm>
          <a:prstGeom prst="rect">
            <a:avLst/>
          </a:prstGeom>
          <a:solidFill>
            <a:srgbClr val="90C4F8"/>
          </a:solidFill>
          <a:ln w="3175">
            <a:solidFill>
              <a:srgbClr val="0070C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Per maggiore completezza ed approfondimento degli argomenti si può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 consultare il seguente sito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cs typeface="Arial" panose="020B0604020202020204" pitchFamily="34" charset="0"/>
              </a:rPr>
              <a:t>http://www.webalice.it/eliofragassi </a:t>
            </a:r>
          </a:p>
        </p:txBody>
      </p:sp>
    </p:spTree>
    <p:extLst>
      <p:ext uri="{BB962C8B-B14F-4D97-AF65-F5344CB8AC3E}">
        <p14:creationId xmlns:p14="http://schemas.microsoft.com/office/powerpoint/2010/main" val="3950033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925</Words>
  <Application>Microsoft Office PowerPoint</Application>
  <PresentationFormat>Presentazione su schermo (4:3)</PresentationFormat>
  <Paragraphs>188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Courier New</vt:lpstr>
      <vt:lpstr>MS Shell Dlg 2</vt:lpstr>
      <vt:lpstr>Symbol</vt:lpstr>
      <vt:lpstr>Times New Roman</vt:lpstr>
      <vt:lpstr>Tema di Office</vt:lpstr>
      <vt:lpstr>Presentazione standard di PowerPoint</vt:lpstr>
      <vt:lpstr>Geometria descrittiva dinamica</vt:lpstr>
      <vt:lpstr>Geometria descrittiva dinamica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123</cp:revision>
  <dcterms:created xsi:type="dcterms:W3CDTF">2016-10-18T21:42:57Z</dcterms:created>
  <dcterms:modified xsi:type="dcterms:W3CDTF">2016-11-07T16:11:28Z</dcterms:modified>
</cp:coreProperties>
</file>