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D5C"/>
    <a:srgbClr val="A77051"/>
    <a:srgbClr val="9D694C"/>
    <a:srgbClr val="C4627A"/>
    <a:srgbClr val="F2F2F2"/>
    <a:srgbClr val="A7DD90"/>
    <a:srgbClr val="A1D58B"/>
    <a:srgbClr val="5DBA3E"/>
    <a:srgbClr val="71E5B4"/>
    <a:srgbClr val="3D5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 varScale="1">
        <p:scale>
          <a:sx n="52" d="100"/>
          <a:sy n="52" d="100"/>
        </p:scale>
        <p:origin x="2226" y="96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3000" cap="none" dirty="0">
              <a:ln>
                <a:noFill/>
              </a:ln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61452" y="1586204"/>
            <a:ext cx="2628000" cy="291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322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70687" y="4529453"/>
            <a:ext cx="2628000" cy="4524315"/>
          </a:xfrm>
          <a:prstGeom prst="rect">
            <a:avLst/>
          </a:prstGeom>
          <a:solidFill>
            <a:srgbClr val="A77051"/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Duregon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 Serena 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B93D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3</a:t>
            </a:r>
          </a:p>
          <a:p>
            <a:pPr algn="ctr"/>
            <a:endParaRPr lang="it-IT" dirty="0"/>
          </a:p>
        </p:txBody>
      </p:sp>
      <p:pic>
        <p:nvPicPr>
          <p:cNvPr id="5" name="Immagine 4"/>
          <p:cNvPicPr>
            <a:picLocks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44" y="1610100"/>
            <a:ext cx="3960000" cy="6507533"/>
          </a:xfrm>
          <a:prstGeom prst="rect">
            <a:avLst/>
          </a:prstGeom>
          <a:solidFill>
            <a:srgbClr val="C4627A"/>
          </a:solidFill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06407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3/a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3D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C462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orizzontale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09175" y="1536743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623014" y="1481734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1240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2607020" y="2202569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114397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solidFill>
                  <a:prstClr val="black"/>
                </a:solidFill>
                <a:latin typeface="Symbol" panose="05050102010706020507" pitchFamily="18" charset="2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r’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0426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//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16308" y="6143504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obliquità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734175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orizzontale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114397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136940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95736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punto reale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8650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5400172" y="6133711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4" y="7095736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punto reale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50046" y="1832942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5372916" y="4089140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4026841" y="1472566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4007780" y="2198490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223554" y="622639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149792" y="2192076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/>
          <a:srcRect l="25855" t="8117" r="53624" b="12105"/>
          <a:stretch/>
        </p:blipFill>
        <p:spPr>
          <a:xfrm>
            <a:off x="1216548" y="2595275"/>
            <a:ext cx="1404389" cy="1357600"/>
          </a:xfrm>
          <a:prstGeom prst="rect">
            <a:avLst/>
          </a:prstGeom>
        </p:spPr>
      </p:pic>
      <p:sp>
        <p:nvSpPr>
          <p:cNvPr id="76" name="CasellaDiTesto 75"/>
          <p:cNvSpPr txBox="1"/>
          <p:nvPr/>
        </p:nvSpPr>
        <p:spPr>
          <a:xfrm>
            <a:off x="1161706" y="4123198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287615" y="464372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1293744" y="522549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3" name="CasellaDiTesto 92"/>
          <p:cNvSpPr txBox="1"/>
          <p:nvPr/>
        </p:nvSpPr>
        <p:spPr>
          <a:xfrm>
            <a:off x="2720175" y="4676858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4105027" y="4670231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5506610" y="4674704"/>
            <a:ext cx="133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1657350" y="5676900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endParaRPr lang="it-IT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3"/>
          <a:srcRect l="25971" t="8448" r="53507" b="12437"/>
          <a:stretch/>
        </p:blipFill>
        <p:spPr>
          <a:xfrm>
            <a:off x="2639834" y="2576223"/>
            <a:ext cx="1368000" cy="1367623"/>
          </a:xfrm>
          <a:prstGeom prst="rect">
            <a:avLst/>
          </a:prstGeom>
        </p:spPr>
      </p:pic>
      <p:sp>
        <p:nvSpPr>
          <p:cNvPr id="97" name="CasellaDiTesto 96"/>
          <p:cNvSpPr txBox="1"/>
          <p:nvPr/>
        </p:nvSpPr>
        <p:spPr>
          <a:xfrm>
            <a:off x="2596834" y="4044007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703762" y="5195158"/>
            <a:ext cx="1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08C1FF"/>
              </a:solidFill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4"/>
          <a:srcRect l="26087" t="8448" r="53507" b="12105"/>
          <a:stretch/>
        </p:blipFill>
        <p:spPr>
          <a:xfrm>
            <a:off x="4023359" y="2584176"/>
            <a:ext cx="1368000" cy="1367622"/>
          </a:xfrm>
          <a:prstGeom prst="rect">
            <a:avLst/>
          </a:prstGeom>
        </p:spPr>
      </p:pic>
      <p:sp>
        <p:nvSpPr>
          <p:cNvPr id="99" name="CasellaDiTesto 98"/>
          <p:cNvSpPr txBox="1"/>
          <p:nvPr/>
        </p:nvSpPr>
        <p:spPr>
          <a:xfrm>
            <a:off x="4040914" y="5203752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5422196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5422790" y="2208731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5419477" y="5206124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5"/>
          <a:srcRect l="25971" t="9114" r="53507" b="12770"/>
          <a:stretch/>
        </p:blipFill>
        <p:spPr>
          <a:xfrm>
            <a:off x="5430744" y="2584176"/>
            <a:ext cx="1368000" cy="1367622"/>
          </a:xfrm>
          <a:prstGeom prst="rect">
            <a:avLst/>
          </a:prstGeom>
        </p:spPr>
      </p:pic>
      <p:sp>
        <p:nvSpPr>
          <p:cNvPr id="103" name="CasellaDiTesto 102"/>
          <p:cNvSpPr txBox="1"/>
          <p:nvPr/>
        </p:nvSpPr>
        <p:spPr>
          <a:xfrm>
            <a:off x="5382000" y="5660748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69448" y="663867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8065058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66701" y="8002162"/>
            <a:ext cx="1548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prevale sull’ortogonalità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l’obliquità assorbe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4013508" y="7964651"/>
            <a:ext cx="1404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 assorbe quello di obliquità 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s’impone l’ortogonalità comune ai due piani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5408475" y="7954537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Per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carattere di parallelismo si impone su quello di ortogonalità mentre su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s’impone l’ortogonalità comune  ai due piani</a:t>
            </a:r>
            <a:endParaRPr lang="it-IT" sz="1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2"/>
      <p:bldP spid="3" grpId="3"/>
      <p:bldP spid="3" grpId="4"/>
      <p:bldP spid="3" grpId="5"/>
      <p:bldP spid="3" grpId="6"/>
      <p:bldP spid="3" grpId="7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35" grpId="0"/>
      <p:bldP spid="38" grpId="0"/>
      <p:bldP spid="39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68" grpId="0"/>
      <p:bldP spid="70" grpId="0"/>
      <p:bldP spid="71" grpId="0"/>
      <p:bldP spid="72" grpId="0"/>
      <p:bldP spid="73" grpId="0"/>
      <p:bldP spid="74" grpId="0"/>
      <p:bldP spid="4" grpId="0"/>
      <p:bldP spid="4" grpId="1"/>
      <p:bldP spid="4" grpId="2"/>
      <p:bldP spid="4" grpId="3"/>
      <p:bldP spid="4" grpId="4"/>
      <p:bldP spid="4" grpId="5"/>
      <p:bldP spid="4" grpId="6"/>
      <p:bldP spid="85" grpId="0"/>
      <p:bldP spid="86" grpId="0"/>
      <p:bldP spid="89" grpId="0"/>
      <p:bldP spid="91" grpId="0"/>
      <p:bldP spid="75" grpId="0"/>
      <p:bldP spid="76" grpId="0"/>
      <p:bldP spid="8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77" grpId="0"/>
      <p:bldP spid="8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0188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3/b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3D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orizzontale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01831" y="1464662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604792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2628900" y="662940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 ai semipiani 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261937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186428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535789" y="2239736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79" name="CasellaDiTesto 78"/>
          <p:cNvSpPr txBox="1"/>
          <p:nvPr/>
        </p:nvSpPr>
        <p:spPr>
          <a:xfrm>
            <a:off x="1277223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2688106" y="5231860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40787" y="5653378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29044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2850046" y="1832942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1287946" y="4680917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2688121" y="4661867"/>
            <a:ext cx="14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B93D5C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1267487" y="6128582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6112" t="8587" r="53611" b="12171"/>
          <a:stretch/>
        </p:blipFill>
        <p:spPr>
          <a:xfrm>
            <a:off x="1228724" y="2571751"/>
            <a:ext cx="1368000" cy="1390649"/>
          </a:xfrm>
          <a:prstGeom prst="rect">
            <a:avLst/>
          </a:prstGeom>
        </p:spPr>
      </p:pic>
      <p:sp>
        <p:nvSpPr>
          <p:cNvPr id="66" name="CasellaDiTesto 65"/>
          <p:cNvSpPr txBox="1"/>
          <p:nvPr/>
        </p:nvSpPr>
        <p:spPr>
          <a:xfrm>
            <a:off x="1155636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1181100" y="664845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 ai semipiani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/>
          <a:srcRect l="25833" t="8588" r="53473" b="13366"/>
          <a:stretch/>
        </p:blipFill>
        <p:spPr>
          <a:xfrm>
            <a:off x="2619375" y="2581274"/>
            <a:ext cx="1368000" cy="1381125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1176667" y="7969101"/>
            <a:ext cx="1476000" cy="11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Le due tracce improprie della retta  impongono il carattere di parallelismo ai semipiani del diedro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2600324" y="7975530"/>
            <a:ext cx="1512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Le due tracce improprie della retta  impongono il carattere di parallelismo ai semipiani del diedro</a:t>
            </a: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/>
      <p:bldP spid="10" grpId="0"/>
      <p:bldP spid="27" grpId="0" animBg="1"/>
      <p:bldP spid="38" grpId="0"/>
      <p:bldP spid="39" grpId="0"/>
      <p:bldP spid="44" grpId="0" animBg="1"/>
      <p:bldP spid="52" grpId="0"/>
      <p:bldP spid="71" grpId="0"/>
      <p:bldP spid="72" grpId="0"/>
      <p:bldP spid="29" grpId="0"/>
      <p:bldP spid="30" grpId="0"/>
      <p:bldP spid="34" grpId="0"/>
      <p:bldP spid="79" grpId="0"/>
      <p:bldP spid="80" grpId="0"/>
      <p:bldP spid="41" grpId="0"/>
      <p:bldP spid="81" grpId="0"/>
      <p:bldP spid="84" grpId="0"/>
      <p:bldP spid="61" grpId="0"/>
      <p:bldP spid="61" grpId="1"/>
      <p:bldP spid="61" grpId="2"/>
      <p:bldP spid="62" grpId="0"/>
      <p:bldP spid="63" grpId="0"/>
      <p:bldP spid="64" grpId="0"/>
      <p:bldP spid="66" grpId="0"/>
      <p:bldP spid="67" grpId="0"/>
      <p:bldP spid="20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/>
          <p:cNvSpPr>
            <a:spLocks noChangeArrowheads="1"/>
          </p:cNvSpPr>
          <p:nvPr/>
        </p:nvSpPr>
        <p:spPr bwMode="auto">
          <a:xfrm>
            <a:off x="45000" y="3870808"/>
            <a:ext cx="6768000" cy="163121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hangingPunct="1">
              <a:defRPr/>
            </a:pPr>
            <a:r>
              <a:rPr lang="it-IT" altLang="it-IT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hangingPunct="1">
              <a:defRPr/>
            </a:pPr>
            <a:endParaRPr lang="it-IT" altLang="it-IT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it-IT" alt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http://www.webalice.it/eliofragassi </a:t>
            </a:r>
          </a:p>
        </p:txBody>
      </p:sp>
    </p:spTree>
    <p:extLst>
      <p:ext uri="{BB962C8B-B14F-4D97-AF65-F5344CB8AC3E}">
        <p14:creationId xmlns:p14="http://schemas.microsoft.com/office/powerpoint/2010/main" val="3907483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845</Words>
  <Application>Microsoft Office PowerPoint</Application>
  <PresentationFormat>Presentazione su schermo (4:3)</PresentationFormat>
  <Paragraphs>173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Courier New</vt:lpstr>
      <vt:lpstr>Symbol</vt:lpstr>
      <vt:lpstr>Times New Roman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144</cp:revision>
  <dcterms:created xsi:type="dcterms:W3CDTF">2016-10-18T21:42:57Z</dcterms:created>
  <dcterms:modified xsi:type="dcterms:W3CDTF">2016-11-25T20:14:35Z</dcterms:modified>
</cp:coreProperties>
</file>