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C1FF"/>
    <a:srgbClr val="6BF3FF"/>
    <a:srgbClr val="00CCFF"/>
    <a:srgbClr val="00FFFF"/>
    <a:srgbClr val="B93D5C"/>
    <a:srgbClr val="A77051"/>
    <a:srgbClr val="9D694C"/>
    <a:srgbClr val="C4627A"/>
    <a:srgbClr val="F2F2F2"/>
    <a:srgbClr val="A7D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384" autoAdjust="0"/>
  </p:normalViewPr>
  <p:slideViewPr>
    <p:cSldViewPr snapToGrid="0">
      <p:cViewPr varScale="1">
        <p:scale>
          <a:sx n="52" d="100"/>
          <a:sy n="52" d="100"/>
        </p:scale>
        <p:origin x="2220" y="96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EF28-A10F-49A1-AC00-06F01A781930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2DB4-F0E8-4837-8AA2-7D0BB9BDC0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45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2DB4-F0E8-4837-8AA2-7D0BB9BDC0F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9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altLang="it-IT" sz="3000" cap="none" dirty="0">
              <a:ln>
                <a:noFill/>
              </a:ln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42791" y="1586204"/>
            <a:ext cx="2664000" cy="327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IL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PROIETTANTE IN 1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PROIEZIONE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471" y="8271651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83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52026" y="5044622"/>
            <a:ext cx="2664000" cy="4016484"/>
          </a:xfrm>
          <a:prstGeom prst="rect">
            <a:avLst/>
          </a:prstGeom>
          <a:solidFill>
            <a:srgbClr val="6BF3FF"/>
          </a:solidFill>
          <a:ln w="317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700" dirty="0"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700" b="1" dirty="0">
                <a:latin typeface="Comic Sans MS" pitchFamily="66" charset="0"/>
                <a:cs typeface="Times New Roman" pitchFamily="18" charset="0"/>
              </a:rPr>
              <a:t>Fratelli Noemi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della classe 1C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sz="1700" b="1" dirty="0"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sz="1700" b="1" dirty="0" err="1"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700" dirty="0"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sz="1700" b="1" dirty="0"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sz="1700" dirty="0"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sz="1700" dirty="0"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sz="1700" dirty="0"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08C1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4</a:t>
            </a:r>
          </a:p>
          <a:p>
            <a:pPr algn="ctr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8C1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734" y="1591440"/>
            <a:ext cx="3960000" cy="6609995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308647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4/a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C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0203" y="1171641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proiettante in 1° proiezione</a:t>
            </a:r>
            <a:r>
              <a:rPr lang="it-IT" sz="1600" dirty="0">
                <a:solidFill>
                  <a:srgbClr val="C462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23422" y="1472987"/>
            <a:ext cx="14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Piano proiettante</a:t>
            </a:r>
          </a:p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in 1</a:t>
            </a:r>
            <a:r>
              <a:rPr lang="it-IT" sz="1100" baseline="30000" dirty="0">
                <a:solidFill>
                  <a:srgbClr val="08C1FF"/>
                </a:solidFill>
                <a:latin typeface="Comic Sans MS" panose="030F0702030302020204" pitchFamily="66" charset="0"/>
              </a:rPr>
              <a:t>a</a:t>
            </a:r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92271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1263412" y="2202569"/>
            <a:ext cx="14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4130149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3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01646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717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616308" y="6236158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619374" y="6734175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672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863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39909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971925" y="6118279"/>
            <a:ext cx="147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000500" y="6629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1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punto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254697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5419724" y="7077075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</a:t>
            </a:r>
            <a:r>
              <a:rPr lang="it-IT" sz="1200">
                <a:latin typeface="Comic Sans MS" panose="030F0702030302020204" pitchFamily="66" charset="0"/>
              </a:rPr>
              <a:t>= reale</a:t>
            </a:r>
            <a:endParaRPr lang="it-IT" sz="1200" dirty="0">
              <a:latin typeface="Comic Sans MS" panose="030F0702030302020204" pitchFamily="66" charset="0"/>
            </a:endParaRP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5372916" y="4033157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3 car.  obliquità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2611509" y="1480518"/>
            <a:ext cx="1368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100" b="0" i="0" u="none" strike="noStrike" kern="0" cap="none" spc="0" normalizeH="0" baseline="3000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2640156" y="2198490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97" name="CasellaDiTesto 96"/>
          <p:cNvSpPr txBox="1"/>
          <p:nvPr/>
        </p:nvSpPr>
        <p:spPr>
          <a:xfrm>
            <a:off x="2596834" y="4115575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obliquità</a:t>
            </a:r>
          </a:p>
        </p:txBody>
      </p:sp>
      <p:sp>
        <p:nvSpPr>
          <p:cNvPr id="98" name="CasellaDiTesto 97"/>
          <p:cNvSpPr txBox="1"/>
          <p:nvPr/>
        </p:nvSpPr>
        <p:spPr>
          <a:xfrm>
            <a:off x="2687859" y="4662421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4086377" y="154754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4015409" y="2208731"/>
            <a:ext cx="14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4020047" y="5229978"/>
            <a:ext cx="1435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F0AE1C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5382000" y="5660748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5369448" y="673409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77" name="CasellaDiTesto 76"/>
          <p:cNvSpPr txBox="1"/>
          <p:nvPr/>
        </p:nvSpPr>
        <p:spPr>
          <a:xfrm>
            <a:off x="1205163" y="7988858"/>
            <a:ext cx="1404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permane</a:t>
            </a:r>
            <a:r>
              <a:rPr lang="it-IT" sz="1050" dirty="0">
                <a:latin typeface="Comic Sans MS" panose="030F0702030302020204" pitchFamily="66" charset="0"/>
              </a:rPr>
              <a:t> l’ortogonalità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parallelismo assorbe le due obliquità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1209674" y="1832844"/>
            <a:ext cx="55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 rotWithShape="1">
          <a:blip r:embed="rId2"/>
          <a:srcRect l="26111" t="8189" r="53611" b="12171"/>
          <a:stretch/>
        </p:blipFill>
        <p:spPr>
          <a:xfrm>
            <a:off x="1219200" y="2599936"/>
            <a:ext cx="1368000" cy="1368000"/>
          </a:xfrm>
          <a:prstGeom prst="rect">
            <a:avLst/>
          </a:prstGeom>
        </p:spPr>
      </p:pic>
      <p:sp>
        <p:nvSpPr>
          <p:cNvPr id="66" name="CasellaDiTesto 65"/>
          <p:cNvSpPr txBox="1"/>
          <p:nvPr/>
        </p:nvSpPr>
        <p:spPr>
          <a:xfrm>
            <a:off x="1264738" y="5201536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1281965" y="4662172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1190778" y="4085087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obliquità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1308814" y="5667125"/>
            <a:ext cx="1457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r</a:t>
            </a:r>
            <a:r>
              <a:rPr lang="it-IT" sz="1600" dirty="0"/>
              <a:t>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sz="1600" dirty="0">
                <a:sym typeface="Symbol" panose="05050102010706020507" pitchFamily="18" charset="2"/>
              </a:rPr>
              <a:t></a:t>
            </a:r>
            <a:r>
              <a:rPr lang="it-IT" sz="1600" baseline="30000" dirty="0"/>
              <a:t>+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/>
              <a:t>;</a:t>
            </a: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sz="1600" dirty="0">
                <a:sym typeface="Symbol" panose="05050102010706020507" pitchFamily="18" charset="2"/>
              </a:rPr>
              <a:t></a:t>
            </a:r>
            <a:r>
              <a:rPr lang="it-IT" sz="1600" baseline="30000" dirty="0"/>
              <a:t>+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/>
              <a:t>)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1202301" y="6094363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1156582" y="664795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1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2" name="CasellaDiTesto 81"/>
          <p:cNvSpPr txBox="1"/>
          <p:nvPr/>
        </p:nvSpPr>
        <p:spPr>
          <a:xfrm>
            <a:off x="1197415" y="7086352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punto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/>
          <a:srcRect l="25855" t="8117" r="53740" b="12770"/>
          <a:stretch/>
        </p:blipFill>
        <p:spPr>
          <a:xfrm>
            <a:off x="2631886" y="2568270"/>
            <a:ext cx="1352646" cy="1391479"/>
          </a:xfrm>
          <a:prstGeom prst="rect">
            <a:avLst/>
          </a:prstGeom>
        </p:spPr>
      </p:pic>
      <p:sp>
        <p:nvSpPr>
          <p:cNvPr id="83" name="CasellaDiTesto 82"/>
          <p:cNvSpPr txBox="1"/>
          <p:nvPr/>
        </p:nvSpPr>
        <p:spPr>
          <a:xfrm>
            <a:off x="2625579" y="5205409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25971" t="8780" r="53391" b="12770"/>
          <a:stretch/>
        </p:blipFill>
        <p:spPr>
          <a:xfrm>
            <a:off x="4031311" y="2576224"/>
            <a:ext cx="1360468" cy="1368000"/>
          </a:xfrm>
          <a:prstGeom prst="rect">
            <a:avLst/>
          </a:prstGeom>
        </p:spPr>
      </p:pic>
      <p:sp>
        <p:nvSpPr>
          <p:cNvPr id="87" name="CasellaDiTesto 86"/>
          <p:cNvSpPr txBox="1"/>
          <p:nvPr/>
        </p:nvSpPr>
        <p:spPr>
          <a:xfrm>
            <a:off x="4056808" y="4663746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5344460" y="1472613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5382000" y="2204860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5"/>
          <a:srcRect l="26087" t="8780" r="53507" b="12770"/>
          <a:stretch/>
        </p:blipFill>
        <p:spPr>
          <a:xfrm>
            <a:off x="5422787" y="2568271"/>
            <a:ext cx="1368000" cy="1399430"/>
          </a:xfrm>
          <a:prstGeom prst="rect">
            <a:avLst/>
          </a:prstGeom>
        </p:spPr>
      </p:pic>
      <p:sp>
        <p:nvSpPr>
          <p:cNvPr id="91" name="CasellaDiTesto 90"/>
          <p:cNvSpPr txBox="1"/>
          <p:nvPr/>
        </p:nvSpPr>
        <p:spPr>
          <a:xfrm>
            <a:off x="5505271" y="4688925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5454887" y="5243583"/>
            <a:ext cx="1476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>
              <a:solidFill>
                <a:srgbClr val="79B9F9"/>
              </a:solidFill>
            </a:endParaRPr>
          </a:p>
        </p:txBody>
      </p:sp>
      <p:sp>
        <p:nvSpPr>
          <p:cNvPr id="96" name="CasellaDiTesto 95"/>
          <p:cNvSpPr txBox="1"/>
          <p:nvPr/>
        </p:nvSpPr>
        <p:spPr>
          <a:xfrm>
            <a:off x="5408541" y="6213630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95575" y="8086725"/>
            <a:ext cx="1219200" cy="77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2586288" y="8103158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Sia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it-IT" sz="1050" dirty="0">
                <a:latin typeface="Comic Sans MS" panose="030F0702030302020204" pitchFamily="66" charset="0"/>
              </a:rPr>
              <a:t>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caratteri di ortogonalità sono ricompresi dalle due obliquità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3986463" y="7950758"/>
            <a:ext cx="1440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permane il caratteri di ortogonalità 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parallelismo assorbe sia l’obliquità sia l’ortogonalità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84" name="CasellaDiTesto 83"/>
          <p:cNvSpPr txBox="1"/>
          <p:nvPr/>
        </p:nvSpPr>
        <p:spPr>
          <a:xfrm>
            <a:off x="5379900" y="7949163"/>
            <a:ext cx="1512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obliquità dei due piani caratterizza anche la retta risultante assorbendo l’ortogonalità di </a:t>
            </a:r>
            <a:r>
              <a:rPr lang="it-IT" sz="1050" dirty="0">
                <a:latin typeface="Symbol" panose="05050102010706020507" pitchFamily="18" charset="2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3" grpId="3"/>
      <p:bldP spid="3" grpId="4"/>
      <p:bldP spid="3" grpId="5"/>
      <p:bldP spid="3" grpId="6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35" grpId="0"/>
      <p:bldP spid="40" grpId="0"/>
      <p:bldP spid="42" grpId="0"/>
      <p:bldP spid="44" grpId="0" animBg="1"/>
      <p:bldP spid="49" grpId="0"/>
      <p:bldP spid="50" grpId="0"/>
      <p:bldP spid="51" grpId="0"/>
      <p:bldP spid="52" grpId="0"/>
      <p:bldP spid="53" grpId="0" animBg="1"/>
      <p:bldP spid="58" grpId="0"/>
      <p:bldP spid="59" grpId="0"/>
      <p:bldP spid="60" grpId="0"/>
      <p:bldP spid="61" grpId="0"/>
      <p:bldP spid="62" grpId="0" animBg="1"/>
      <p:bldP spid="70" grpId="0"/>
      <p:bldP spid="71" grpId="0"/>
      <p:bldP spid="72" grpId="0"/>
      <p:bldP spid="73" grpId="0"/>
      <p:bldP spid="74" grpId="0"/>
      <p:bldP spid="85" grpId="0"/>
      <p:bldP spid="86" grpId="0"/>
      <p:bldP spid="89" grpId="0"/>
      <p:bldP spid="97" grpId="0"/>
      <p:bldP spid="98" grpId="0"/>
      <p:bldP spid="100" grpId="0"/>
      <p:bldP spid="101" grpId="0"/>
      <p:bldP spid="102" grpId="0"/>
      <p:bldP spid="103" grpId="0"/>
      <p:bldP spid="104" grpId="0"/>
      <p:bldP spid="77" grpId="0"/>
      <p:bldP spid="80" grpId="0"/>
      <p:bldP spid="80" grpId="1"/>
      <p:bldP spid="80" grpId="2"/>
      <p:bldP spid="80" grpId="3"/>
      <p:bldP spid="80" grpId="4"/>
      <p:bldP spid="80" grpId="5"/>
      <p:bldP spid="80" grpId="6"/>
      <p:bldP spid="66" grpId="0"/>
      <p:bldP spid="67" grpId="0"/>
      <p:bldP spid="69" grpId="0"/>
      <p:bldP spid="75" grpId="0"/>
      <p:bldP spid="76" grpId="0"/>
      <p:bldP spid="81" grpId="0"/>
      <p:bldP spid="82" grpId="0"/>
      <p:bldP spid="83" grpId="0"/>
      <p:bldP spid="87" grpId="0"/>
      <p:bldP spid="88" grpId="0"/>
      <p:bldP spid="90" grpId="0"/>
      <p:bldP spid="91" grpId="0"/>
      <p:bldP spid="92" grpId="0"/>
      <p:bldP spid="96" grpId="0"/>
      <p:bldP spid="78" grpId="0"/>
      <p:bldP spid="79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48514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4/b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C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9728" y="1171641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proiettante in 1° proiezione</a:t>
            </a:r>
            <a:r>
              <a:rPr lang="it-IT" sz="1600" dirty="0">
                <a:solidFill>
                  <a:srgbClr val="C462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04617" y="1551406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445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Graficizzazione descrittiva dell’operazione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498" y="5731635"/>
            <a:ext cx="12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31526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Nome retta risultante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627" y="8914249"/>
            <a:ext cx="135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478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1228724" y="7105650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1164189" y="2220686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1203917" y="5668126"/>
            <a:ext cx="1463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1178997" y="6202324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car. di obliquità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1155636" y="4059613"/>
            <a:ext cx="1512000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car. obliquità</a:t>
            </a:r>
          </a:p>
        </p:txBody>
      </p:sp>
      <p:sp>
        <p:nvSpPr>
          <p:cNvPr id="67" name="CasellaDiTesto 66"/>
          <p:cNvSpPr txBox="1"/>
          <p:nvPr/>
        </p:nvSpPr>
        <p:spPr>
          <a:xfrm>
            <a:off x="1181100" y="664845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incidente la linea di terra (lt)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1209674" y="1832844"/>
            <a:ext cx="55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21497" y="4663559"/>
            <a:ext cx="13003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1221339" y="5202011"/>
            <a:ext cx="151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 rotWithShape="1">
          <a:blip r:embed="rId2"/>
          <a:srcRect l="25972" t="7791" r="53473" b="12171"/>
          <a:stretch/>
        </p:blipFill>
        <p:spPr>
          <a:xfrm>
            <a:off x="1219199" y="2581277"/>
            <a:ext cx="1368000" cy="1390648"/>
          </a:xfrm>
          <a:prstGeom prst="rect">
            <a:avLst/>
          </a:prstGeom>
        </p:spPr>
      </p:pic>
      <p:sp>
        <p:nvSpPr>
          <p:cNvPr id="33" name="CasellaDiTesto 32"/>
          <p:cNvSpPr txBox="1"/>
          <p:nvPr/>
        </p:nvSpPr>
        <p:spPr>
          <a:xfrm>
            <a:off x="1188900" y="7968213"/>
            <a:ext cx="1512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obliquità dei due piani caratterizza anche la retta risultante assorbendo l’ortogonalità di </a:t>
            </a:r>
            <a:r>
              <a:rPr lang="it-IT" sz="1050" dirty="0">
                <a:latin typeface="Symbol" panose="05050102010706020507" pitchFamily="18" charset="2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0400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27" grpId="0" animBg="1"/>
      <p:bldP spid="39" grpId="0"/>
      <p:bldP spid="71" grpId="0"/>
      <p:bldP spid="30" grpId="0"/>
      <p:bldP spid="41" grpId="0"/>
      <p:bldP spid="64" grpId="0"/>
      <p:bldP spid="66" grpId="0"/>
      <p:bldP spid="67" grpId="0"/>
      <p:bldP spid="46" grpId="0"/>
      <p:bldP spid="9" grpId="0"/>
      <p:bldP spid="50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1"/>
          <p:cNvSpPr>
            <a:spLocks noChangeArrowheads="1"/>
          </p:cNvSpPr>
          <p:nvPr/>
        </p:nvSpPr>
        <p:spPr bwMode="auto">
          <a:xfrm>
            <a:off x="45000" y="3870808"/>
            <a:ext cx="6768000" cy="163121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Per maggiore completezza ed approfondimento degli argomenti si può</a:t>
            </a:r>
          </a:p>
          <a:p>
            <a:pPr algn="ctr" eaLnBrk="1" hangingPunct="1">
              <a:defRPr/>
            </a:pPr>
            <a:r>
              <a:rPr lang="it-IT" altLang="it-IT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consultare il seguente sito</a:t>
            </a:r>
          </a:p>
          <a:p>
            <a:pPr algn="ctr" eaLnBrk="1" hangingPunct="1">
              <a:defRPr/>
            </a:pPr>
            <a:endParaRPr lang="it-IT" altLang="it-IT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defRPr/>
            </a:pPr>
            <a:r>
              <a:rPr lang="it-IT" alt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http://www.webalice.it/eliofragassi </a:t>
            </a:r>
          </a:p>
        </p:txBody>
      </p:sp>
    </p:spTree>
    <p:extLst>
      <p:ext uri="{BB962C8B-B14F-4D97-AF65-F5344CB8AC3E}">
        <p14:creationId xmlns:p14="http://schemas.microsoft.com/office/powerpoint/2010/main" val="3907483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</TotalTime>
  <Words>755</Words>
  <Application>Microsoft Office PowerPoint</Application>
  <PresentationFormat>Presentazione su schermo (4:3)</PresentationFormat>
  <Paragraphs>155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Courier New</vt:lpstr>
      <vt:lpstr>Symbol</vt:lpstr>
      <vt:lpstr>Times New Roman</vt:lpstr>
      <vt:lpstr>Tema di Office</vt:lpstr>
      <vt:lpstr>Presentazione standard di PowerPoint</vt:lpstr>
      <vt:lpstr>Geometria descrittiva dinamica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172</cp:revision>
  <dcterms:created xsi:type="dcterms:W3CDTF">2016-10-18T21:42:57Z</dcterms:created>
  <dcterms:modified xsi:type="dcterms:W3CDTF">2016-12-21T12:09:29Z</dcterms:modified>
</cp:coreProperties>
</file>