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9" r:id="rId5"/>
    <p:sldId id="263" r:id="rId6"/>
    <p:sldId id="270" r:id="rId7"/>
    <p:sldId id="257" r:id="rId8"/>
    <p:sldId id="258" r:id="rId9"/>
    <p:sldId id="259" r:id="rId10"/>
    <p:sldId id="264" r:id="rId11"/>
    <p:sldId id="268" r:id="rId12"/>
    <p:sldId id="260" r:id="rId13"/>
    <p:sldId id="267" r:id="rId14"/>
    <p:sldId id="265" r:id="rId15"/>
    <p:sldId id="266" r:id="rId16"/>
  </p:sldIdLst>
  <p:sldSz cx="9144000" cy="6858000" type="screen4x3"/>
  <p:notesSz cx="7086600" cy="10210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9E7D24-262B-4C93-961E-15749AE6135D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885C6CD-0B15-492C-ACB0-C2DD8C689E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  <p:sndAc>
      <p:stSnd>
        <p:snd r:embed="rId1" name="Rullo di tamburi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2299-F1E6-4001-98A9-6C40AEF5C36E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4770-9073-4113-B218-CB72248AD7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FA91-27CB-499E-9DAA-EFEBA7A41523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D8DC-31F2-4271-A5FC-8DC5F05F77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27A0-CFC3-48F2-9443-FD3AAF2839ED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B65F-FA66-4D2D-B808-2169302029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5005-8034-4D14-8405-18254EF93468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98BA-6B9E-42FB-BBD2-9E5F5B7D03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37B5-8342-49C6-9FCB-76627D797A77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91C4-1C21-4DA8-944B-F466751D51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2886" y="38093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E520-D7F4-45C8-B30C-2006706224DF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96F7-DC39-49B3-AA25-9C53372FCF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986" y="380761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06B9-E09F-4EC3-A472-97EB28D9AAE3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97A5-4E81-4D3A-9C56-2DD7E6430A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0D66-6752-4AD8-B2B1-28182082D75A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CA0D-3532-4239-999D-16F6235900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807" y="380904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D62A-210E-438E-B1D9-E5A245199DE8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D3D8-123F-416F-B764-5C0B4BACA4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592D-2B05-4657-9477-C88D6A6E21C5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2BF7-07E0-4E71-9BC6-2A6F21C7E6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5E95-ED8F-4A0B-AD6F-FCA199B4200D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9613-9803-4E62-B890-ABF6571FF6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4D2D-7DF8-4C10-84F1-646D91231C51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E488-A7C7-4490-AE59-55241EAC2C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 smtClean="0">
                <a:latin typeface="Rockwell" pitchFamily="18" charset="0"/>
              </a:defRPr>
            </a:lvl1pPr>
          </a:lstStyle>
          <a:p>
            <a:pPr>
              <a:defRPr/>
            </a:pPr>
            <a:fld id="{4C37342F-1B54-49E4-B124-4376796FB84E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3AD71AE9-CFDF-4255-B30F-3AE3285DE4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  <p:sndAc>
      <p:stSnd>
        <p:snd r:embed="rId1" name="Rullo di tamburi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F01B-77F9-4DFB-A5CF-0D1DC1CE2A4F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82AF-D8B0-44D7-98B4-CA45FC688A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  <p:sndAc>
      <p:stSnd>
        <p:snd r:embed="rId1" name="Rullo di tamburi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943-BB7C-482A-9C92-B6649623BB2A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A97A-D111-4748-8251-32837856E1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  <p:sndAc>
      <p:stSnd>
        <p:snd r:embed="rId1" name="Rullo di tamburi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326" y="380823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AC6B-C7C6-49BF-B774-99E4C23E7056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4939-EA3B-4E9D-886C-E2C70F3CDA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E5BF-5A60-4819-8C1F-A8372471493B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4103-82A4-4DFD-ABF0-A295A2E437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EE68-2FCC-4CA3-BFBD-A4E93C7BFBE1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ECE2-CBEA-4648-82DC-EB9627F177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0127-B898-4508-85A0-47F4ACB67FB0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BD9E-01D3-43FF-921E-A1D3BC59D3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Rullo di tamburi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fld id="{93AF14A5-D0CD-4E89-99C1-6A2AB741CCDB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00" smtClean="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fld id="{EC35706B-8C45-4522-8B47-ADE421925B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79" r:id="rId7"/>
    <p:sldLayoutId id="2147483686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ransition spd="slow">
    <p:fade/>
    <p:sndAc>
      <p:stSnd>
        <p:snd r:embed="rId22" name="Rullo di tamburi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9pPr>
    </p:titleStyle>
    <p:bodyStyle>
      <a:lvl1pPr marL="463550" indent="-463550" algn="l" rtl="0" fontAlgn="base">
        <a:spcBef>
          <a:spcPts val="2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rtl="0" fontAlgn="base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rtl="0" fontAlgn="base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rtl="0" fontAlgn="base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/>
          </p:nvPr>
        </p:nvSpPr>
        <p:spPr>
          <a:xfrm>
            <a:off x="1114425" y="3124200"/>
            <a:ext cx="7572375" cy="2124075"/>
          </a:xfrm>
        </p:spPr>
        <p:txBody>
          <a:bodyPr/>
          <a:lstStyle/>
          <a:p>
            <a:r>
              <a:rPr lang="it-IT" smtClean="0"/>
              <a:t>LUCIO ANNEO SENECA</a:t>
            </a:r>
          </a:p>
        </p:txBody>
      </p:sp>
      <p:sp>
        <p:nvSpPr>
          <p:cNvPr id="22530" name="Sottotitolo 2"/>
          <p:cNvSpPr>
            <a:spLocks noGrp="1"/>
          </p:cNvSpPr>
          <p:nvPr>
            <p:ph type="subTitle" idx="1"/>
          </p:nvPr>
        </p:nvSpPr>
        <p:spPr>
          <a:xfrm>
            <a:off x="2209800" y="5546725"/>
            <a:ext cx="6477000" cy="68421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it-IT" sz="3200" b="1" smtClean="0">
                <a:solidFill>
                  <a:srgbClr val="FF0000"/>
                </a:solidFill>
              </a:rPr>
              <a:t>Citazioni</a:t>
            </a:r>
          </a:p>
        </p:txBody>
      </p:sp>
      <p:pic>
        <p:nvPicPr>
          <p:cNvPr id="22531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336550"/>
            <a:ext cx="508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ttangolo 4"/>
          <p:cNvSpPr>
            <a:spLocks noChangeArrowheads="1"/>
          </p:cNvSpPr>
          <p:nvPr/>
        </p:nvSpPr>
        <p:spPr bwMode="auto">
          <a:xfrm>
            <a:off x="588963" y="3244850"/>
            <a:ext cx="228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Goudy Old Style" pitchFamily="18" charset="0"/>
              </a:rPr>
              <a:t>J.-L. David (1784-1825)</a:t>
            </a:r>
            <a:endParaRPr lang="it-IT">
              <a:latin typeface="Goudy Old Style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58708" r="-58708"/>
          <a:stretch>
            <a:fillRect/>
          </a:stretch>
        </p:blipFill>
        <p:spPr>
          <a:xfrm>
            <a:off x="-1316038" y="392113"/>
            <a:ext cx="10406063" cy="5770562"/>
          </a:xfrm>
        </p:spPr>
      </p:pic>
      <p:sp>
        <p:nvSpPr>
          <p:cNvPr id="31746" name="Rettangolo 4"/>
          <p:cNvSpPr>
            <a:spLocks noChangeArrowheads="1"/>
          </p:cNvSpPr>
          <p:nvPr/>
        </p:nvSpPr>
        <p:spPr bwMode="auto">
          <a:xfrm>
            <a:off x="6499225" y="1774825"/>
            <a:ext cx="2232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Goudy Old Style" pitchFamily="18" charset="0"/>
              </a:rPr>
              <a:t>P.P. Rubens (1577-1640)</a:t>
            </a:r>
            <a:endParaRPr lang="it-IT" sz="2400">
              <a:latin typeface="Goudy Old Style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60664" r="-60664"/>
          <a:stretch>
            <a:fillRect/>
          </a:stretch>
        </p:blipFill>
        <p:spPr>
          <a:xfrm>
            <a:off x="-1690688" y="361950"/>
            <a:ext cx="10544176" cy="5848350"/>
          </a:xfrm>
        </p:spPr>
      </p:pic>
      <p:sp>
        <p:nvSpPr>
          <p:cNvPr id="32770" name="Rettangolo 4"/>
          <p:cNvSpPr>
            <a:spLocks noChangeArrowheads="1"/>
          </p:cNvSpPr>
          <p:nvPr/>
        </p:nvSpPr>
        <p:spPr bwMode="auto">
          <a:xfrm>
            <a:off x="6246813" y="2419350"/>
            <a:ext cx="20637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Goudy Old Style" pitchFamily="18" charset="0"/>
              </a:rPr>
              <a:t>J.-N. Silvestre (1847-1926)</a:t>
            </a: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96850"/>
            <a:ext cx="7313613" cy="858838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Il filosofo (corpo-anima)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7325" y="784225"/>
            <a:ext cx="8543925" cy="5613400"/>
          </a:xfrm>
        </p:spPr>
        <p:txBody>
          <a:bodyPr/>
          <a:lstStyle/>
          <a:p>
            <a:pPr algn="just"/>
            <a:r>
              <a:rPr lang="it-IT" sz="3200" b="1" smtClean="0"/>
              <a:t>Cogitate nihil praeter animum esse mirabile, cui magno nihil magnum est (Epistulae).</a:t>
            </a:r>
          </a:p>
          <a:p>
            <a:pPr algn="just"/>
            <a:r>
              <a:rPr lang="it-IT" sz="3200" b="1" smtClean="0"/>
              <a:t>Hanc ergo sanam ac salubrem formam vitae tenete, ut corpori tantum indulgeatis quantum bonae valetudini satis est. Durius tractandum est ne animo male pareat (Epistulae).</a:t>
            </a:r>
          </a:p>
          <a:p>
            <a:pPr algn="just"/>
            <a:r>
              <a:rPr lang="it-IT" sz="3200" b="1" smtClean="0"/>
              <a:t>Corpus hoc animi pondus ac poena est; premente illo urguetur, in vinclis est, nisi accessit philosophia et illum respirare rerum naturae spectaculo iussit et a terrenis ad divina dimisit (Epistulae) </a:t>
            </a: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t="15831" b="15831"/>
          <a:stretch>
            <a:fillRect/>
          </a:stretch>
        </p:blipFill>
        <p:spPr>
          <a:xfrm>
            <a:off x="363538" y="250825"/>
            <a:ext cx="8220075" cy="4559300"/>
          </a:xfrm>
        </p:spPr>
      </p:pic>
      <p:sp>
        <p:nvSpPr>
          <p:cNvPr id="34818" name="Rettangolo 4"/>
          <p:cNvSpPr>
            <a:spLocks noChangeArrowheads="1"/>
          </p:cNvSpPr>
          <p:nvPr/>
        </p:nvSpPr>
        <p:spPr bwMode="auto">
          <a:xfrm>
            <a:off x="3200400" y="5127625"/>
            <a:ext cx="3243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Goudy Old Style" pitchFamily="18" charset="0"/>
              </a:rPr>
              <a:t>Luca Giordano (1634 -1705)</a:t>
            </a: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t="16725" b="16725"/>
          <a:stretch>
            <a:fillRect/>
          </a:stretch>
        </p:blipFill>
        <p:spPr>
          <a:xfrm>
            <a:off x="522288" y="361950"/>
            <a:ext cx="8339137" cy="4624388"/>
          </a:xfrm>
        </p:spPr>
      </p:pic>
      <p:sp>
        <p:nvSpPr>
          <p:cNvPr id="35842" name="Rettangolo 4"/>
          <p:cNvSpPr>
            <a:spLocks noChangeArrowheads="1"/>
          </p:cNvSpPr>
          <p:nvPr/>
        </p:nvSpPr>
        <p:spPr bwMode="auto">
          <a:xfrm>
            <a:off x="3062288" y="5354638"/>
            <a:ext cx="346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Goudy Old Style" pitchFamily="18" charset="0"/>
              </a:rPr>
              <a:t>Cristoforo Tavolini (1639-1677)</a:t>
            </a: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229" r="476"/>
          <a:stretch>
            <a:fillRect/>
          </a:stretch>
        </p:blipFill>
        <p:spPr>
          <a:xfrm>
            <a:off x="2311400" y="1116013"/>
            <a:ext cx="3713163" cy="4256087"/>
          </a:xfrm>
        </p:spPr>
      </p:pic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6678613" y="3244850"/>
            <a:ext cx="2109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400">
                <a:latin typeface="Goudy Old Style" pitchFamily="18" charset="0"/>
              </a:rPr>
              <a:t>Claude Mignon</a:t>
            </a:r>
          </a:p>
          <a:p>
            <a:r>
              <a:rPr lang="fi-FI" sz="2400">
                <a:latin typeface="Goudy Old Style" pitchFamily="18" charset="0"/>
              </a:rPr>
              <a:t> (1593-1670)</a:t>
            </a:r>
            <a:endParaRPr lang="it-IT" sz="2400">
              <a:latin typeface="Goudy Old Style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313613" cy="673100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Il filosofo (il tempo)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9400" y="990600"/>
            <a:ext cx="8778875" cy="5556250"/>
          </a:xfrm>
        </p:spPr>
        <p:txBody>
          <a:bodyPr/>
          <a:lstStyle/>
          <a:p>
            <a:pPr algn="just"/>
            <a:r>
              <a:rPr lang="it-IT" sz="3200" b="1" smtClean="0"/>
              <a:t>Non exiguum temporis habemus, sed multum </a:t>
            </a:r>
            <a:r>
              <a:rPr lang="it-IT" sz="2800" b="1" smtClean="0"/>
              <a:t>perdidimus</a:t>
            </a:r>
            <a:r>
              <a:rPr lang="it-IT" sz="3200" b="1" smtClean="0"/>
              <a:t>. Satis longa vita et in maximarum rerum consummationem large data est, si tota bene collocaretur (De brevitate vitae )</a:t>
            </a:r>
          </a:p>
          <a:p>
            <a:pPr algn="just"/>
            <a:r>
              <a:rPr lang="it-IT" sz="2800" b="1" smtClean="0"/>
              <a:t>Cotidie morimur; cotidie enim demitur aliqua pars vitae, et tunc quoque cum crescimus vita decrescit ... hunc ipsum quem agimus diem cum morte dividimus (Epistulae)</a:t>
            </a:r>
          </a:p>
          <a:p>
            <a:pPr algn="just"/>
            <a:r>
              <a:rPr lang="it-IT" sz="2800" b="1" smtClean="0"/>
              <a:t>Mors quid est? Aut finis aut transitus. Nec desinere timeo (idem est enim quod non coepisse), nec transire (Epistulae ad Lucilium) </a:t>
            </a: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t="4648" b="4648"/>
          <a:stretch>
            <a:fillRect/>
          </a:stretch>
        </p:blipFill>
        <p:spPr>
          <a:xfrm>
            <a:off x="1995488" y="2141538"/>
            <a:ext cx="5081587" cy="2817812"/>
          </a:xfrm>
        </p:spPr>
      </p:pic>
      <p:sp>
        <p:nvSpPr>
          <p:cNvPr id="24578" name="Rettangolo 4"/>
          <p:cNvSpPr>
            <a:spLocks noChangeArrowheads="1"/>
          </p:cNvSpPr>
          <p:nvPr/>
        </p:nvSpPr>
        <p:spPr bwMode="auto">
          <a:xfrm>
            <a:off x="2909888" y="5373688"/>
            <a:ext cx="313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Goudy Old Style" pitchFamily="18" charset="0"/>
              </a:rPr>
              <a:t>Manuel Domínguez (XIX secolo)</a:t>
            </a: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313613" cy="673100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Il filosofo (vita-morte)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788" y="990600"/>
            <a:ext cx="8640762" cy="5556250"/>
          </a:xfrm>
        </p:spPr>
        <p:txBody>
          <a:bodyPr/>
          <a:lstStyle/>
          <a:p>
            <a:pPr algn="just"/>
            <a:r>
              <a:rPr lang="it-IT" sz="3000" b="1" smtClean="0"/>
              <a:t>Punctum est quod vivimus et adhuc puncto minus.</a:t>
            </a:r>
          </a:p>
          <a:p>
            <a:pPr algn="just"/>
            <a:r>
              <a:rPr lang="it-IT" sz="3000" b="1" smtClean="0"/>
              <a:t>Mors me sequitur, fugit vita.</a:t>
            </a:r>
          </a:p>
          <a:p>
            <a:pPr algn="just"/>
            <a:r>
              <a:rPr lang="it-IT" sz="3000" b="1" smtClean="0"/>
              <a:t>Cui nasci contigit, mori restat.</a:t>
            </a:r>
          </a:p>
          <a:p>
            <a:pPr algn="just"/>
            <a:r>
              <a:rPr lang="it-IT" sz="3000" b="1" smtClean="0"/>
              <a:t>Vir fortis ac sapiens on fugere debet e vita, sed exire.</a:t>
            </a:r>
          </a:p>
          <a:p>
            <a:pPr algn="just"/>
            <a:r>
              <a:rPr lang="it-IT" sz="3000" b="1" smtClean="0"/>
              <a:t>Ante ad mortem quam ad vitam praeparandi sumus</a:t>
            </a:r>
            <a:r>
              <a:rPr lang="it-IT" sz="2800" b="1" smtClean="0"/>
              <a:t>.</a:t>
            </a:r>
          </a:p>
          <a:p>
            <a:pPr algn="just"/>
            <a:r>
              <a:rPr lang="it-IT" sz="2800" b="1" smtClean="0"/>
              <a:t>Ante senectutem curavi ut bene viverem, in senectute ut bene moriar: bene autem mori est libenter mori.</a:t>
            </a:r>
          </a:p>
          <a:p>
            <a:pPr algn="just"/>
            <a:endParaRPr lang="it-IT" sz="2800" b="1" smtClean="0"/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t="12013" b="12013"/>
          <a:stretch>
            <a:fillRect/>
          </a:stretch>
        </p:blipFill>
        <p:spPr>
          <a:xfrm>
            <a:off x="2773363" y="1920875"/>
            <a:ext cx="4021137" cy="2230438"/>
          </a:xfrm>
        </p:spPr>
      </p:pic>
      <p:sp>
        <p:nvSpPr>
          <p:cNvPr id="26626" name="Rettangolo 4"/>
          <p:cNvSpPr>
            <a:spLocks noChangeArrowheads="1"/>
          </p:cNvSpPr>
          <p:nvPr/>
        </p:nvSpPr>
        <p:spPr bwMode="auto">
          <a:xfrm>
            <a:off x="3003550" y="4376738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Goudy Old Style" pitchFamily="18" charset="0"/>
              </a:rPr>
              <a:t>Gerard von Honthorst (</a:t>
            </a:r>
            <a:r>
              <a:rPr lang="it-IT" sz="1400">
                <a:latin typeface="Goudy Old Style" pitchFamily="18" charset="0"/>
              </a:rPr>
              <a:t>1592-1656)</a:t>
            </a:r>
            <a:endParaRPr lang="it-IT">
              <a:latin typeface="Goudy Old Style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313613" cy="673100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Il filosofo (vita-morte)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788" y="990600"/>
            <a:ext cx="8640762" cy="5556250"/>
          </a:xfrm>
        </p:spPr>
        <p:txBody>
          <a:bodyPr/>
          <a:lstStyle/>
          <a:p>
            <a:pPr algn="just"/>
            <a:r>
              <a:rPr lang="it-IT" sz="3200" b="1" smtClean="0"/>
              <a:t>Vitam brevem esse, longam artem.</a:t>
            </a:r>
          </a:p>
          <a:p>
            <a:pPr algn="just"/>
            <a:r>
              <a:rPr lang="it-IT" sz="3200" b="1" smtClean="0"/>
              <a:t>Non accipimus brevem vitam, sed facimus, nec inopes eius sed prodigi sumus.</a:t>
            </a:r>
          </a:p>
          <a:p>
            <a:pPr algn="just"/>
            <a:r>
              <a:rPr lang="it-IT" sz="3200" b="1" smtClean="0"/>
              <a:t>Non exiguum temporis habemus, sed multum perdidimus.</a:t>
            </a:r>
          </a:p>
          <a:p>
            <a:pPr algn="just"/>
            <a:r>
              <a:rPr lang="it-IT" sz="3200" b="1" smtClean="0"/>
              <a:t>Tamquam semper victuri vivitis; numquam vobis fragilitas vestra succurrit.</a:t>
            </a:r>
          </a:p>
          <a:p>
            <a:pPr algn="just"/>
            <a:r>
              <a:rPr lang="it-IT" sz="3200" b="1" smtClean="0"/>
              <a:t>Omnia tamquam mortales timetis, omnia tamquam inmortales concupiscitis.</a:t>
            </a:r>
          </a:p>
          <a:p>
            <a:pPr algn="just">
              <a:buFontTx/>
              <a:buNone/>
            </a:pPr>
            <a:endParaRPr lang="it-IT" sz="2800" b="1" smtClean="0"/>
          </a:p>
          <a:p>
            <a:pPr algn="just"/>
            <a:endParaRPr lang="it-IT" sz="2800" b="1" smtClean="0"/>
          </a:p>
          <a:p>
            <a:pPr algn="just"/>
            <a:endParaRPr lang="it-IT" sz="2800" b="1" smtClean="0"/>
          </a:p>
          <a:p>
            <a:pPr algn="just"/>
            <a:endParaRPr lang="it-IT" sz="2800" b="1" smtClean="0"/>
          </a:p>
          <a:p>
            <a:pPr algn="just"/>
            <a:endParaRPr lang="it-IT" sz="2800" b="1" smtClean="0"/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politico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938" y="1371600"/>
            <a:ext cx="8469312" cy="44196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4000" b="1" dirty="0"/>
              <a:t>Hoc </a:t>
            </a:r>
            <a:r>
              <a:rPr lang="it-IT" sz="4000" b="1" dirty="0" err="1"/>
              <a:t>nempe</a:t>
            </a:r>
            <a:r>
              <a:rPr lang="it-IT" sz="4000" b="1" dirty="0"/>
              <a:t> ab </a:t>
            </a:r>
            <a:r>
              <a:rPr lang="it-IT" sz="4000" b="1" dirty="0" err="1"/>
              <a:t>homine</a:t>
            </a:r>
            <a:r>
              <a:rPr lang="it-IT" sz="4000" b="1" dirty="0"/>
              <a:t> </a:t>
            </a:r>
            <a:r>
              <a:rPr lang="it-IT" sz="4000" b="1" dirty="0" err="1"/>
              <a:t>exigitur</a:t>
            </a:r>
            <a:r>
              <a:rPr lang="it-IT" sz="4000" b="1" dirty="0"/>
              <a:t>, ut prosit </a:t>
            </a:r>
            <a:r>
              <a:rPr lang="it-IT" sz="4000" b="1" dirty="0" err="1"/>
              <a:t>hominibus</a:t>
            </a:r>
            <a:r>
              <a:rPr lang="it-IT" sz="4000" b="1" dirty="0"/>
              <a:t>: si fieri </a:t>
            </a:r>
            <a:r>
              <a:rPr lang="it-IT" sz="4000" b="1" dirty="0" err="1"/>
              <a:t>potest</a:t>
            </a:r>
            <a:r>
              <a:rPr lang="it-IT" sz="4000" b="1" dirty="0"/>
              <a:t>, </a:t>
            </a:r>
            <a:r>
              <a:rPr lang="it-IT" sz="4000" b="1" dirty="0" err="1"/>
              <a:t>multis</a:t>
            </a:r>
            <a:r>
              <a:rPr lang="it-IT" sz="4000" b="1" dirty="0"/>
              <a:t>; si </a:t>
            </a:r>
            <a:r>
              <a:rPr lang="it-IT" sz="4000" b="1" dirty="0" err="1"/>
              <a:t>minus</a:t>
            </a:r>
            <a:r>
              <a:rPr lang="it-IT" sz="4000" b="1" dirty="0"/>
              <a:t>, </a:t>
            </a:r>
            <a:r>
              <a:rPr lang="it-IT" sz="4000" b="1" dirty="0" err="1"/>
              <a:t>paucis</a:t>
            </a:r>
            <a:r>
              <a:rPr lang="it-IT" sz="4000" b="1" dirty="0"/>
              <a:t>; si </a:t>
            </a:r>
            <a:r>
              <a:rPr lang="it-IT" sz="4000" b="1" dirty="0" err="1"/>
              <a:t>minus</a:t>
            </a:r>
            <a:r>
              <a:rPr lang="it-IT" sz="4000" b="1" dirty="0"/>
              <a:t>, </a:t>
            </a:r>
            <a:r>
              <a:rPr lang="it-IT" sz="4000" b="1" dirty="0" err="1"/>
              <a:t>proximis</a:t>
            </a:r>
            <a:r>
              <a:rPr lang="it-IT" sz="4000" b="1" dirty="0"/>
              <a:t>; si </a:t>
            </a:r>
            <a:r>
              <a:rPr lang="it-IT" sz="4000" b="1" dirty="0" err="1"/>
              <a:t>minus</a:t>
            </a:r>
            <a:r>
              <a:rPr lang="it-IT" sz="4000" b="1" dirty="0"/>
              <a:t>, </a:t>
            </a:r>
            <a:r>
              <a:rPr lang="it-IT" sz="4000" b="1" dirty="0" err="1"/>
              <a:t>sibi</a:t>
            </a:r>
            <a:r>
              <a:rPr lang="it-IT" sz="4000" b="1" dirty="0"/>
              <a:t> (De </a:t>
            </a:r>
            <a:r>
              <a:rPr lang="it-IT" sz="4000" b="1" dirty="0" err="1" smtClean="0"/>
              <a:t>otio</a:t>
            </a:r>
            <a:r>
              <a:rPr lang="it-IT" sz="4000" b="1" dirty="0" smtClean="0"/>
              <a:t>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 sz="4000" b="1" dirty="0" err="1"/>
              <a:t>Faciet</a:t>
            </a:r>
            <a:r>
              <a:rPr lang="it-IT" sz="4000" b="1" dirty="0"/>
              <a:t> sapiens </a:t>
            </a:r>
            <a:r>
              <a:rPr lang="it-IT" sz="4000" b="1" dirty="0" err="1"/>
              <a:t>etiam</a:t>
            </a:r>
            <a:r>
              <a:rPr lang="it-IT" sz="4000" b="1" dirty="0"/>
              <a:t> </a:t>
            </a:r>
            <a:r>
              <a:rPr lang="it-IT" sz="4000" b="1" dirty="0" err="1"/>
              <a:t>quae</a:t>
            </a:r>
            <a:r>
              <a:rPr lang="it-IT" sz="4000" b="1" dirty="0"/>
              <a:t> non </a:t>
            </a:r>
            <a:r>
              <a:rPr lang="it-IT" sz="4000" b="1" dirty="0" err="1"/>
              <a:t>probabit</a:t>
            </a:r>
            <a:r>
              <a:rPr lang="it-IT" sz="4000" b="1" dirty="0"/>
              <a:t> ut ad </a:t>
            </a:r>
            <a:r>
              <a:rPr lang="it-IT" sz="4000" b="1" dirty="0" err="1"/>
              <a:t>maiora</a:t>
            </a:r>
            <a:r>
              <a:rPr lang="it-IT" sz="4000" b="1" dirty="0"/>
              <a:t> </a:t>
            </a:r>
            <a:r>
              <a:rPr lang="it-IT" sz="4000" b="1" dirty="0" err="1"/>
              <a:t>transitum</a:t>
            </a:r>
            <a:r>
              <a:rPr lang="it-IT" sz="4000" b="1" dirty="0"/>
              <a:t> </a:t>
            </a:r>
            <a:r>
              <a:rPr lang="it-IT" sz="4000" b="1" dirty="0" err="1" smtClean="0"/>
              <a:t>inveniat</a:t>
            </a:r>
            <a:r>
              <a:rPr lang="it-IT" sz="40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8925"/>
            <a:ext cx="7313613" cy="803275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Il filosofo (uomo-Dio)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223963"/>
            <a:ext cx="8197850" cy="5106987"/>
          </a:xfrm>
        </p:spPr>
        <p:txBody>
          <a:bodyPr/>
          <a:lstStyle/>
          <a:p>
            <a:pPr algn="just"/>
            <a:r>
              <a:rPr lang="it-IT" sz="3200" b="1" smtClean="0"/>
              <a:t>Quid est deus? Mens universi. Quid est deus? Quod vides totum et quod non vides totum (Naturales Quaestiones)</a:t>
            </a:r>
          </a:p>
          <a:p>
            <a:pPr algn="just"/>
            <a:r>
              <a:rPr lang="it-IT" sz="3200" b="1" smtClean="0"/>
              <a:t>Totum hoc quo continemur et unum est et deus, et socii sumus eius et membra (Epistulae ad Lucilium ).</a:t>
            </a:r>
          </a:p>
          <a:p>
            <a:pPr algn="just"/>
            <a:r>
              <a:rPr lang="it-IT" sz="3200" b="1" smtClean="0"/>
              <a:t>Prope est a te deus, tecum est, intus est (Epistulae ad Lucilium)</a:t>
            </a:r>
          </a:p>
          <a:p>
            <a:endParaRPr lang="it-IT" smtClean="0"/>
          </a:p>
          <a:p>
            <a:endParaRPr lang="it-IT" smtClean="0"/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15913"/>
            <a:ext cx="7313613" cy="868362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Il filosofo (uomo-Dio)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550" y="1270000"/>
            <a:ext cx="8329613" cy="52101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3600" b="1" dirty="0" smtClean="0"/>
              <a:t>In </a:t>
            </a:r>
            <a:r>
              <a:rPr lang="it-IT" sz="3600" b="1" dirty="0"/>
              <a:t>regno nati </a:t>
            </a:r>
            <a:r>
              <a:rPr lang="it-IT" sz="3600" b="1" dirty="0" err="1"/>
              <a:t>sumus</a:t>
            </a:r>
            <a:r>
              <a:rPr lang="it-IT" sz="3600" b="1" dirty="0"/>
              <a:t>: </a:t>
            </a:r>
            <a:r>
              <a:rPr lang="it-IT" sz="3600" b="1" dirty="0" err="1"/>
              <a:t>deo</a:t>
            </a:r>
            <a:r>
              <a:rPr lang="it-IT" sz="3600" b="1" dirty="0"/>
              <a:t> parere </a:t>
            </a:r>
            <a:r>
              <a:rPr lang="it-IT" sz="3600" b="1" dirty="0" err="1"/>
              <a:t>libertas</a:t>
            </a:r>
            <a:r>
              <a:rPr lang="it-IT" sz="3600" b="1" dirty="0"/>
              <a:t> est (De vita beata 15, 7)</a:t>
            </a:r>
            <a:r>
              <a:rPr lang="it-IT" sz="3600" b="1" dirty="0" smtClean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 sz="3600" b="1" dirty="0"/>
              <a:t>Non pareo </a:t>
            </a:r>
            <a:r>
              <a:rPr lang="it-IT" sz="3600" b="1" dirty="0" err="1"/>
              <a:t>deo</a:t>
            </a:r>
            <a:r>
              <a:rPr lang="it-IT" sz="3600" b="1" dirty="0"/>
              <a:t> </a:t>
            </a:r>
            <a:r>
              <a:rPr lang="it-IT" sz="3600" b="1" dirty="0" err="1"/>
              <a:t>sed</a:t>
            </a:r>
            <a:r>
              <a:rPr lang="it-IT" sz="3600" b="1" dirty="0"/>
              <a:t> </a:t>
            </a:r>
            <a:r>
              <a:rPr lang="it-IT" sz="3600" b="1" dirty="0" err="1"/>
              <a:t>adsentior</a:t>
            </a:r>
            <a:r>
              <a:rPr lang="it-IT" sz="3600" b="1" dirty="0"/>
              <a:t>; ex animo </a:t>
            </a:r>
            <a:r>
              <a:rPr lang="it-IT" sz="3600" b="1" dirty="0" err="1"/>
              <a:t>illum</a:t>
            </a:r>
            <a:r>
              <a:rPr lang="it-IT" sz="3600" b="1" dirty="0"/>
              <a:t>, non </a:t>
            </a:r>
            <a:r>
              <a:rPr lang="it-IT" sz="3600" b="1" dirty="0" err="1"/>
              <a:t>quia</a:t>
            </a:r>
            <a:r>
              <a:rPr lang="it-IT" sz="3600" b="1" dirty="0"/>
              <a:t> necesse est, </a:t>
            </a:r>
            <a:r>
              <a:rPr lang="it-IT" sz="3600" b="1" dirty="0" err="1"/>
              <a:t>sequor</a:t>
            </a:r>
            <a:r>
              <a:rPr lang="it-IT" sz="3600" b="1" dirty="0"/>
              <a:t> (</a:t>
            </a:r>
            <a:r>
              <a:rPr lang="it-IT" sz="3600" b="1" dirty="0" err="1"/>
              <a:t>Epistulae</a:t>
            </a:r>
            <a:r>
              <a:rPr lang="it-IT" sz="3600" b="1" dirty="0"/>
              <a:t> ad </a:t>
            </a:r>
            <a:r>
              <a:rPr lang="it-IT" sz="3600" b="1" dirty="0" err="1"/>
              <a:t>Lucilium</a:t>
            </a:r>
            <a:r>
              <a:rPr lang="it-IT" sz="3600" b="1" dirty="0"/>
              <a:t> 96, 2)</a:t>
            </a:r>
            <a:r>
              <a:rPr lang="it-IT" sz="3600" b="1" dirty="0" smtClean="0"/>
              <a:t>.</a:t>
            </a:r>
            <a:endParaRPr lang="it-IT" sz="3600" b="1" dirty="0"/>
          </a:p>
          <a:p>
            <a:pPr algn="just" fontAlgn="auto">
              <a:spcAft>
                <a:spcPts val="0"/>
              </a:spcAft>
              <a:defRPr/>
            </a:pPr>
            <a:r>
              <a:rPr lang="it-IT" sz="3600" b="1" dirty="0"/>
              <a:t>Sic </a:t>
            </a:r>
            <a:r>
              <a:rPr lang="it-IT" sz="3600" b="1" dirty="0" err="1"/>
              <a:t>nunc</a:t>
            </a:r>
            <a:r>
              <a:rPr lang="it-IT" sz="3600" b="1" dirty="0"/>
              <a:t> </a:t>
            </a:r>
            <a:r>
              <a:rPr lang="it-IT" sz="3600" b="1" dirty="0" err="1"/>
              <a:t>naturam</a:t>
            </a:r>
            <a:r>
              <a:rPr lang="it-IT" sz="3600" b="1" dirty="0"/>
              <a:t> voca, </a:t>
            </a:r>
            <a:r>
              <a:rPr lang="it-IT" sz="3600" b="1" dirty="0" err="1"/>
              <a:t>fatum</a:t>
            </a:r>
            <a:r>
              <a:rPr lang="it-IT" sz="3600" b="1" dirty="0"/>
              <a:t>, </a:t>
            </a:r>
            <a:r>
              <a:rPr lang="it-IT" sz="3600" b="1" dirty="0" err="1"/>
              <a:t>fortunam</a:t>
            </a:r>
            <a:r>
              <a:rPr lang="it-IT" sz="3600" b="1" dirty="0"/>
              <a:t>: omnia </a:t>
            </a:r>
            <a:r>
              <a:rPr lang="it-IT" sz="3600" b="1" dirty="0" err="1"/>
              <a:t>eiusdem</a:t>
            </a:r>
            <a:r>
              <a:rPr lang="it-IT" sz="3600" b="1" dirty="0"/>
              <a:t> dei nomina </a:t>
            </a:r>
            <a:r>
              <a:rPr lang="it-IT" sz="3600" b="1" dirty="0" err="1"/>
              <a:t>sunt</a:t>
            </a:r>
            <a:r>
              <a:rPr lang="it-IT" sz="3600" b="1" dirty="0"/>
              <a:t> varie </a:t>
            </a:r>
            <a:r>
              <a:rPr lang="it-IT" sz="3600" b="1" dirty="0" err="1"/>
              <a:t>utentis</a:t>
            </a:r>
            <a:r>
              <a:rPr lang="it-IT" sz="3600" b="1" dirty="0"/>
              <a:t> sua </a:t>
            </a:r>
            <a:r>
              <a:rPr lang="it-IT" sz="3600" b="1" dirty="0" err="1"/>
              <a:t>potestate</a:t>
            </a:r>
            <a:r>
              <a:rPr lang="it-IT" sz="3600" b="1" dirty="0"/>
              <a:t> (De </a:t>
            </a:r>
            <a:r>
              <a:rPr lang="it-IT" sz="3600" b="1" dirty="0" err="1"/>
              <a:t>beneficiis</a:t>
            </a:r>
            <a:r>
              <a:rPr lang="it-IT" sz="3600" b="1" dirty="0"/>
              <a:t> IV 8, 3).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ransition spd="slow">
    <p:fade/>
    <p:sndAc>
      <p:stSnd>
        <p:snd r:embed="rId2" name="Rullo di tamburi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alamaio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Calamaio.thmx</Template>
  <TotalTime>88</TotalTime>
  <Words>417</Words>
  <Application>Microsoft Macintosh PowerPoint</Application>
  <PresentationFormat>Presentazione su schermo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13</vt:i4>
      </vt:variant>
      <vt:variant>
        <vt:lpstr>Titoli diapositive</vt:lpstr>
      </vt:variant>
      <vt:variant>
        <vt:i4>15</vt:i4>
      </vt:variant>
    </vt:vector>
  </HeadingPairs>
  <TitlesOfParts>
    <vt:vector size="33" baseType="lpstr">
      <vt:lpstr>Goudy Old Style</vt:lpstr>
      <vt:lpstr>Arial</vt:lpstr>
      <vt:lpstr>Calibri</vt:lpstr>
      <vt:lpstr>Rockwell</vt:lpstr>
      <vt:lpstr>Impact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Calamaio</vt:lpstr>
      <vt:lpstr>LUCIO ANNEO SENECA</vt:lpstr>
      <vt:lpstr>Il filosofo (il tempo)</vt:lpstr>
      <vt:lpstr>Diapositiva 3</vt:lpstr>
      <vt:lpstr>Il filosofo (vita-morte)</vt:lpstr>
      <vt:lpstr>Diapositiva 5</vt:lpstr>
      <vt:lpstr>Il filosofo (vita-morte)</vt:lpstr>
      <vt:lpstr>Diapositiva 7</vt:lpstr>
      <vt:lpstr>Il filosofo (uomo-Dio)</vt:lpstr>
      <vt:lpstr>Il filosofo (uomo-Dio)</vt:lpstr>
      <vt:lpstr>Diapositiva 10</vt:lpstr>
      <vt:lpstr>Diapositiva 11</vt:lpstr>
      <vt:lpstr>Il filosofo (corpo-anima)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LUCIO ANNEO SENECA</dc:title>
  <dc:creator>Rosalia</dc:creator>
  <cp:lastModifiedBy>GAUDIO</cp:lastModifiedBy>
  <cp:revision>9</cp:revision>
  <dcterms:created xsi:type="dcterms:W3CDTF">2013-10-01T08:38:42Z</dcterms:created>
  <dcterms:modified xsi:type="dcterms:W3CDTF">2013-10-21T17:26:32Z</dcterms:modified>
</cp:coreProperties>
</file>