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 b="def" i="def"/>
      <a:tcStyle>
        <a:tcBdr/>
        <a:fill>
          <a:solidFill>
            <a:srgbClr val="F6F2E5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 b="def" i="def"/>
      <a:tcStyle>
        <a:tcBdr/>
        <a:fill>
          <a:solidFill>
            <a:srgbClr val="F9F5E8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 b="def" i="def"/>
      <a:tcStyle>
        <a:tcBdr/>
        <a:fill>
          <a:solidFill>
            <a:srgbClr val="FFFBF1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E9E7DC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508000" y="51816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" name="Shape 14"/>
          <p:cNvSpPr/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Titolo Testo</a:t>
            </a:r>
          </a:p>
        </p:txBody>
      </p:sp>
      <p:sp>
        <p:nvSpPr>
          <p:cNvPr id="15" name="Shape 15"/>
          <p:cNvSpPr/>
          <p:nvPr>
            <p:ph type="body" sz="quarter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xfrm>
            <a:off x="12154001" y="8763000"/>
            <a:ext cx="342901" cy="3683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body" sz="quarter" idx="13"/>
          </p:nvPr>
        </p:nvSpPr>
        <p:spPr>
          <a:xfrm>
            <a:off x="508000" y="5918200"/>
            <a:ext cx="11988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40000"/>
              </a:lnSpc>
              <a:spcBef>
                <a:spcPts val="0"/>
              </a:spcBef>
              <a:buSzTx/>
              <a:buNone/>
              <a:defRPr i="1" sz="3000">
                <a:solidFill>
                  <a:srgbClr val="9D9D9D"/>
                </a:solidFill>
              </a:defRPr>
            </a:lvl1pPr>
          </a:lstStyle>
          <a:p>
            <a:pPr/>
            <a:r>
              <a:t>–Giovanni Mela</a:t>
            </a:r>
          </a:p>
        </p:txBody>
      </p:sp>
      <p:sp>
        <p:nvSpPr>
          <p:cNvPr id="106" name="Shape 106"/>
          <p:cNvSpPr/>
          <p:nvPr>
            <p:ph type="body" sz="quarter" idx="14"/>
          </p:nvPr>
        </p:nvSpPr>
        <p:spPr>
          <a:xfrm>
            <a:off x="1270000" y="4298950"/>
            <a:ext cx="10464800" cy="6223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SzTx/>
              <a:buNone/>
              <a:defRPr sz="3600"/>
            </a:lvl1pPr>
          </a:lstStyle>
          <a:p>
            <a:pPr/>
            <a:r>
              <a:t>“Inserisci qui una citazione”. </a:t>
            </a:r>
          </a:p>
        </p:txBody>
      </p:sp>
      <p:sp>
        <p:nvSpPr>
          <p:cNvPr id="107" name="Shape 10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pic" idx="13"/>
          </p:nvPr>
        </p:nvSpPr>
        <p:spPr>
          <a:xfrm>
            <a:off x="622300" y="1181100"/>
            <a:ext cx="11760200" cy="5676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Titolo Testo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pic" sz="half" idx="13"/>
          </p:nvPr>
        </p:nvSpPr>
        <p:spPr>
          <a:xfrm>
            <a:off x="6805519" y="981849"/>
            <a:ext cx="5575301" cy="75311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2" name="Shape 42"/>
          <p:cNvSpPr/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pPr/>
            <a:r>
              <a:t>Titolo Testo</a:t>
            </a:r>
          </a:p>
        </p:txBody>
      </p:sp>
      <p:sp>
        <p:nvSpPr>
          <p:cNvPr id="43" name="Shape 43"/>
          <p:cNvSpPr/>
          <p:nvPr>
            <p:ph type="body" sz="quarter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508000" y="25781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Shape 52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Shape 53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" name="Shape 63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" name="Shape 64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7" name="Shape 6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5" name="Shape 75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6" name="Shape 76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7" name="Shape 77"/>
          <p:cNvSpPr/>
          <p:nvPr>
            <p:ph type="pic" sz="half" idx="13"/>
          </p:nvPr>
        </p:nvSpPr>
        <p:spPr>
          <a:xfrm>
            <a:off x="620619" y="2994799"/>
            <a:ext cx="5524501" cy="5524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8" name="Shape 7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79" name="Shape 79"/>
          <p:cNvSpPr/>
          <p:nvPr>
            <p:ph type="body" sz="half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8" name="Shape 8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pic" sz="quarter" idx="13"/>
          </p:nvPr>
        </p:nvSpPr>
        <p:spPr>
          <a:xfrm>
            <a:off x="6654800" y="977900"/>
            <a:ext cx="5727700" cy="3606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Shape 96"/>
          <p:cNvSpPr/>
          <p:nvPr>
            <p:ph type="pic" sz="quarter" idx="14"/>
          </p:nvPr>
        </p:nvSpPr>
        <p:spPr>
          <a:xfrm>
            <a:off x="6654800" y="5003800"/>
            <a:ext cx="5727700" cy="3644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7" name="Shape 97"/>
          <p:cNvSpPr/>
          <p:nvPr>
            <p:ph type="pic" sz="half" idx="15"/>
          </p:nvPr>
        </p:nvSpPr>
        <p:spPr>
          <a:xfrm>
            <a:off x="620619" y="975499"/>
            <a:ext cx="5575301" cy="76708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8" name="Shape 9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12166701" y="8763000"/>
            <a:ext cx="342901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1pPr>
      <a:lvl2pPr marL="0" marR="0" indent="2286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2pPr>
      <a:lvl3pPr marL="0" marR="0" indent="4572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3pPr>
      <a:lvl4pPr marL="0" marR="0" indent="6858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4pPr>
      <a:lvl5pPr marL="0" marR="0" indent="9144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5pPr>
      <a:lvl6pPr marL="0" marR="0" indent="11430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6pPr>
      <a:lvl7pPr marL="0" marR="0" indent="13716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7pPr>
      <a:lvl8pPr marL="0" marR="0" indent="16002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8pPr>
      <a:lvl9pPr marL="0" marR="0" indent="18288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9pPr>
    </p:titleStyle>
    <p:bodyStyle>
      <a:lvl1pPr marL="4191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1pPr>
      <a:lvl2pPr marL="8382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2pPr>
      <a:lvl3pPr marL="12573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3pPr>
      <a:lvl4pPr marL="16764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4pPr>
      <a:lvl5pPr marL="20955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5pPr>
      <a:lvl6pPr marL="25146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6pPr>
      <a:lvl7pPr marL="29337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7pPr>
      <a:lvl8pPr marL="33528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8pPr>
      <a:lvl9pPr marL="37719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Andreuccio da Perugia</a:t>
            </a:r>
          </a:p>
        </p:txBody>
      </p:sp>
      <p:sp>
        <p:nvSpPr>
          <p:cNvPr id="132" name="Shape 132"/>
          <p:cNvSpPr/>
          <p:nvPr>
            <p:ph type="subTitle" sz="quarter" idx="1"/>
          </p:nvPr>
        </p:nvSpPr>
        <p:spPr>
          <a:xfrm>
            <a:off x="508000" y="5568950"/>
            <a:ext cx="11988800" cy="8255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Giovanni Boccaccio - Decameron, novella n.5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"/>
          <p:cNvPicPr>
            <a:picLocks noChangeAspect="0"/>
          </p:cNvPicPr>
          <p:nvPr>
            <p:ph type="pic" idx="13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488949" y="2825750"/>
            <a:ext cx="5778501" cy="5854701"/>
          </a:xfrm>
          <a:prstGeom prst="rect">
            <a:avLst/>
          </a:prstGeom>
        </p:spPr>
      </p:pic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ii giornata</a:t>
            </a:r>
          </a:p>
        </p:txBody>
      </p:sp>
      <p:sp>
        <p:nvSpPr>
          <p:cNvPr id="136" name="Shape 136"/>
          <p:cNvSpPr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353568" indent="-353568" defTabSz="560831">
              <a:spcBef>
                <a:spcPts val="3000"/>
              </a:spcBef>
              <a:buBlip>
                <a:blip r:embed="rId3"/>
              </a:buBlip>
              <a:defRPr sz="2880"/>
            </a:pPr>
            <a:r>
              <a:t>La regina della seconda giornata è Filomena che sceglie come tema la fortuna, vista da Boccaccio come qualcosa di ingovernabile e dominabile soltanto dall’intelligenza. </a:t>
            </a:r>
          </a:p>
          <a:p>
            <a:pPr marL="353568" indent="-353568" defTabSz="560831">
              <a:spcBef>
                <a:spcPts val="3000"/>
              </a:spcBef>
              <a:buBlip>
                <a:blip r:embed="rId3"/>
              </a:buBlip>
              <a:defRPr sz="2880"/>
            </a:pPr>
            <a:r>
              <a:t>La novella di Andreuccio verrà raccontata da Fiammetta.</a:t>
            </a:r>
          </a:p>
          <a:p>
            <a:pPr marL="353568" indent="-353568" defTabSz="560831">
              <a:spcBef>
                <a:spcPts val="3000"/>
              </a:spcBef>
              <a:buBlip>
                <a:blip r:embed="rId3"/>
              </a:buBlip>
              <a:defRPr sz="2880"/>
            </a:pPr>
            <a:r>
              <a:t>Le novelle si concludono con un lieto fine, nonostante i protagonisti debbano affrontare vari ostacoli.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Ambientazione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Temporale: inizio 1300</a:t>
            </a:r>
          </a:p>
          <a:p>
            <a:pPr>
              <a:buBlip>
                <a:blip r:embed="rId2"/>
              </a:buBlip>
            </a:pPr>
            <a:r>
              <a:t>Spaziale: Napoli - mercato dei cavalli, rione Malpertugio, chiesa dell’arcivescovo Minutolo.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Personaggi principali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Andreuccio di Pietro: protagonista, mercante di cavalli</a:t>
            </a:r>
          </a:p>
          <a:p>
            <a:pPr>
              <a:buBlip>
                <a:blip r:embed="rId2"/>
              </a:buBlip>
            </a:pPr>
            <a:r>
              <a:t>Madonna Fiordaliso: giovane prostituta siciliana</a:t>
            </a:r>
          </a:p>
          <a:p>
            <a:pPr>
              <a:buBlip>
                <a:blip r:embed="rId2"/>
              </a:buBlip>
            </a:pPr>
            <a:r>
              <a:t>Due ladri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Trama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xfrm>
            <a:off x="508000" y="3041650"/>
            <a:ext cx="11988800" cy="5727700"/>
          </a:xfrm>
          <a:prstGeom prst="rect">
            <a:avLst/>
          </a:prstGeom>
        </p:spPr>
        <p:txBody>
          <a:bodyPr/>
          <a:lstStyle/>
          <a:p>
            <a:pPr marL="389763" indent="-389763" defTabSz="543305">
              <a:spcBef>
                <a:spcPts val="3900"/>
              </a:spcBef>
              <a:buBlip>
                <a:blip r:embed="rId2"/>
              </a:buBlip>
              <a:defRPr sz="3162"/>
            </a:pPr>
            <a:r>
              <a:t>Andreuccio si reca a Napoli per il commercio di cavalli. </a:t>
            </a:r>
          </a:p>
          <a:p>
            <a:pPr marL="389763" indent="-389763" defTabSz="543305">
              <a:spcBef>
                <a:spcPts val="3900"/>
              </a:spcBef>
              <a:buBlip>
                <a:blip r:embed="rId2"/>
              </a:buBlip>
              <a:defRPr sz="3162"/>
            </a:pPr>
            <a:r>
              <a:t>Ingenuo mostra la sua borsa contenente i 500 fiorini d’oro ai passanti. </a:t>
            </a:r>
          </a:p>
          <a:p>
            <a:pPr marL="389763" indent="-389763" defTabSz="543305">
              <a:spcBef>
                <a:spcPts val="3900"/>
              </a:spcBef>
              <a:buBlip>
                <a:blip r:embed="rId2"/>
              </a:buBlip>
              <a:defRPr sz="3162"/>
            </a:pPr>
            <a:r>
              <a:t>Viene ingannato da una vecchia signora siciliana insieme con una ragazza, che si fingono sue parenti. </a:t>
            </a:r>
          </a:p>
          <a:p>
            <a:pPr marL="389763" indent="-389763" defTabSz="543305">
              <a:spcBef>
                <a:spcPts val="3900"/>
              </a:spcBef>
              <a:buBlip>
                <a:blip r:embed="rId2"/>
              </a:buBlip>
              <a:defRPr sz="3162"/>
            </a:pPr>
            <a:r>
              <a:t>Recatosi presso la loro dimora, la ragazza inventa una storia facendogli credere di essere sua sorella, figlia del suo stesso padre (Pietro).</a:t>
            </a:r>
          </a:p>
          <a:p>
            <a:pPr marL="389763" indent="-389763" defTabSz="543305">
              <a:spcBef>
                <a:spcPts val="3900"/>
              </a:spcBef>
              <a:buBlip>
                <a:blip r:embed="rId2"/>
              </a:buBlip>
              <a:defRPr sz="3162"/>
            </a:pPr>
            <a:r>
              <a:t>Lo invita a restare a cena e in seguito a fermarsi per la notte.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Trama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xfrm>
            <a:off x="508000" y="2990848"/>
            <a:ext cx="11988800" cy="5727701"/>
          </a:xfrm>
          <a:prstGeom prst="rect">
            <a:avLst/>
          </a:prstGeom>
        </p:spPr>
        <p:txBody>
          <a:bodyPr/>
          <a:lstStyle/>
          <a:p>
            <a:pPr marL="385572" indent="-385572" defTabSz="537463">
              <a:spcBef>
                <a:spcPts val="3800"/>
              </a:spcBef>
              <a:buBlip>
                <a:blip r:embed="rId2"/>
              </a:buBlip>
              <a:defRPr sz="3128"/>
            </a:pPr>
            <a:r>
              <a:t>Una volta lasciato solo in camera si spoglia e, necessitando di un bagno, lascia incustoditi i suoi averi.</a:t>
            </a:r>
          </a:p>
          <a:p>
            <a:pPr marL="385572" indent="-385572" defTabSz="537463">
              <a:spcBef>
                <a:spcPts val="3800"/>
              </a:spcBef>
              <a:buBlip>
                <a:blip r:embed="rId2"/>
              </a:buBlip>
              <a:defRPr sz="3128"/>
            </a:pPr>
            <a:r>
              <a:t>Nel bagno Andreuccio appoggia il piede su una tavola che capovolgendosi lo fa precipitare in un mare di sporcizia.</a:t>
            </a:r>
          </a:p>
          <a:p>
            <a:pPr marL="385572" indent="-385572" defTabSz="537463">
              <a:spcBef>
                <a:spcPts val="3800"/>
              </a:spcBef>
              <a:buBlip>
                <a:blip r:embed="rId2"/>
              </a:buBlip>
              <a:defRPr sz="3128"/>
            </a:pPr>
            <a:r>
              <a:t>Tutto dolente e maleodorante chiama aiuto invano. </a:t>
            </a:r>
          </a:p>
          <a:p>
            <a:pPr marL="385572" indent="-385572" defTabSz="537463">
              <a:spcBef>
                <a:spcPts val="3800"/>
              </a:spcBef>
              <a:buBlip>
                <a:blip r:embed="rId2"/>
              </a:buBlip>
              <a:defRPr sz="3128"/>
            </a:pPr>
            <a:r>
              <a:t>La ragazza ruba la borsa piena di denaro e non risponde alle sue urla.</a:t>
            </a:r>
          </a:p>
          <a:p>
            <a:pPr marL="385572" indent="-385572" defTabSz="537463">
              <a:spcBef>
                <a:spcPts val="3800"/>
              </a:spcBef>
              <a:buBlip>
                <a:blip r:embed="rId2"/>
              </a:buBlip>
              <a:defRPr sz="3128"/>
            </a:pPr>
            <a:r>
              <a:t>Andreuccio percorre la via catalana che conduce al porto per recarsi al mare e ripulirsi.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Trama</a:t>
            </a:r>
          </a:p>
        </p:txBody>
      </p:sp>
      <p:sp>
        <p:nvSpPr>
          <p:cNvPr id="151" name="Shape 1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3954" indent="-393954" defTabSz="549148">
              <a:spcBef>
                <a:spcPts val="3900"/>
              </a:spcBef>
              <a:buBlip>
                <a:blip r:embed="rId2"/>
              </a:buBlip>
              <a:defRPr sz="3196"/>
            </a:pPr>
            <a:r>
              <a:t>Vede due uomini (ladri) corrergli incontro, quindi spaventato si nasconde in un casolare dove però loro erano diretti.</a:t>
            </a:r>
          </a:p>
          <a:p>
            <a:pPr marL="393954" indent="-393954" defTabSz="549148">
              <a:spcBef>
                <a:spcPts val="3900"/>
              </a:spcBef>
              <a:buBlip>
                <a:blip r:embed="rId2"/>
              </a:buBlip>
              <a:defRPr sz="3196"/>
            </a:pPr>
            <a:r>
              <a:t>I due, trovatolo e conosciuta la sua storia, si mostrano compassionevoli nei suoi confronti e lo invitano a partecipare a una rapina presso una chiesa per trafugare la tomba dell’arcivescovo Filippo Minutolo, per riguadagnarsi i soldi persi.</a:t>
            </a:r>
          </a:p>
          <a:p>
            <a:pPr marL="393954" indent="-393954" defTabSz="549148">
              <a:spcBef>
                <a:spcPts val="3900"/>
              </a:spcBef>
              <a:buBlip>
                <a:blip r:embed="rId2"/>
              </a:buBlip>
              <a:defRPr sz="3196"/>
            </a:pPr>
            <a:r>
              <a:t>Decidono di fermarsi presso un pozzo per permettergli di lavarsi.</a:t>
            </a:r>
          </a:p>
          <a:p>
            <a:pPr marL="393954" indent="-393954" defTabSz="549148">
              <a:spcBef>
                <a:spcPts val="3900"/>
              </a:spcBef>
              <a:buBlip>
                <a:blip r:embed="rId2"/>
              </a:buBlip>
              <a:defRPr sz="3196"/>
            </a:pPr>
            <a:r>
              <a:t>Una volta calato nel pozzo, vedendo arrivare due guardie reali, scappano.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Trama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5572" indent="-385572" defTabSz="537463">
              <a:spcBef>
                <a:spcPts val="3800"/>
              </a:spcBef>
              <a:buBlip>
                <a:blip r:embed="rId2"/>
              </a:buBlip>
              <a:defRPr sz="3128"/>
            </a:pPr>
            <a:r>
              <a:t>Andreuccio esce dal pozzo, tirato dalle due guardie che, vedendolo, impaurite, scappano.  </a:t>
            </a:r>
          </a:p>
          <a:p>
            <a:pPr marL="385572" indent="-385572" defTabSz="537463">
              <a:spcBef>
                <a:spcPts val="3800"/>
              </a:spcBef>
              <a:buBlip>
                <a:blip r:embed="rId2"/>
              </a:buBlip>
              <a:defRPr sz="3128"/>
            </a:pPr>
            <a:r>
              <a:t>Andreuccio ritrova i due compagni e riprendono la missione.</a:t>
            </a:r>
          </a:p>
          <a:p>
            <a:pPr marL="385572" indent="-385572" defTabSz="537463">
              <a:spcBef>
                <a:spcPts val="3800"/>
              </a:spcBef>
              <a:buBlip>
                <a:blip r:embed="rId2"/>
              </a:buBlip>
              <a:defRPr sz="3128"/>
            </a:pPr>
            <a:r>
              <a:t>Arrivati davanti alla tomba, i due ladri obbligano Andreuccio ad entrarci. </a:t>
            </a:r>
          </a:p>
          <a:p>
            <a:pPr marL="385572" indent="-385572" defTabSz="537463">
              <a:spcBef>
                <a:spcPts val="3800"/>
              </a:spcBef>
              <a:buBlip>
                <a:blip r:embed="rId2"/>
              </a:buBlip>
              <a:defRPr sz="3128"/>
            </a:pPr>
            <a:r>
              <a:t>Lui decide di prendersi già la sua parte del bottino ( e l’anello di rubino di cui gli avevano parlato ) temendo di essere truffato nuovamente.</a:t>
            </a:r>
          </a:p>
          <a:p>
            <a:pPr marL="385572" indent="-385572" defTabSz="537463">
              <a:spcBef>
                <a:spcPts val="3800"/>
              </a:spcBef>
              <a:buBlip>
                <a:blip r:embed="rId2"/>
              </a:buBlip>
              <a:defRPr sz="3128"/>
            </a:pPr>
            <a:r>
              <a:t>Capendo l’inganno, i due lo rinchiudono nella tomba.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Trama</a:t>
            </a:r>
          </a:p>
        </p:txBody>
      </p:sp>
      <p:sp>
        <p:nvSpPr>
          <p:cNvPr id="157" name="Shape 1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Tentando di riaprire la tomba,  Andreucci sviene. </a:t>
            </a:r>
          </a:p>
          <a:p>
            <a:pPr>
              <a:buBlip>
                <a:blip r:embed="rId2"/>
              </a:buBlip>
            </a:pPr>
            <a:r>
              <a:t>Arrivano sul posto altri ladri ( tra cui uno stesso prete ) e, una volta aperta la tomba,  Andreuccio riesce a gettarsi fuori dall’arca. </a:t>
            </a:r>
          </a:p>
          <a:p>
            <a:pPr>
              <a:buBlip>
                <a:blip r:embed="rId2"/>
              </a:buBlip>
            </a:pPr>
            <a:r>
              <a:t>Andreuccio torna all’albergo e racconta tutto l’accaduto ai suoi compagni. </a:t>
            </a:r>
          </a:p>
          <a:p>
            <a:pPr>
              <a:buBlip>
                <a:blip r:embed="rId2"/>
              </a:buBlip>
            </a:pPr>
            <a:r>
              <a:t>Torna a Perugia e rivende l’anello.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