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2447-9BFC-49EB-84DA-B2FF0409F44F}" type="datetimeFigureOut">
              <a:rPr lang="it-IT" smtClean="0"/>
              <a:t>07/03/2017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58FC-3FDC-45DA-A01B-3FD64E3BF9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27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2447-9BFC-49EB-84DA-B2FF0409F44F}" type="datetimeFigureOut">
              <a:rPr lang="it-IT" smtClean="0"/>
              <a:t>07/03/2017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58FC-3FDC-45DA-A01B-3FD64E3BF9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793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2447-9BFC-49EB-84DA-B2FF0409F44F}" type="datetimeFigureOut">
              <a:rPr lang="it-IT" smtClean="0"/>
              <a:t>07/03/2017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58FC-3FDC-45DA-A01B-3FD64E3BF9FE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9652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2447-9BFC-49EB-84DA-B2FF0409F44F}" type="datetimeFigureOut">
              <a:rPr lang="it-IT" smtClean="0"/>
              <a:t>07/03/2017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58FC-3FDC-45DA-A01B-3FD64E3BF9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7835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2447-9BFC-49EB-84DA-B2FF0409F44F}" type="datetimeFigureOut">
              <a:rPr lang="it-IT" smtClean="0"/>
              <a:t>07/03/2017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58FC-3FDC-45DA-A01B-3FD64E3BF9FE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7224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2447-9BFC-49EB-84DA-B2FF0409F44F}" type="datetimeFigureOut">
              <a:rPr lang="it-IT" smtClean="0"/>
              <a:t>07/03/2017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58FC-3FDC-45DA-A01B-3FD64E3BF9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9960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2447-9BFC-49EB-84DA-B2FF0409F44F}" type="datetimeFigureOut">
              <a:rPr lang="it-IT" smtClean="0"/>
              <a:t>07/03/2017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58FC-3FDC-45DA-A01B-3FD64E3BF9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9683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2447-9BFC-49EB-84DA-B2FF0409F44F}" type="datetimeFigureOut">
              <a:rPr lang="it-IT" smtClean="0"/>
              <a:t>07/03/2017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58FC-3FDC-45DA-A01B-3FD64E3BF9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175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2447-9BFC-49EB-84DA-B2FF0409F44F}" type="datetimeFigureOut">
              <a:rPr lang="it-IT" smtClean="0"/>
              <a:t>07/03/2017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58FC-3FDC-45DA-A01B-3FD64E3BF9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43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2447-9BFC-49EB-84DA-B2FF0409F44F}" type="datetimeFigureOut">
              <a:rPr lang="it-IT" smtClean="0"/>
              <a:t>07/03/2017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58FC-3FDC-45DA-A01B-3FD64E3BF9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22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2447-9BFC-49EB-84DA-B2FF0409F44F}" type="datetimeFigureOut">
              <a:rPr lang="it-IT" smtClean="0"/>
              <a:t>07/03/2017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58FC-3FDC-45DA-A01B-3FD64E3BF9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36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2447-9BFC-49EB-84DA-B2FF0409F44F}" type="datetimeFigureOut">
              <a:rPr lang="it-IT" smtClean="0"/>
              <a:t>07/03/2017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58FC-3FDC-45DA-A01B-3FD64E3BF9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29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2447-9BFC-49EB-84DA-B2FF0409F44F}" type="datetimeFigureOut">
              <a:rPr lang="it-IT" smtClean="0"/>
              <a:t>07/03/2017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58FC-3FDC-45DA-A01B-3FD64E3BF9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01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2447-9BFC-49EB-84DA-B2FF0409F44F}" type="datetimeFigureOut">
              <a:rPr lang="it-IT" smtClean="0"/>
              <a:t>07/03/2017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58FC-3FDC-45DA-A01B-3FD64E3BF9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671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2447-9BFC-49EB-84DA-B2FF0409F44F}" type="datetimeFigureOut">
              <a:rPr lang="it-IT" smtClean="0"/>
              <a:t>07/03/2017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58FC-3FDC-45DA-A01B-3FD64E3BF9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938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2447-9BFC-49EB-84DA-B2FF0409F44F}" type="datetimeFigureOut">
              <a:rPr lang="it-IT" smtClean="0"/>
              <a:t>07/03/2017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58FC-3FDC-45DA-A01B-3FD64E3BF9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61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C2447-9BFC-49EB-84DA-B2FF0409F44F}" type="datetimeFigureOut">
              <a:rPr lang="it-IT" smtClean="0"/>
              <a:t>07/03/2017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06B58FC-3FDC-45DA-A01B-3FD64E3BF9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75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CHICHIBIO E LA GRU</a:t>
            </a:r>
            <a:endParaRPr lang="it-IT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DECAMERON, SESTA GIORNATA QUARTA NOVELLA</a:t>
            </a:r>
            <a:endParaRPr lang="it-IT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pic>
        <p:nvPicPr>
          <p:cNvPr id="1026" name="Picture 2" descr="Risultati immagini per CHICHIB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1" y="43367"/>
            <a:ext cx="2232799" cy="234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634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                          </a:t>
            </a:r>
            <a:r>
              <a:rPr lang="it-I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SESTA GIORNATA</a:t>
            </a:r>
            <a:endParaRPr lang="it-IT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674254"/>
            <a:ext cx="9768645" cy="4034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rgbClr val="FF0000"/>
                </a:solidFill>
                <a:latin typeface="Agency FB" panose="020B0503020202020204" pitchFamily="34" charset="0"/>
              </a:rPr>
              <a:t>La sesta giornata cade di mercoledì e </a:t>
            </a:r>
            <a:r>
              <a:rPr lang="it-IT" sz="24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regna</a:t>
            </a:r>
            <a:r>
              <a:rPr lang="it-IT" sz="2400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gency FB" panose="020B0503020202020204" pitchFamily="34" charset="0"/>
              </a:rPr>
              <a:t>Elissa</a:t>
            </a:r>
            <a:r>
              <a:rPr lang="it-IT" sz="24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; </a:t>
            </a:r>
            <a:r>
              <a:rPr lang="it-IT" sz="2400" dirty="0">
                <a:solidFill>
                  <a:srgbClr val="FF0000"/>
                </a:solidFill>
                <a:latin typeface="Agency FB" panose="020B0503020202020204" pitchFamily="34" charset="0"/>
              </a:rPr>
              <a:t>il tema è quello delle risposte pronte e argute che permettono di togliersi </a:t>
            </a:r>
            <a:r>
              <a:rPr lang="it-IT" sz="24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d'impaccio o da una situazione pericolosa.</a:t>
            </a:r>
          </a:p>
          <a:p>
            <a:pPr marL="0" indent="0">
              <a:buNone/>
            </a:pPr>
            <a:endParaRPr lang="it-IT" sz="2400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it-IT" sz="24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A narrare la quarta novella è </a:t>
            </a:r>
            <a:r>
              <a:rPr lang="it-IT" sz="2400" dirty="0" err="1" smtClean="0">
                <a:solidFill>
                  <a:srgbClr val="FF0000"/>
                </a:solidFill>
                <a:latin typeface="Agency FB" panose="020B0503020202020204" pitchFamily="34" charset="0"/>
              </a:rPr>
              <a:t>Neifile</a:t>
            </a:r>
            <a:r>
              <a:rPr lang="it-IT" sz="24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 che </a:t>
            </a:r>
            <a:r>
              <a:rPr lang="it-IT" sz="2400" dirty="0">
                <a:solidFill>
                  <a:srgbClr val="FF0000"/>
                </a:solidFill>
                <a:latin typeface="Agency FB" panose="020B0503020202020204" pitchFamily="34" charset="0"/>
              </a:rPr>
              <a:t>rappresenta la "nuova innamorata" o "l‘amante d'amor nuovo", e si rivelerà caratterizzata subito da una </a:t>
            </a:r>
            <a:r>
              <a:rPr lang="it-IT" sz="24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timida </a:t>
            </a:r>
            <a:r>
              <a:rPr lang="it-IT" sz="2400" dirty="0">
                <a:solidFill>
                  <a:srgbClr val="FF0000"/>
                </a:solidFill>
                <a:latin typeface="Agency FB" panose="020B0503020202020204" pitchFamily="34" charset="0"/>
              </a:rPr>
              <a:t>ritrosia che già il suo nome indica</a:t>
            </a:r>
            <a:endParaRPr lang="it-IT" sz="2400" dirty="0" smtClean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it-IT" sz="24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/>
            </a:r>
            <a:br>
              <a:rPr lang="it-IT" sz="2400" dirty="0" smtClean="0">
                <a:solidFill>
                  <a:srgbClr val="FF0000"/>
                </a:solidFill>
                <a:latin typeface="Agency FB" panose="020B0503020202020204" pitchFamily="34" charset="0"/>
              </a:rPr>
            </a:br>
            <a:endParaRPr lang="it-IT" sz="240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346" y="4643787"/>
            <a:ext cx="5062654" cy="22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8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8697" y="59672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I PERSONAGGI</a:t>
            </a:r>
            <a:endParaRPr lang="it-IT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8697" y="1257121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CHICHIBIO: Il protagonista di questa novella</a:t>
            </a:r>
            <a:r>
              <a:rPr lang="it-IT" sz="2800" dirty="0">
                <a:solidFill>
                  <a:srgbClr val="FF0000"/>
                </a:solidFill>
                <a:latin typeface="Agency FB" panose="020B0503020202020204" pitchFamily="34" charset="0"/>
              </a:rPr>
              <a:t> è un cuoco veneziano che presenta </a:t>
            </a:r>
            <a:r>
              <a:rPr lang="it-IT" sz="28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alcune qualità: è infatti </a:t>
            </a:r>
            <a:r>
              <a:rPr lang="it-IT" sz="2800" dirty="0">
                <a:solidFill>
                  <a:srgbClr val="FF0000"/>
                </a:solidFill>
                <a:latin typeface="Agency FB" panose="020B0503020202020204" pitchFamily="34" charset="0"/>
              </a:rPr>
              <a:t>umile, intelligente, arguto, ironico ed anche un po’ sfacciato</a:t>
            </a:r>
            <a:r>
              <a:rPr lang="it-IT" sz="2800" dirty="0" smtClean="0"/>
              <a:t>.</a:t>
            </a:r>
          </a:p>
          <a:p>
            <a:pPr marL="0" indent="0" algn="ctr">
              <a:buNone/>
            </a:pPr>
            <a:endParaRPr lang="it-IT" sz="280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pic>
        <p:nvPicPr>
          <p:cNvPr id="2054" name="Picture 6" descr="Risultati immagini per chichibio cuo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144" y="2993665"/>
            <a:ext cx="222885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5446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10587038" cy="4322762"/>
          </a:xfrm>
          <a:prstGeom prst="rect">
            <a:avLst/>
          </a:prstGeom>
        </p:spPr>
        <p:txBody>
          <a:bodyPr/>
          <a:lstStyle/>
          <a:p>
            <a:r>
              <a:rPr lang="it-IT" sz="32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CURRADO: è un signore fiorentino di grande fama appartenente ad una famiglia di ricchi banchieri.</a:t>
            </a:r>
            <a:br>
              <a:rPr lang="it-IT" sz="3200" dirty="0" smtClean="0">
                <a:solidFill>
                  <a:srgbClr val="FF0000"/>
                </a:solidFill>
                <a:latin typeface="Agency FB" panose="020B0503020202020204" pitchFamily="34" charset="0"/>
              </a:rPr>
            </a:br>
            <a:r>
              <a:rPr lang="it-IT" sz="3200" dirty="0" err="1" smtClean="0">
                <a:solidFill>
                  <a:srgbClr val="FF0000"/>
                </a:solidFill>
                <a:latin typeface="Agency FB" panose="020B0503020202020204" pitchFamily="34" charset="0"/>
              </a:rPr>
              <a:t>Currado</a:t>
            </a:r>
            <a:r>
              <a:rPr lang="it-IT" sz="32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 è un gentiluomo intelligente, una persona che sa apprezzare le battute, ed è anche generoso ed onesto</a:t>
            </a:r>
            <a:r>
              <a:rPr lang="it-IT" dirty="0" smtClean="0"/>
              <a:t>. </a:t>
            </a:r>
            <a:endParaRPr lang="it-IT" dirty="0"/>
          </a:p>
        </p:txBody>
      </p:sp>
      <p:pic>
        <p:nvPicPr>
          <p:cNvPr id="3074" name="Picture 2" descr="Risultati immagini per currado chichib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501" y="3642519"/>
            <a:ext cx="5189985" cy="30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6148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1524000" y="556306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it-IT" sz="32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BRUNETTA: Chiamata anche</a:t>
            </a:r>
            <a:r>
              <a:rPr lang="it-IT" sz="3200" dirty="0">
                <a:solidFill>
                  <a:srgbClr val="FF0000"/>
                </a:solidFill>
                <a:latin typeface="Agency FB" panose="020B0503020202020204" pitchFamily="34" charset="0"/>
              </a:rPr>
              <a:t> </a:t>
            </a:r>
            <a:r>
              <a:rPr lang="it-IT" sz="32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’’</a:t>
            </a:r>
            <a:r>
              <a:rPr lang="it-IT" sz="3200" i="1" dirty="0" err="1" smtClean="0">
                <a:solidFill>
                  <a:srgbClr val="FF0000"/>
                </a:solidFill>
                <a:latin typeface="Agency FB" panose="020B0503020202020204" pitchFamily="34" charset="0"/>
              </a:rPr>
              <a:t>feminetta</a:t>
            </a:r>
            <a:r>
              <a:rPr lang="it-IT" sz="3200" i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it-IT" sz="3200" i="1" dirty="0">
                <a:solidFill>
                  <a:srgbClr val="FF0000"/>
                </a:solidFill>
                <a:latin typeface="Agency FB" panose="020B0503020202020204" pitchFamily="34" charset="0"/>
              </a:rPr>
              <a:t>della </a:t>
            </a:r>
            <a:r>
              <a:rPr lang="it-IT" sz="3200" i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contrada </a:t>
            </a:r>
            <a:r>
              <a:rPr lang="it-IT" sz="32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’’ era la donna della quale </a:t>
            </a:r>
            <a:r>
              <a:rPr lang="it-IT" sz="3200" dirty="0" err="1" smtClean="0">
                <a:solidFill>
                  <a:srgbClr val="FF0000"/>
                </a:solidFill>
                <a:latin typeface="Agency FB" panose="020B0503020202020204" pitchFamily="34" charset="0"/>
              </a:rPr>
              <a:t>Chichibio</a:t>
            </a:r>
            <a:r>
              <a:rPr lang="it-IT" sz="32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 era innamorato. Questa donna era capace di far fare ciò che voleva al nostro protagonista</a:t>
            </a:r>
            <a:endParaRPr lang="it-IT" sz="320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Sottotitolo 9"/>
          <p:cNvSpPr>
            <a:spLocks noGrp="1"/>
          </p:cNvSpPr>
          <p:nvPr>
            <p:ph type="subTitle" idx="1"/>
          </p:nvPr>
        </p:nvSpPr>
        <p:spPr>
          <a:xfrm>
            <a:off x="5268684" y="7987032"/>
            <a:ext cx="18484581" cy="2045967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098" name="Picture 2" descr="Risultati immagini per brunetta chichib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59" y="3106057"/>
            <a:ext cx="3966483" cy="288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5417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AMBIENTAZIONE</a:t>
            </a:r>
            <a:endParaRPr lang="it-IT" sz="3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62743"/>
            <a:ext cx="10515600" cy="4914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Questa novella è ambientata nella metà del 1300 a Firenze durante un periodo chiamato anti-veneziano.</a:t>
            </a:r>
          </a:p>
          <a:p>
            <a:pPr marL="0" indent="0">
              <a:buNone/>
            </a:pPr>
            <a:r>
              <a:rPr lang="it-IT" sz="32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Più precisamente i fatti si svolgono in 3 luoghi:</a:t>
            </a:r>
          </a:p>
          <a:p>
            <a:pPr marL="0" indent="0">
              <a:buNone/>
            </a:pPr>
            <a:r>
              <a:rPr lang="it-IT" sz="32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-Cucina, dove Brunetta e </a:t>
            </a:r>
            <a:r>
              <a:rPr lang="it-IT" sz="3200" dirty="0" err="1">
                <a:solidFill>
                  <a:srgbClr val="FF0000"/>
                </a:solidFill>
                <a:latin typeface="Agency FB" panose="020B0503020202020204" pitchFamily="34" charset="0"/>
              </a:rPr>
              <a:t>C</a:t>
            </a:r>
            <a:r>
              <a:rPr lang="it-IT" sz="3200" dirty="0" err="1" smtClean="0">
                <a:solidFill>
                  <a:srgbClr val="FF0000"/>
                </a:solidFill>
                <a:latin typeface="Agency FB" panose="020B0503020202020204" pitchFamily="34" charset="0"/>
              </a:rPr>
              <a:t>hichibio</a:t>
            </a:r>
            <a:r>
              <a:rPr lang="it-IT" sz="32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 si scambiano dei dialoghi dove si scorgono battute e l’accento veneziano per dare realismo.</a:t>
            </a:r>
          </a:p>
          <a:p>
            <a:pPr marL="0" indent="0">
              <a:buNone/>
            </a:pPr>
            <a:r>
              <a:rPr lang="it-IT" sz="32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-Sala da pranzo: dove i commensali e il padrone consumano la gru</a:t>
            </a:r>
          </a:p>
          <a:p>
            <a:pPr marL="0" indent="0">
              <a:buNone/>
            </a:pPr>
            <a:r>
              <a:rPr lang="it-IT" sz="32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-All’aperto: dove il padrone e </a:t>
            </a:r>
            <a:r>
              <a:rPr lang="it-IT" sz="3200" dirty="0" err="1">
                <a:solidFill>
                  <a:srgbClr val="FF0000"/>
                </a:solidFill>
                <a:latin typeface="Agency FB" panose="020B0503020202020204" pitchFamily="34" charset="0"/>
              </a:rPr>
              <a:t>C</a:t>
            </a:r>
            <a:r>
              <a:rPr lang="it-IT" sz="3200" dirty="0" err="1" smtClean="0">
                <a:solidFill>
                  <a:srgbClr val="FF0000"/>
                </a:solidFill>
                <a:latin typeface="Agency FB" panose="020B0503020202020204" pitchFamily="34" charset="0"/>
              </a:rPr>
              <a:t>hichibio</a:t>
            </a:r>
            <a:r>
              <a:rPr lang="it-IT" sz="32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 vanno per vedere chi dei due ha ragione</a:t>
            </a:r>
          </a:p>
        </p:txBody>
      </p:sp>
      <p:pic>
        <p:nvPicPr>
          <p:cNvPr id="5122" name="Picture 2" descr="Risultati immagini per firenze 1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273" y="5291098"/>
            <a:ext cx="2970727" cy="15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9501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trama</a:t>
            </a:r>
            <a:endParaRPr lang="it-IT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257577" y="1751527"/>
            <a:ext cx="9016425" cy="4289835"/>
          </a:xfrm>
        </p:spPr>
        <p:txBody>
          <a:bodyPr>
            <a:normAutofit/>
          </a:bodyPr>
          <a:lstStyle/>
          <a:p>
            <a:r>
              <a:rPr lang="it-IT" sz="2000" dirty="0" err="1" smtClean="0">
                <a:solidFill>
                  <a:srgbClr val="FF0000"/>
                </a:solidFill>
                <a:latin typeface="+mj-lt"/>
              </a:rPr>
              <a:t>Currado</a:t>
            </a:r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  <a:latin typeface="+mj-lt"/>
              </a:rPr>
              <a:t>Gianfigliazzi</a:t>
            </a:r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, 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ricco banchiere, durante una battuta di caccia trova una gru grassa e fresca e la porta con sé per farla cucinare dal suo cuoco di fiducia, il veneziano </a:t>
            </a:r>
            <a:r>
              <a:rPr lang="it-IT" sz="2000" dirty="0" err="1" smtClean="0">
                <a:solidFill>
                  <a:srgbClr val="FF0000"/>
                </a:solidFill>
                <a:latin typeface="+mj-lt"/>
              </a:rPr>
              <a:t>Chichibìo</a:t>
            </a:r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. 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La gru viene cucinata perfettamente, e il suo profumo attira Brunetta, la ragazza di cui </a:t>
            </a:r>
            <a:r>
              <a:rPr lang="it-IT" sz="2000" dirty="0" err="1" smtClean="0">
                <a:solidFill>
                  <a:srgbClr val="FF0000"/>
                </a:solidFill>
                <a:latin typeface="+mj-lt"/>
              </a:rPr>
              <a:t>Chichibìo</a:t>
            </a:r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è innamorato. La fanciulla chiede di mangiare una coscia della gru e insiste fino ad averla </a:t>
            </a:r>
            <a:r>
              <a:rPr lang="it-IT" sz="2000" dirty="0" err="1" smtClean="0">
                <a:solidFill>
                  <a:srgbClr val="FF0000"/>
                </a:solidFill>
                <a:latin typeface="+mj-lt"/>
              </a:rPr>
              <a:t>vinta.E</a:t>
            </a:r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così, il giorno della cena,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Currado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si vede servire la gru con una sola </a:t>
            </a:r>
            <a:r>
              <a:rPr lang="it-IT" sz="2000" dirty="0" err="1" smtClean="0">
                <a:solidFill>
                  <a:srgbClr val="FF0000"/>
                </a:solidFill>
                <a:latin typeface="+mj-lt"/>
              </a:rPr>
              <a:t>coscia.Currado</a:t>
            </a:r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chiede spiegazioni a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Chichibìo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, il quale gli risponde prontamente che le gru hanno una gamba sola</a:t>
            </a:r>
          </a:p>
          <a:p>
            <a:endParaRPr lang="it-IT" sz="2000" dirty="0">
              <a:latin typeface="+mj-lt"/>
            </a:endParaRPr>
          </a:p>
        </p:txBody>
      </p:sp>
      <p:pic>
        <p:nvPicPr>
          <p:cNvPr id="6148" name="Picture 4" descr="L'immagine può contenere: 1 persona, meme, sMS e ci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954" y="4528457"/>
            <a:ext cx="3873046" cy="232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901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9457" y="-200932"/>
            <a:ext cx="10515600" cy="132556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333829"/>
            <a:ext cx="10515600" cy="5843134"/>
          </a:xfrm>
        </p:spPr>
        <p:txBody>
          <a:bodyPr/>
          <a:lstStyle/>
          <a:p>
            <a:pPr marL="0" indent="0">
              <a:buNone/>
            </a:pPr>
            <a:r>
              <a:rPr lang="it-IT" sz="3200" dirty="0" err="1">
                <a:solidFill>
                  <a:srgbClr val="FF0000"/>
                </a:solidFill>
                <a:latin typeface="Agency FB" panose="020B0503020202020204" pitchFamily="34" charset="0"/>
              </a:rPr>
              <a:t>Currado</a:t>
            </a:r>
            <a:r>
              <a:rPr lang="it-IT" sz="3200" dirty="0">
                <a:solidFill>
                  <a:srgbClr val="FF0000"/>
                </a:solidFill>
                <a:latin typeface="Agency FB" panose="020B0503020202020204" pitchFamily="34" charset="0"/>
              </a:rPr>
              <a:t>, ben sapendo che le gru hanno due zampe, ordina a </a:t>
            </a:r>
            <a:r>
              <a:rPr lang="it-IT" sz="3200" dirty="0" err="1">
                <a:solidFill>
                  <a:srgbClr val="FF0000"/>
                </a:solidFill>
                <a:latin typeface="Agency FB" panose="020B0503020202020204" pitchFamily="34" charset="0"/>
              </a:rPr>
              <a:t>Chichibìo</a:t>
            </a:r>
            <a:r>
              <a:rPr lang="it-IT" sz="3200" dirty="0">
                <a:solidFill>
                  <a:srgbClr val="FF0000"/>
                </a:solidFill>
                <a:latin typeface="Agency FB" panose="020B0503020202020204" pitchFamily="34" charset="0"/>
              </a:rPr>
              <a:t> di andar con lui il giorno successivo, alla ricerca dei volatili. L'indomani, arrivati al fiume, i due vedono molte gru che dormono, ritte su una zampa sola: all'apparente trionfo di </a:t>
            </a:r>
            <a:r>
              <a:rPr lang="it-IT" sz="3200" dirty="0" err="1">
                <a:solidFill>
                  <a:srgbClr val="FF0000"/>
                </a:solidFill>
                <a:latin typeface="Agency FB" panose="020B0503020202020204" pitchFamily="34" charset="0"/>
              </a:rPr>
              <a:t>Chichibìo</a:t>
            </a:r>
            <a:r>
              <a:rPr lang="it-IT" sz="3200" dirty="0">
                <a:solidFill>
                  <a:srgbClr val="FF0000"/>
                </a:solidFill>
                <a:latin typeface="Agency FB" panose="020B0503020202020204" pitchFamily="34" charset="0"/>
              </a:rPr>
              <a:t>, </a:t>
            </a:r>
            <a:r>
              <a:rPr lang="it-IT" sz="3200" dirty="0" err="1">
                <a:solidFill>
                  <a:srgbClr val="FF0000"/>
                </a:solidFill>
                <a:latin typeface="Agency FB" panose="020B0503020202020204" pitchFamily="34" charset="0"/>
              </a:rPr>
              <a:t>Currado</a:t>
            </a:r>
            <a:r>
              <a:rPr lang="it-IT" sz="3200" dirty="0">
                <a:solidFill>
                  <a:srgbClr val="FF0000"/>
                </a:solidFill>
                <a:latin typeface="Agency FB" panose="020B0503020202020204" pitchFamily="34" charset="0"/>
              </a:rPr>
              <a:t> corre verso le gru facendo fracasso. Le gru, spaventate, fuggono, tirando fuori l'altra </a:t>
            </a:r>
            <a:r>
              <a:rPr lang="it-IT" sz="32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zampa. </a:t>
            </a:r>
            <a:r>
              <a:rPr lang="it-IT" sz="3200" dirty="0" err="1" smtClean="0">
                <a:solidFill>
                  <a:srgbClr val="FF0000"/>
                </a:solidFill>
                <a:latin typeface="Agency FB" panose="020B0503020202020204" pitchFamily="34" charset="0"/>
              </a:rPr>
              <a:t>Chichibìo</a:t>
            </a:r>
            <a:r>
              <a:rPr lang="it-IT" sz="32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it-IT" sz="3200" dirty="0">
                <a:solidFill>
                  <a:srgbClr val="FF0000"/>
                </a:solidFill>
                <a:latin typeface="Agency FB" panose="020B0503020202020204" pitchFamily="34" charset="0"/>
              </a:rPr>
              <a:t>risponde prontamente che se avesse urlato allo stesso modo all'altra gru (quella cucinata il giorno prima), anch'essa avrebbe tirato fuori la seconda zampa. Questa risposta diverte così tanto </a:t>
            </a:r>
            <a:r>
              <a:rPr lang="it-IT" sz="3200" dirty="0" err="1">
                <a:solidFill>
                  <a:srgbClr val="FF0000"/>
                </a:solidFill>
                <a:latin typeface="Agency FB" panose="020B0503020202020204" pitchFamily="34" charset="0"/>
              </a:rPr>
              <a:t>Currado</a:t>
            </a:r>
            <a:r>
              <a:rPr lang="it-IT" sz="3200" dirty="0">
                <a:solidFill>
                  <a:srgbClr val="FF0000"/>
                </a:solidFill>
                <a:latin typeface="Agency FB" panose="020B0503020202020204" pitchFamily="34" charset="0"/>
              </a:rPr>
              <a:t> che i due si riappacificano.</a:t>
            </a:r>
          </a:p>
          <a:p>
            <a:endParaRPr lang="it-IT" dirty="0"/>
          </a:p>
        </p:txBody>
      </p:sp>
      <p:pic>
        <p:nvPicPr>
          <p:cNvPr id="4" name="Immagine 3" descr="Risultati immagini per currado g  chichibi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6" t="4221" r="2398" b="7125"/>
          <a:stretch/>
        </p:blipFill>
        <p:spPr bwMode="auto">
          <a:xfrm>
            <a:off x="8306873" y="3889420"/>
            <a:ext cx="3177555" cy="26202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66874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4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PRESENTAZIONE SVOLTA DA</a:t>
            </a:r>
            <a:br>
              <a:rPr lang="it-IT" sz="4400" dirty="0" smtClean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it-IT" sz="44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PARRACINO STEFANO &amp; MARCHELLO ROBERTO</a:t>
            </a:r>
            <a:endParaRPr lang="it-IT" sz="44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3238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217</TotalTime>
  <Words>407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Agency FB</vt:lpstr>
      <vt:lpstr>Algerian</vt:lpstr>
      <vt:lpstr>Arial</vt:lpstr>
      <vt:lpstr>Trebuchet MS</vt:lpstr>
      <vt:lpstr>Wingdings 3</vt:lpstr>
      <vt:lpstr>Sfaccettatura</vt:lpstr>
      <vt:lpstr>CHICHIBIO E LA GRU</vt:lpstr>
      <vt:lpstr>                          SESTA GIORNATA</vt:lpstr>
      <vt:lpstr>I PERSONAGGI</vt:lpstr>
      <vt:lpstr>Presentazione standard di PowerPoint</vt:lpstr>
      <vt:lpstr>BRUNETTA: Chiamata anche ’’feminetta della contrada ’’ era la donna della quale Chichibio era innamorato. Questa donna era capace di far fare ciò che voleva al nostro protagonista</vt:lpstr>
      <vt:lpstr>AMBIENTAZIONE</vt:lpstr>
      <vt:lpstr>trama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CHICHIBIO E LA GRU</dc:title>
  <dc:creator>Eugenio</dc:creator>
  <cp:lastModifiedBy>Eugenio</cp:lastModifiedBy>
  <cp:revision>24</cp:revision>
  <dcterms:created xsi:type="dcterms:W3CDTF">2017-03-04T13:13:50Z</dcterms:created>
  <dcterms:modified xsi:type="dcterms:W3CDTF">2017-03-07T16:10:19Z</dcterms:modified>
</cp:coreProperties>
</file>