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60" r:id="rId1"/>
  </p:sldMasterIdLst>
  <p:sldIdLst>
    <p:sldId id="256" r:id="rId2"/>
    <p:sldId id="260" r:id="rId3"/>
    <p:sldId id="257" r:id="rId4"/>
    <p:sldId id="269" r:id="rId5"/>
    <p:sldId id="261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7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FFCC"/>
    <a:srgbClr val="FF6FCF"/>
    <a:srgbClr val="FFCC66"/>
    <a:srgbClr val="80FF00"/>
    <a:srgbClr val="CCFF66"/>
    <a:srgbClr val="FFFFFF"/>
    <a:srgbClr val="CC66FF"/>
    <a:srgbClr val="66FFFF"/>
    <a:srgbClr val="FFFF66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18-10-2013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18-10-2013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18-10-2013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18-10-2013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18-10-2013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18-10-2013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18-10-2013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18-10-2013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18-10-2013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18-10-2013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18-10-2013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18-10-2013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565489" y="2355690"/>
            <a:ext cx="7427443" cy="2799751"/>
          </a:xfrm>
        </p:spPr>
        <p:txBody>
          <a:bodyPr/>
          <a:lstStyle/>
          <a:p>
            <a:r>
              <a:rPr lang="it-IT" dirty="0" smtClean="0"/>
              <a:t>COSMETICA </a:t>
            </a:r>
            <a:br>
              <a:rPr lang="it-IT" dirty="0" smtClean="0"/>
            </a:br>
            <a:r>
              <a:rPr lang="it-IT" dirty="0" smtClean="0"/>
              <a:t>E SEDUZIONE </a:t>
            </a:r>
            <a:br>
              <a:rPr lang="it-IT" dirty="0" smtClean="0"/>
            </a:br>
            <a:r>
              <a:rPr lang="it-IT" dirty="0" smtClean="0"/>
              <a:t>nella Roma antica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Immagine 3" descr="cropped-800px-1890_lawrence_alma-tadema_-_frigidar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166254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70518" y="5464998"/>
            <a:ext cx="712241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prof.ssa Rosalia Di Nardo</a:t>
            </a:r>
          </a:p>
          <a:p>
            <a:r>
              <a:rPr lang="it-IT" dirty="0" smtClean="0"/>
              <a:t>Liceo Scientifico “A. </a:t>
            </a:r>
            <a:r>
              <a:rPr lang="it-IT" dirty="0" err="1" smtClean="0"/>
              <a:t>Landi</a:t>
            </a:r>
            <a:r>
              <a:rPr lang="it-IT" dirty="0" smtClean="0"/>
              <a:t>” Velletri (Roma)</a:t>
            </a:r>
            <a:endParaRPr lang="it-IT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302704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16000" y="237067"/>
            <a:ext cx="748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MEDICAMINA FACIEI FEMINEAE (</a:t>
            </a:r>
            <a:r>
              <a:rPr lang="it-IT" sz="2400" b="1" dirty="0" err="1" smtClean="0">
                <a:solidFill>
                  <a:srgbClr val="FF0000"/>
                </a:solidFill>
              </a:rPr>
              <a:t>2</a:t>
            </a:r>
            <a:r>
              <a:rPr lang="it-IT" sz="2400" b="1" dirty="0" smtClean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RICETTE </a:t>
            </a:r>
            <a:r>
              <a:rPr lang="it-IT" sz="2400" b="1" dirty="0" err="1" smtClean="0">
                <a:solidFill>
                  <a:srgbClr val="FF0000"/>
                </a:solidFill>
              </a:rPr>
              <a:t>DI</a:t>
            </a:r>
            <a:r>
              <a:rPr lang="it-IT" sz="2400" b="1" dirty="0" smtClean="0">
                <a:solidFill>
                  <a:srgbClr val="FF0000"/>
                </a:solidFill>
              </a:rPr>
              <a:t> BELLEZZA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16000" y="1303868"/>
            <a:ext cx="7213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/>
              <a:t>Ricetta n. </a:t>
            </a:r>
            <a:r>
              <a:rPr lang="it-IT" sz="2800" b="1" u="sng" dirty="0" err="1" smtClean="0"/>
              <a:t>5</a:t>
            </a:r>
            <a:r>
              <a:rPr lang="it-IT" sz="2800" b="1" u="sng" dirty="0" smtClean="0"/>
              <a:t> </a:t>
            </a:r>
          </a:p>
          <a:p>
            <a:pPr algn="ctr"/>
            <a:r>
              <a:rPr lang="it-IT" sz="2800" b="1" u="sng" dirty="0" smtClean="0"/>
              <a:t>(per un fard ad alta tenuta)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papaveri macerati in acqua </a:t>
            </a:r>
            <a:r>
              <a:rPr lang="it-IT" sz="2400" b="1" dirty="0" err="1" smtClean="0"/>
              <a:t>fredda…</a:t>
            </a:r>
            <a:endParaRPr lang="it-IT" sz="2400" b="1" dirty="0" smtClean="0"/>
          </a:p>
          <a:p>
            <a:pPr>
              <a:buFont typeface="Arial"/>
              <a:buChar char="•"/>
            </a:pP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41867" y="983390"/>
            <a:ext cx="194743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1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libbra=</a:t>
            </a:r>
            <a:endParaRPr lang="it-IT" sz="2400" b="1" dirty="0" smtClean="0"/>
          </a:p>
          <a:p>
            <a:r>
              <a:rPr lang="it-IT" sz="2400" b="1" dirty="0" smtClean="0"/>
              <a:t>327,168 gr.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56281" y="644730"/>
            <a:ext cx="2082918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1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libbra=</a:t>
            </a:r>
            <a:endParaRPr lang="it-IT" sz="2400" b="1" dirty="0" smtClean="0"/>
          </a:p>
          <a:p>
            <a:r>
              <a:rPr lang="it-IT" sz="2400" b="1" dirty="0" smtClean="0"/>
              <a:t>12 once </a:t>
            </a:r>
          </a:p>
          <a:p>
            <a:r>
              <a:rPr lang="it-IT" sz="2400" b="1" dirty="0" smtClean="0"/>
              <a:t>( 27,264 gr.)</a:t>
            </a:r>
            <a:endParaRPr lang="it-IT" sz="2400" b="1" dirty="0"/>
          </a:p>
        </p:txBody>
      </p:sp>
      <p:pic>
        <p:nvPicPr>
          <p:cNvPr id="7" name="Immagine 6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996639"/>
            <a:ext cx="4451349" cy="1476155"/>
          </a:xfrm>
          <a:prstGeom prst="rect">
            <a:avLst/>
          </a:prstGeom>
        </p:spPr>
      </p:pic>
      <p:pic>
        <p:nvPicPr>
          <p:cNvPr id="9" name="Immagine 8" descr="papaver_rhoeas-193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963" y="2759368"/>
            <a:ext cx="2451100" cy="38100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74801" y="118531"/>
            <a:ext cx="6079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PER DIVENIRE VERE </a:t>
            </a:r>
            <a:r>
              <a:rPr lang="it-IT" sz="2800" b="1" i="1" dirty="0" smtClean="0"/>
              <a:t>COSMETAE</a:t>
            </a:r>
            <a:endParaRPr lang="it-IT" sz="2800" b="1" i="1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345122" y="641752"/>
            <a:ext cx="4533267" cy="6046908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sz="2400" b="1" dirty="0" smtClean="0">
                <a:solidFill>
                  <a:srgbClr val="000000"/>
                </a:solidFill>
              </a:rPr>
              <a:t>FONDOTINTA</a:t>
            </a:r>
            <a:r>
              <a:rPr lang="it-IT" sz="2400" dirty="0" smtClean="0"/>
              <a:t> : nivea cerussa (carbonato di piombo) + feccia di vino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CIPRIA</a:t>
            </a:r>
            <a:r>
              <a:rPr lang="it-IT" sz="2400" dirty="0" smtClean="0"/>
              <a:t>: polvere di ematite</a:t>
            </a:r>
          </a:p>
          <a:p>
            <a:pPr>
              <a:buFont typeface="Arial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ROSSETTO</a:t>
            </a:r>
            <a:r>
              <a:rPr lang="it-IT" sz="2400" dirty="0" smtClean="0"/>
              <a:t>: polvere di minio, succo di more, sandracca, cocciniglia del carminio essiccato</a:t>
            </a:r>
          </a:p>
          <a:p>
            <a:pPr>
              <a:buFont typeface="Arial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OMBRETTO</a:t>
            </a:r>
            <a:r>
              <a:rPr lang="it-IT" sz="2400" dirty="0" smtClean="0"/>
              <a:t>: croco (giallo) malachite o azzurrite (verde)</a:t>
            </a:r>
          </a:p>
          <a:p>
            <a:pPr>
              <a:buFont typeface="Arial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KOHL</a:t>
            </a:r>
            <a:r>
              <a:rPr lang="it-IT" sz="2400" dirty="0" smtClean="0"/>
              <a:t>: noccioli di datteri bruciati, inchiostro di seppia, formiche bruciate</a:t>
            </a:r>
          </a:p>
          <a:p>
            <a:pPr>
              <a:buFont typeface="Arial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DEPILAZIONE</a:t>
            </a:r>
            <a:r>
              <a:rPr lang="it-IT" sz="2400" dirty="0" smtClean="0"/>
              <a:t>: olio, pece, resina</a:t>
            </a:r>
          </a:p>
          <a:p>
            <a:pPr>
              <a:buFont typeface="Arial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NEI</a:t>
            </a:r>
            <a:r>
              <a:rPr lang="it-IT" sz="2400" dirty="0" smtClean="0"/>
              <a:t>: bastoncini di cenere</a:t>
            </a:r>
          </a:p>
          <a:p>
            <a:pPr>
              <a:buFont typeface="Arial"/>
              <a:buChar char="•"/>
            </a:pPr>
            <a:r>
              <a:rPr lang="it-IT" sz="2400" dirty="0" smtClean="0"/>
              <a:t> </a:t>
            </a:r>
            <a:r>
              <a:rPr lang="it-IT" sz="2400" b="1" dirty="0" smtClean="0"/>
              <a:t>CALVIZIE</a:t>
            </a:r>
            <a:r>
              <a:rPr lang="it-IT" sz="2400" dirty="0" smtClean="0"/>
              <a:t>: mallo di noce</a:t>
            </a:r>
            <a:endParaRPr lang="it-IT" sz="2400" dirty="0"/>
          </a:p>
        </p:txBody>
      </p:sp>
      <p:pic>
        <p:nvPicPr>
          <p:cNvPr id="5" name="Immagine 4" descr="antichi-roman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136" y="808078"/>
            <a:ext cx="4010556" cy="5880581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35070" y="4206240"/>
            <a:ext cx="4040095" cy="2020148"/>
          </a:xfrm>
        </p:spPr>
        <p:txBody>
          <a:bodyPr/>
          <a:lstStyle/>
          <a:p>
            <a:pPr algn="ctr"/>
            <a:r>
              <a:rPr lang="it-IT" dirty="0" smtClean="0"/>
              <a:t>I PROFUMI</a:t>
            </a:r>
            <a:br>
              <a:rPr lang="it-IT" dirty="0" smtClean="0"/>
            </a:br>
            <a:r>
              <a:rPr lang="it-IT" dirty="0" smtClean="0"/>
              <a:t>(creme e unguenti)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434009" y="441784"/>
            <a:ext cx="8341156" cy="5784604"/>
          </a:xfrm>
        </p:spPr>
        <p:txBody>
          <a:bodyPr>
            <a:normAutofit/>
          </a:bodyPr>
          <a:lstStyle/>
          <a:p>
            <a:r>
              <a:rPr lang="it-IT" dirty="0" smtClean="0"/>
              <a:t>Aromaterapia durante i banchetti (bracieri, colombe, pareti)</a:t>
            </a:r>
          </a:p>
          <a:p>
            <a:r>
              <a:rPr lang="it-IT" i="1" dirty="0" err="1" smtClean="0"/>
              <a:t>Diaspamata</a:t>
            </a:r>
            <a:r>
              <a:rPr lang="it-IT" i="1" dirty="0" smtClean="0"/>
              <a:t> </a:t>
            </a:r>
            <a:r>
              <a:rPr lang="it-IT" dirty="0" smtClean="0"/>
              <a:t>(polverizzazione sostanze aromatiche)</a:t>
            </a:r>
          </a:p>
          <a:p>
            <a:r>
              <a:rPr lang="it-IT" i="1" dirty="0" smtClean="0"/>
              <a:t>Unguenta</a:t>
            </a:r>
            <a:r>
              <a:rPr lang="it-IT" dirty="0" smtClean="0"/>
              <a:t> : </a:t>
            </a:r>
            <a:r>
              <a:rPr lang="it-IT" dirty="0" err="1" smtClean="0"/>
              <a:t>sucus</a:t>
            </a:r>
            <a:r>
              <a:rPr lang="it-IT" dirty="0" smtClean="0"/>
              <a:t>, corpus (cera d’api, olio oliva o sesamo),resine, coloranti.</a:t>
            </a:r>
          </a:p>
          <a:p>
            <a:r>
              <a:rPr lang="it-IT" dirty="0" smtClean="0"/>
              <a:t>Provenienza essenze:</a:t>
            </a:r>
          </a:p>
          <a:p>
            <a:pPr lvl="1"/>
            <a:r>
              <a:rPr lang="it-IT" dirty="0" smtClean="0"/>
              <a:t>ETIOPIA</a:t>
            </a:r>
            <a:r>
              <a:rPr lang="it-IT" dirty="0" smtClean="0">
                <a:sym typeface="Wingdings"/>
              </a:rPr>
              <a:t> cannella</a:t>
            </a:r>
          </a:p>
          <a:p>
            <a:pPr lvl="1"/>
            <a:r>
              <a:rPr lang="it-IT" dirty="0" smtClean="0">
                <a:sym typeface="Wingdings"/>
              </a:rPr>
              <a:t>EGITTO cinnamomo</a:t>
            </a:r>
          </a:p>
          <a:p>
            <a:pPr lvl="1"/>
            <a:r>
              <a:rPr lang="it-IT" dirty="0" smtClean="0">
                <a:sym typeface="Wingdings"/>
              </a:rPr>
              <a:t>SUD ASIAolio di mandorle</a:t>
            </a:r>
          </a:p>
          <a:p>
            <a:pPr lvl="1"/>
            <a:r>
              <a:rPr lang="it-IT" dirty="0" smtClean="0">
                <a:sym typeface="Wingdings"/>
              </a:rPr>
              <a:t>PERGAMO giglio</a:t>
            </a:r>
          </a:p>
          <a:p>
            <a:pPr lvl="1"/>
            <a:r>
              <a:rPr lang="it-IT" dirty="0" smtClean="0">
                <a:sym typeface="Wingdings"/>
              </a:rPr>
              <a:t>NAPOLInardo</a:t>
            </a:r>
          </a:p>
          <a:p>
            <a:pPr lvl="1"/>
            <a:r>
              <a:rPr lang="it-IT" dirty="0" err="1" smtClean="0">
                <a:sym typeface="Wingdings"/>
              </a:rPr>
              <a:t>etc…</a:t>
            </a:r>
            <a:endParaRPr lang="it-IT" dirty="0" smtClean="0">
              <a:sym typeface="Wingdings"/>
            </a:endParaRPr>
          </a:p>
          <a:p>
            <a:pPr lvl="1"/>
            <a:endParaRPr lang="it-IT" dirty="0"/>
          </a:p>
        </p:txBody>
      </p:sp>
      <p:pic>
        <p:nvPicPr>
          <p:cNvPr id="5" name="Immagine 4" descr="profu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117" y="1833485"/>
            <a:ext cx="3225608" cy="2354694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8164" y="5266266"/>
            <a:ext cx="6512511" cy="801142"/>
          </a:xfrm>
        </p:spPr>
        <p:txBody>
          <a:bodyPr/>
          <a:lstStyle/>
          <a:p>
            <a:pPr algn="ctr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Il profumo è come l’amore. </a:t>
            </a:r>
            <a:br>
              <a:rPr lang="it-IT" sz="2800" dirty="0" smtClean="0">
                <a:solidFill>
                  <a:srgbClr val="000000"/>
                </a:solidFill>
              </a:rPr>
            </a:br>
            <a:r>
              <a:rPr lang="it-IT" sz="2800" dirty="0" smtClean="0">
                <a:solidFill>
                  <a:srgbClr val="000000"/>
                </a:solidFill>
              </a:rPr>
              <a:t>Solo un poco non è mai abbastanza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>
                <a:solidFill>
                  <a:srgbClr val="000000"/>
                </a:solidFill>
              </a:rPr>
              <a:t>(</a:t>
            </a:r>
            <a:r>
              <a:rPr lang="it-IT" sz="2000" dirty="0" err="1" smtClean="0">
                <a:solidFill>
                  <a:srgbClr val="000000"/>
                </a:solidFill>
              </a:rPr>
              <a:t>Estée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</a:rPr>
              <a:t>Lauder</a:t>
            </a:r>
            <a:r>
              <a:rPr lang="it-IT" sz="2000" dirty="0" smtClean="0">
                <a:solidFill>
                  <a:srgbClr val="000000"/>
                </a:solidFill>
              </a:rPr>
              <a:t>)</a:t>
            </a:r>
            <a:endParaRPr lang="it-IT" sz="2000" dirty="0">
              <a:solidFill>
                <a:srgbClr val="000000"/>
              </a:solidFill>
            </a:endParaRPr>
          </a:p>
        </p:txBody>
      </p:sp>
      <p:pic>
        <p:nvPicPr>
          <p:cNvPr id="7" name="Segnaposto contenuto 6" descr="220px-Estee_Lauder_NYWTS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65540" r="-65540"/>
          <a:stretch>
            <a:fillRect/>
          </a:stretch>
        </p:blipFill>
        <p:spPr>
          <a:xfrm>
            <a:off x="409495" y="731519"/>
            <a:ext cx="8353481" cy="4534747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pompei-amanti2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19840" r="-19840"/>
          <a:stretch>
            <a:fillRect/>
          </a:stretch>
        </p:blipFill>
        <p:spPr>
          <a:xfrm>
            <a:off x="232165" y="237067"/>
            <a:ext cx="8285301" cy="4497735"/>
          </a:xfr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71249" y="3474720"/>
            <a:ext cx="8705174" cy="2040448"/>
          </a:xfrm>
        </p:spPr>
        <p:txBody>
          <a:bodyPr/>
          <a:lstStyle/>
          <a:p>
            <a:pPr algn="ctr">
              <a:lnSpc>
                <a:spcPts val="3360"/>
              </a:lnSpc>
            </a:pPr>
            <a:r>
              <a:rPr lang="it-IT" dirty="0" smtClean="0">
                <a:solidFill>
                  <a:schemeClr val="tx1"/>
                </a:solidFill>
              </a:rPr>
              <a:t>ARS AMANDI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sz="2800" i="1" dirty="0" smtClean="0">
                <a:solidFill>
                  <a:schemeClr val="tx1"/>
                </a:solidFill>
              </a:rPr>
              <a:t>poema didascalico in </a:t>
            </a:r>
            <a:r>
              <a:rPr lang="it-IT" sz="2800" i="1" dirty="0" err="1" smtClean="0">
                <a:solidFill>
                  <a:schemeClr val="tx1"/>
                </a:solidFill>
              </a:rPr>
              <a:t>3</a:t>
            </a:r>
            <a:r>
              <a:rPr lang="it-IT" sz="2800" i="1" dirty="0" smtClean="0">
                <a:solidFill>
                  <a:schemeClr val="tx1"/>
                </a:solidFill>
              </a:rPr>
              <a:t> libri</a:t>
            </a:r>
            <a:r>
              <a:rPr lang="it-IT" sz="2800" dirty="0" smtClean="0">
                <a:solidFill>
                  <a:schemeClr val="tx1"/>
                </a:solidFill>
              </a:rPr>
              <a:t/>
            </a:r>
            <a:br>
              <a:rPr lang="it-IT" sz="2800" dirty="0" smtClean="0">
                <a:solidFill>
                  <a:schemeClr val="tx1"/>
                </a:solidFill>
              </a:rPr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“</a:t>
            </a:r>
            <a:r>
              <a:rPr lang="it-IT" sz="2800" dirty="0" smtClean="0">
                <a:solidFill>
                  <a:srgbClr val="000000"/>
                </a:solidFill>
              </a:rPr>
              <a:t>Se qualcuno tra questa gente non conosce la scienza dell’amore, legga quest’opera e faccia l’amore con competenza”</a:t>
            </a:r>
            <a:br>
              <a:rPr lang="it-IT" sz="2800" dirty="0" smtClean="0">
                <a:solidFill>
                  <a:srgbClr val="000000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5733" y="626533"/>
            <a:ext cx="811817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I  LIBRO: </a:t>
            </a:r>
          </a:p>
          <a:p>
            <a:r>
              <a:rPr lang="it-IT" sz="3600" b="1" dirty="0" smtClean="0"/>
              <a:t>TROVARE L’OGGETTO DEL DESIDERIO</a:t>
            </a:r>
            <a:endParaRPr lang="it-IT" sz="3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5733" y="2607697"/>
            <a:ext cx="8118178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II  LIBRO: </a:t>
            </a:r>
          </a:p>
          <a:p>
            <a:pPr algn="ctr"/>
            <a:r>
              <a:rPr lang="it-IT" sz="3600" b="1" dirty="0" smtClean="0"/>
              <a:t>PIEGARE LA DONNA CHE TI PIACE</a:t>
            </a:r>
            <a:endParaRPr lang="it-IT" sz="36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5733" y="4656593"/>
            <a:ext cx="8118178" cy="1200329"/>
          </a:xfrm>
          <a:prstGeom prst="rect">
            <a:avLst/>
          </a:prstGeom>
          <a:solidFill>
            <a:srgbClr val="FF6F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III LIBRO:  </a:t>
            </a:r>
          </a:p>
          <a:p>
            <a:pPr algn="ctr"/>
            <a:r>
              <a:rPr lang="it-IT" sz="3600" b="1" dirty="0" smtClean="0"/>
              <a:t>FAR DURARE A LUNGO L’AMORE   </a:t>
            </a:r>
            <a:endParaRPr lang="it-IT" sz="3600"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88533" y="391067"/>
            <a:ext cx="6570134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I LUOGHI DEL CORTEGGIAMENTO</a:t>
            </a:r>
            <a:endParaRPr lang="it-IT" sz="3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61999" y="1236139"/>
            <a:ext cx="7501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2400" dirty="0" smtClean="0"/>
              <a:t>il teatro</a:t>
            </a:r>
          </a:p>
          <a:p>
            <a:pPr>
              <a:buFont typeface="Arial"/>
              <a:buChar char="•"/>
            </a:pPr>
            <a:r>
              <a:rPr lang="it-IT" sz="2400" dirty="0" smtClean="0"/>
              <a:t>l’ippodromo</a:t>
            </a:r>
          </a:p>
          <a:p>
            <a:pPr>
              <a:buFont typeface="Arial"/>
              <a:buChar char="•"/>
            </a:pPr>
            <a:r>
              <a:rPr lang="it-IT" sz="2400" dirty="0" smtClean="0"/>
              <a:t>i conviti</a:t>
            </a:r>
          </a:p>
          <a:p>
            <a:pPr>
              <a:buFont typeface="Arial"/>
              <a:buChar char="•"/>
            </a:pPr>
            <a:endParaRPr lang="it-IT" dirty="0" smtClean="0"/>
          </a:p>
          <a:p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1117600" y="2609293"/>
            <a:ext cx="7145866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LE TECNICHE DEL CORTEGGIAMENTO</a:t>
            </a:r>
            <a:endParaRPr lang="it-IT" sz="3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4133" y="3397266"/>
            <a:ext cx="79417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2400" dirty="0" smtClean="0"/>
              <a:t>il prezioso ruolo dell’ancella</a:t>
            </a:r>
          </a:p>
          <a:p>
            <a:pPr>
              <a:buFont typeface="Arial"/>
              <a:buChar char="•"/>
            </a:pPr>
            <a:r>
              <a:rPr lang="it-IT" sz="2400" dirty="0" smtClean="0"/>
              <a:t>l’arte del regalo</a:t>
            </a:r>
          </a:p>
          <a:p>
            <a:pPr>
              <a:buFont typeface="Arial"/>
              <a:buChar char="•"/>
            </a:pPr>
            <a:r>
              <a:rPr lang="it-IT" sz="2400" dirty="0" smtClean="0"/>
              <a:t>l’arte della promessa</a:t>
            </a:r>
          </a:p>
          <a:p>
            <a:pPr>
              <a:buFont typeface="Arial"/>
              <a:buChar char="•"/>
            </a:pPr>
            <a:r>
              <a:rPr lang="it-IT" sz="2400" dirty="0" smtClean="0"/>
              <a:t>la pazienza</a:t>
            </a:r>
          </a:p>
          <a:p>
            <a:pPr>
              <a:buFont typeface="Arial"/>
              <a:buChar char="•"/>
            </a:pPr>
            <a:r>
              <a:rPr lang="it-IT" sz="2400" dirty="0" smtClean="0"/>
              <a:t>la disponibilità</a:t>
            </a:r>
          </a:p>
          <a:p>
            <a:pPr>
              <a:buFont typeface="Arial"/>
              <a:buChar char="•"/>
            </a:pPr>
            <a:r>
              <a:rPr lang="it-IT" sz="2400" dirty="0" smtClean="0"/>
              <a:t>l’igiene senza “eccessi”</a:t>
            </a:r>
          </a:p>
          <a:p>
            <a:pPr>
              <a:buFont typeface="Arial"/>
              <a:buChar char="•"/>
            </a:pPr>
            <a:r>
              <a:rPr lang="it-IT" sz="2400" dirty="0" smtClean="0"/>
              <a:t>le lacrime</a:t>
            </a:r>
          </a:p>
          <a:p>
            <a:pPr>
              <a:buFont typeface="Arial"/>
              <a:buChar char="•"/>
            </a:pPr>
            <a:r>
              <a:rPr lang="it-IT" sz="2400" dirty="0" smtClean="0"/>
              <a:t>la “finta” amicizia</a:t>
            </a:r>
          </a:p>
          <a:p>
            <a:pPr>
              <a:buFont typeface="Arial"/>
              <a:buChar char="•"/>
            </a:pPr>
            <a:r>
              <a:rPr lang="it-IT" sz="2400" dirty="0" smtClean="0"/>
              <a:t>il pallore</a:t>
            </a:r>
          </a:p>
          <a:p>
            <a:endParaRPr lang="it-IT" dirty="0" smtClean="0"/>
          </a:p>
          <a:p>
            <a:pPr>
              <a:buFont typeface="Arial"/>
              <a:buChar char="•"/>
            </a:pPr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5733" y="203211"/>
            <a:ext cx="8118178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LE STRATEGIE DELL’AMORE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72532" y="1086604"/>
            <a:ext cx="8568267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2200" dirty="0" smtClean="0"/>
              <a:t>purché tu sia amato, </a:t>
            </a:r>
            <a:r>
              <a:rPr lang="it-IT" sz="2200" dirty="0" err="1" smtClean="0"/>
              <a:t>renditi</a:t>
            </a:r>
            <a:r>
              <a:rPr lang="it-IT" sz="2200" dirty="0" smtClean="0"/>
              <a:t> amabile</a:t>
            </a:r>
          </a:p>
          <a:p>
            <a:pPr>
              <a:buFont typeface="Arial"/>
              <a:buChar char="•"/>
            </a:pPr>
            <a:r>
              <a:rPr lang="it-IT" sz="2200" dirty="0" smtClean="0"/>
              <a:t>educa il tuo spirito e </a:t>
            </a:r>
            <a:r>
              <a:rPr lang="it-IT" sz="2200" dirty="0" err="1" smtClean="0"/>
              <a:t>uniscilo</a:t>
            </a:r>
            <a:r>
              <a:rPr lang="it-IT" sz="2200" dirty="0" smtClean="0"/>
              <a:t> alla bellezza fisica</a:t>
            </a:r>
          </a:p>
          <a:p>
            <a:pPr>
              <a:buFont typeface="Arial"/>
              <a:buChar char="•"/>
            </a:pPr>
            <a:r>
              <a:rPr lang="it-IT" sz="2200" dirty="0" smtClean="0"/>
              <a:t>conquista i cuori con una mitezza accorta: l’asprezza suscita odio e risse feroci</a:t>
            </a:r>
          </a:p>
          <a:p>
            <a:pPr>
              <a:buFont typeface="Arial"/>
              <a:buChar char="•"/>
            </a:pPr>
            <a:r>
              <a:rPr lang="it-IT" sz="2200" dirty="0" smtClean="0"/>
              <a:t>se lei non è cortese con te che l’ami, sopporta e resisti: con il tempo si addolcirà</a:t>
            </a:r>
          </a:p>
          <a:p>
            <a:pPr>
              <a:buFont typeface="Arial"/>
              <a:buChar char="•"/>
            </a:pPr>
            <a:r>
              <a:rPr lang="it-IT" sz="2200" dirty="0" smtClean="0"/>
              <a:t>l’amore è una forma di servizio militare: allontanatevi uomini pigri</a:t>
            </a:r>
          </a:p>
          <a:p>
            <a:pPr>
              <a:buFont typeface="Arial"/>
              <a:buChar char="•"/>
            </a:pPr>
            <a:r>
              <a:rPr lang="it-IT" sz="2200" dirty="0" smtClean="0"/>
              <a:t>fa’ che lei pensi che tu rimani in estasi per la sua bellezza</a:t>
            </a:r>
          </a:p>
          <a:p>
            <a:pPr>
              <a:buFont typeface="Arial"/>
              <a:buChar char="•"/>
            </a:pPr>
            <a:r>
              <a:rPr lang="it-IT" sz="2200" dirty="0" smtClean="0"/>
              <a:t>non allontanarti da lei se è malata</a:t>
            </a:r>
          </a:p>
          <a:p>
            <a:pPr>
              <a:buFont typeface="Arial"/>
              <a:buChar char="•"/>
            </a:pPr>
            <a:r>
              <a:rPr lang="it-IT" sz="2200" dirty="0" smtClean="0"/>
              <a:t>divertiti, ma il peccato sia tenuto nascosto con piccole astuzie</a:t>
            </a:r>
          </a:p>
          <a:p>
            <a:pPr>
              <a:buFont typeface="Arial"/>
              <a:buChar char="•"/>
            </a:pPr>
            <a:r>
              <a:rPr lang="it-IT" sz="2200" dirty="0" smtClean="0"/>
              <a:t>guardati dal rinfacciare i suoi difetti</a:t>
            </a:r>
          </a:p>
          <a:p>
            <a:pPr>
              <a:buFont typeface="Arial"/>
              <a:buChar char="•"/>
            </a:pPr>
            <a:r>
              <a:rPr lang="it-IT" sz="2200" dirty="0" smtClean="0"/>
              <a:t>non chiederle l’età: spesso una donna matura dà di più</a:t>
            </a:r>
          </a:p>
          <a:p>
            <a:pPr>
              <a:buFont typeface="Arial"/>
              <a:buChar char="•"/>
            </a:pPr>
            <a:r>
              <a:rPr lang="it-IT" sz="2200" dirty="0" smtClean="0"/>
              <a:t>non affrettare il piacere d’amore ma prolungalo a poco a poco con lento indugio</a:t>
            </a:r>
          </a:p>
          <a:p>
            <a:pPr>
              <a:buFont typeface="Arial"/>
              <a:buChar char="•"/>
            </a:pPr>
            <a:endParaRPr lang="it-IT" sz="2400" dirty="0" smtClean="0"/>
          </a:p>
          <a:p>
            <a:pPr>
              <a:buFont typeface="Arial"/>
              <a:buChar char="•"/>
            </a:pPr>
            <a:endParaRPr lang="it-IT" sz="2400" dirty="0" smtClean="0"/>
          </a:p>
          <a:p>
            <a:pPr>
              <a:buFont typeface="Arial"/>
              <a:buChar char="•"/>
            </a:pPr>
            <a:endParaRPr lang="it-IT" dirty="0" smtClean="0"/>
          </a:p>
          <a:p>
            <a:pPr>
              <a:buFont typeface="Arial"/>
              <a:buChar char="•"/>
            </a:pPr>
            <a:endParaRPr lang="it-IT" dirty="0" smtClean="0"/>
          </a:p>
          <a:p>
            <a:pPr>
              <a:buFont typeface="Arial"/>
              <a:buChar char="•"/>
            </a:pPr>
            <a:endParaRPr lang="it-IT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5733" y="236313"/>
            <a:ext cx="8118178" cy="646331"/>
          </a:xfrm>
          <a:prstGeom prst="rect">
            <a:avLst/>
          </a:prstGeom>
          <a:solidFill>
            <a:srgbClr val="FF6F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Consigli alle donne   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37067" y="1006898"/>
            <a:ext cx="890693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2000" dirty="0" smtClean="0"/>
              <a:t>Divertiti: gli anni passano come l’acqua che scorre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Anche se vi prendessero in mille, non si perde niente. Quella cosa di cui parlo resiste e non ha paura di una perdita.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Cura la tua persona: un bel corpo trascurato sfiorirà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I capelli mai in disordine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Scegli il vestito adatto a te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Igiene e cosmesi, ma “in privato”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Copri i tuoi difetti fisici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Sappi fare mille giochi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La folla ti può essere utile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Evita gli uomini azzimati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Attenta ai suoi messaggi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Reprimi un carattere iroso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Fallo smaniare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Fagli credere di essere amato alla follia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Non essere gelosa senza prove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Fatti aspettare</a:t>
            </a:r>
          </a:p>
          <a:p>
            <a:pPr>
              <a:buFont typeface="Arial"/>
              <a:buChar char="•"/>
            </a:pPr>
            <a:r>
              <a:rPr lang="it-IT" sz="2000" dirty="0" smtClean="0"/>
              <a:t>Non a tutte si addice la stessa posizione</a:t>
            </a:r>
          </a:p>
          <a:p>
            <a:pPr>
              <a:buFont typeface="Arial"/>
              <a:buChar char="•"/>
            </a:pPr>
            <a:endParaRPr lang="it-IT" sz="2400" dirty="0" smtClean="0"/>
          </a:p>
          <a:p>
            <a:pPr>
              <a:buFont typeface="Arial"/>
              <a:buChar char="•"/>
            </a:pPr>
            <a:endParaRPr lang="it-IT" sz="2400" dirty="0" smtClean="0"/>
          </a:p>
          <a:p>
            <a:pPr>
              <a:buFont typeface="Arial"/>
              <a:buChar char="•"/>
            </a:pPr>
            <a:endParaRPr lang="it-IT" dirty="0"/>
          </a:p>
        </p:txBody>
      </p:sp>
      <p:pic>
        <p:nvPicPr>
          <p:cNvPr id="4" name="Immagine 3" descr="vol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699" y="2620795"/>
            <a:ext cx="2839490" cy="3949661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03" y="0"/>
            <a:ext cx="4335463" cy="680125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52195" y="1076847"/>
            <a:ext cx="38330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Venite alle mie lezioni,</a:t>
            </a:r>
          </a:p>
          <a:p>
            <a:r>
              <a:rPr lang="it-IT" sz="2800" dirty="0" smtClean="0"/>
              <a:t>giovani delusi, </a:t>
            </a:r>
          </a:p>
          <a:p>
            <a:r>
              <a:rPr lang="it-IT" sz="2800" dirty="0" smtClean="0"/>
              <a:t>sotto qualsiasi forma l’amore vi ha tradito.</a:t>
            </a:r>
          </a:p>
          <a:p>
            <a:r>
              <a:rPr lang="it-IT" sz="2800" dirty="0" smtClean="0"/>
              <a:t>Da chi avete imparato ad amare,</a:t>
            </a:r>
          </a:p>
          <a:p>
            <a:r>
              <a:rPr lang="it-IT" sz="2800" dirty="0" smtClean="0"/>
              <a:t>ora imparate a guarire.</a:t>
            </a:r>
          </a:p>
          <a:p>
            <a:pPr algn="r"/>
            <a:r>
              <a:rPr lang="it-IT" sz="2800" dirty="0" smtClean="0"/>
              <a:t>(Ovidio)</a:t>
            </a:r>
          </a:p>
          <a:p>
            <a:pPr>
              <a:buFontTx/>
              <a:buChar char="•"/>
            </a:pPr>
            <a:endParaRPr lang="it-IT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1925" y="5200528"/>
            <a:ext cx="7638815" cy="1143000"/>
          </a:xfrm>
        </p:spPr>
        <p:txBody>
          <a:bodyPr/>
          <a:lstStyle/>
          <a:p>
            <a:r>
              <a:rPr lang="it-IT" dirty="0" smtClean="0"/>
              <a:t>Gli obiettivi del nostro incontro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482056" y="497007"/>
            <a:ext cx="8241304" cy="4703521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Cenni sulla figura di Ovidio</a:t>
            </a:r>
          </a:p>
          <a:p>
            <a:r>
              <a:rPr lang="it-IT" sz="2400" dirty="0" smtClean="0"/>
              <a:t>Analisi dell’opera in versi </a:t>
            </a:r>
            <a:r>
              <a:rPr lang="it-IT" sz="2400" b="1" dirty="0" err="1" smtClean="0">
                <a:solidFill>
                  <a:srgbClr val="FF0000"/>
                </a:solidFill>
              </a:rPr>
              <a:t>Medicamina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faciei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r>
              <a:rPr lang="it-IT" sz="2400" dirty="0" smtClean="0"/>
              <a:t>Ricette di bellezza</a:t>
            </a:r>
          </a:p>
          <a:p>
            <a:r>
              <a:rPr lang="it-IT" sz="2400" dirty="0" smtClean="0"/>
              <a:t>L’uso del profumo nella Roma antica</a:t>
            </a:r>
          </a:p>
          <a:p>
            <a:r>
              <a:rPr lang="it-IT" sz="2400" dirty="0" smtClean="0"/>
              <a:t>Tecniche di seduzione nell’ </a:t>
            </a:r>
            <a:r>
              <a:rPr lang="it-IT" sz="2400" b="1" dirty="0" smtClean="0">
                <a:solidFill>
                  <a:srgbClr val="FF0000"/>
                </a:solidFill>
              </a:rPr>
              <a:t>Ars </a:t>
            </a:r>
            <a:r>
              <a:rPr lang="it-IT" sz="2400" b="1" dirty="0" err="1" smtClean="0">
                <a:solidFill>
                  <a:srgbClr val="FF0000"/>
                </a:solidFill>
              </a:rPr>
              <a:t>Amandi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r>
              <a:rPr lang="it-IT" sz="2400" dirty="0" smtClean="0"/>
              <a:t>Le tecniche per liberarsi di un amore finito (</a:t>
            </a:r>
            <a:r>
              <a:rPr lang="it-IT" sz="2400" b="1" dirty="0" err="1" smtClean="0">
                <a:solidFill>
                  <a:srgbClr val="FF0000"/>
                </a:solidFill>
              </a:rPr>
              <a:t>Remedia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amoris</a:t>
            </a:r>
            <a:r>
              <a:rPr lang="it-IT" sz="2400" dirty="0" smtClean="0"/>
              <a:t>)</a:t>
            </a:r>
          </a:p>
          <a:p>
            <a:r>
              <a:rPr lang="it-IT" sz="2400" dirty="0" smtClean="0"/>
              <a:t>Programmazione delle attività </a:t>
            </a:r>
            <a:r>
              <a:rPr lang="it-IT" sz="2400" dirty="0" err="1" smtClean="0"/>
              <a:t>laboratoriali</a:t>
            </a:r>
            <a:r>
              <a:rPr lang="it-IT" sz="2400" dirty="0" smtClean="0"/>
              <a:t> per produzione di creme/unguenti/fondotinta/rossetti/ombretti e “matite”</a:t>
            </a:r>
          </a:p>
          <a:p>
            <a:r>
              <a:rPr lang="it-IT" sz="2400" dirty="0" smtClean="0"/>
              <a:t>Programmazione seduta di </a:t>
            </a:r>
            <a:r>
              <a:rPr lang="it-IT" sz="2400" dirty="0" err="1" smtClean="0"/>
              <a:t>make</a:t>
            </a:r>
            <a:r>
              <a:rPr lang="it-IT" sz="2400" dirty="0" smtClean="0"/>
              <a:t> up “antiquo more ”</a:t>
            </a:r>
          </a:p>
          <a:p>
            <a:endParaRPr lang="it-IT" dirty="0"/>
          </a:p>
        </p:txBody>
      </p:sp>
      <p:pic>
        <p:nvPicPr>
          <p:cNvPr id="4" name="Immagine 3" descr="Antico-beaut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123313" y="191169"/>
            <a:ext cx="1768744" cy="222483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312853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26555" y="428069"/>
            <a:ext cx="437666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Consigli all’infelice amante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35025" y="1252616"/>
            <a:ext cx="7951604" cy="101566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²"/>
            </a:pPr>
            <a:r>
              <a:rPr lang="it-IT" sz="2000" dirty="0" smtClean="0"/>
              <a:t>Fino a che sei in tempo e le emozioni che toccano il tuo cuore sono di modesta entità, se c’è qualcosa che ti infastidisce, arresta il piede sulla soglia.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42438" y="2523207"/>
            <a:ext cx="6156972" cy="40011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Evita il dolce far niente. Esso ti invita all’amore.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2260" y="3209788"/>
            <a:ext cx="738089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/>
              <a:t>Anche la campagna e la sua coltivazione rasserenano la mente</a:t>
            </a:r>
          </a:p>
          <a:p>
            <a:r>
              <a:rPr lang="it-IT" sz="2000" dirty="0" smtClean="0"/>
              <a:t>oppure coltiva la passione per la caccia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54867" y="4175726"/>
            <a:ext cx="8015711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/>
              <a:t>Anche se ti sentirai trattenuto da solide catene, va’ lontano e tenta </a:t>
            </a:r>
          </a:p>
          <a:p>
            <a:r>
              <a:rPr lang="it-IT" sz="2000" dirty="0" smtClean="0"/>
              <a:t>di intraprendere un lungo viaggio.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13957" y="5136810"/>
            <a:ext cx="8687661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La parte più spiacevole è l’inizio. Il travaglio è uno solo: passare i primi giorni.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62742" y="6035753"/>
            <a:ext cx="6764385" cy="707886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Pensa a lei e cerca una ragione per odiarla</a:t>
            </a:r>
          </a:p>
          <a:p>
            <a:r>
              <a:rPr lang="it-IT" sz="2000" dirty="0" smtClean="0"/>
              <a:t>oppure volgi al peggio i suoi pregi.</a:t>
            </a:r>
            <a:endParaRPr lang="it-IT" sz="20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88242" y="179475"/>
            <a:ext cx="491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…</a:t>
            </a:r>
            <a:r>
              <a:rPr lang="it-IT" sz="2400" b="1" dirty="0" err="1" smtClean="0"/>
              <a:t>dulcis</a:t>
            </a:r>
            <a:r>
              <a:rPr lang="it-IT" sz="2400" b="1" dirty="0" smtClean="0"/>
              <a:t> in fundo(</a:t>
            </a:r>
            <a:r>
              <a:rPr lang="it-IT" sz="2400" b="1" dirty="0" err="1" smtClean="0"/>
              <a:t>1</a:t>
            </a:r>
            <a:r>
              <a:rPr lang="it-IT" sz="2400" b="1" dirty="0" smtClean="0"/>
              <a:t>)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45119" y="805737"/>
            <a:ext cx="874795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/>
              <a:t>Per non essere adescato dal piacere della tua donna se la godrai con forze </a:t>
            </a:r>
          </a:p>
          <a:p>
            <a:r>
              <a:rPr lang="it-IT" sz="2000" dirty="0" smtClean="0"/>
              <a:t>integre, vorrei che prima ti unissi ad un’altra, una </a:t>
            </a:r>
            <a:r>
              <a:rPr lang="it-IT" sz="2000" dirty="0" err="1" smtClean="0"/>
              <a:t>qualunque…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07066" y="1813556"/>
            <a:ext cx="9138064" cy="1015663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/>
              <a:t>Oppure </a:t>
            </a:r>
            <a:r>
              <a:rPr lang="it-IT" sz="2000" dirty="0" err="1" smtClean="0"/>
              <a:t>goditi</a:t>
            </a:r>
            <a:r>
              <a:rPr lang="it-IT" sz="2000" dirty="0" smtClean="0"/>
              <a:t> incessantemente la tua donna senza che alcuno te lo proibisca.</a:t>
            </a:r>
          </a:p>
          <a:p>
            <a:r>
              <a:rPr lang="it-IT" sz="2000" dirty="0" smtClean="0"/>
              <a:t>Anche la sazietà pone fine al male d’amore. E </a:t>
            </a:r>
            <a:r>
              <a:rPr lang="it-IT" sz="2000" dirty="0" err="1" smtClean="0"/>
              <a:t>imprimiti</a:t>
            </a:r>
            <a:r>
              <a:rPr lang="it-IT" sz="2000" dirty="0" smtClean="0"/>
              <a:t> nella mente i </a:t>
            </a:r>
          </a:p>
          <a:p>
            <a:r>
              <a:rPr lang="it-IT" sz="2000" dirty="0" smtClean="0"/>
              <a:t>difetti del suo corpo.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0434" y="3147711"/>
            <a:ext cx="9192290" cy="400110"/>
          </a:xfrm>
          <a:prstGeom prst="rect">
            <a:avLst/>
          </a:prstGeom>
          <a:solidFill>
            <a:srgbClr val="FF6FCF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/>
              <a:t>Guardati dalla solitudine: per questo la notte è più triste delle ore del giorno.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8389" y="3879417"/>
            <a:ext cx="4506387" cy="400110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/>
              <a:t>Evita il contatto con altri innamorati.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03707" y="4735375"/>
            <a:ext cx="8512406" cy="646331"/>
          </a:xfrm>
          <a:prstGeom prst="rect">
            <a:avLst/>
          </a:prstGeom>
          <a:solidFill>
            <a:srgbClr val="80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Non raccontare sempre le ragioni della fine del tuo amore. Colui che dice a troppa gente “Non sono innamorato” ama.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97316" y="5826031"/>
            <a:ext cx="653593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Lasciale</a:t>
            </a:r>
            <a:r>
              <a:rPr lang="it-IT" sz="2000" dirty="0" smtClean="0"/>
              <a:t>, senza contestazioni, i doni che le avevi fatto.</a:t>
            </a:r>
            <a:endParaRPr lang="it-IT" sz="20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87902" y="179475"/>
            <a:ext cx="5314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…</a:t>
            </a:r>
            <a:r>
              <a:rPr lang="it-IT" sz="2800" b="1" dirty="0" err="1" smtClean="0"/>
              <a:t>dulcis</a:t>
            </a:r>
            <a:r>
              <a:rPr lang="it-IT" sz="2800" b="1" dirty="0" smtClean="0"/>
              <a:t> in fundo(</a:t>
            </a:r>
            <a:r>
              <a:rPr lang="it-IT" sz="2800" b="1" dirty="0" err="1" smtClean="0"/>
              <a:t>2</a:t>
            </a:r>
            <a:r>
              <a:rPr lang="it-IT" sz="2800" b="1" dirty="0" smtClean="0"/>
              <a:t>)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10780" y="1021625"/>
            <a:ext cx="740807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/>
              <a:t>Non rileggere le sue lettere d’amore, ma getta tutto nel fuoco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4828" y="1587660"/>
            <a:ext cx="4259675" cy="400110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/>
              <a:t>Evita le località che ti ricordano lei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817891" y="2150276"/>
            <a:ext cx="412592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/>
              <a:t>Bevi poco vino o non bere affatto.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77458" y="2747345"/>
            <a:ext cx="5114776" cy="400110"/>
          </a:xfrm>
          <a:prstGeom prst="rect">
            <a:avLst/>
          </a:prstGeom>
          <a:solidFill>
            <a:srgbClr val="FF6FCF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/>
              <a:t>Può giovare vedere la tua donna evacuare.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4682" y="3575640"/>
            <a:ext cx="8876699" cy="707886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/>
              <a:t>Non ti lasciar commuovere dalle lacrime delle donne: hanno ammaestrato i </a:t>
            </a:r>
          </a:p>
          <a:p>
            <a:r>
              <a:rPr lang="it-IT" sz="2000" dirty="0" smtClean="0"/>
              <a:t>loro occhi perché imparassero a piangere.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2723" y="4680138"/>
            <a:ext cx="8394796" cy="1015663"/>
          </a:xfrm>
          <a:prstGeom prst="rect">
            <a:avLst/>
          </a:prstGeom>
          <a:solidFill>
            <a:srgbClr val="66FFCC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/>
              <a:t>Ho portato a compimento quest’opera: offrite corone alla nave stanca.</a:t>
            </a:r>
          </a:p>
          <a:p>
            <a:r>
              <a:rPr lang="it-IT" sz="2000" dirty="0" smtClean="0"/>
              <a:t>Ho raggiunto il porto dove ero diretto.</a:t>
            </a:r>
          </a:p>
          <a:p>
            <a:endParaRPr lang="it-IT" sz="2000" dirty="0"/>
          </a:p>
        </p:txBody>
      </p:sp>
      <p:pic>
        <p:nvPicPr>
          <p:cNvPr id="10" name="Immagine 9" descr="www.MessenTools.com-Varios-big-00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718" y="5168750"/>
            <a:ext cx="1568115" cy="156811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ages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43109" r="-143109"/>
          <a:stretch>
            <a:fillRect/>
          </a:stretch>
        </p:blipFill>
        <p:spPr>
          <a:xfrm>
            <a:off x="-1830622" y="1046809"/>
            <a:ext cx="8074970" cy="4383900"/>
          </a:xfrm>
        </p:spPr>
      </p:pic>
      <p:pic>
        <p:nvPicPr>
          <p:cNvPr id="6" name="Immagine 5" descr="Augusto-prima-porta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32162" y="1723373"/>
            <a:ext cx="2614048" cy="3921072"/>
          </a:xfrm>
          <a:prstGeom prst="rect">
            <a:avLst/>
          </a:prstGeom>
        </p:spPr>
      </p:pic>
      <p:sp>
        <p:nvSpPr>
          <p:cNvPr id="7" name="Fumetto 3 6"/>
          <p:cNvSpPr/>
          <p:nvPr/>
        </p:nvSpPr>
        <p:spPr>
          <a:xfrm>
            <a:off x="2558814" y="980957"/>
            <a:ext cx="3048001" cy="1423576"/>
          </a:xfrm>
          <a:prstGeom prst="wedgeEllipseCallout">
            <a:avLst>
              <a:gd name="adj1" fmla="val -62943"/>
              <a:gd name="adj2" fmla="val 2821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err="1">
                <a:solidFill>
                  <a:schemeClr val="tx2"/>
                </a:solidFill>
              </a:rPr>
              <a:t>Perdiderint</a:t>
            </a:r>
            <a:r>
              <a:rPr lang="it-IT" sz="2000" b="1" i="1" dirty="0">
                <a:solidFill>
                  <a:schemeClr val="tx2"/>
                </a:solidFill>
              </a:rPr>
              <a:t> </a:t>
            </a:r>
            <a:r>
              <a:rPr lang="it-IT" sz="2000" b="1" i="1" dirty="0" smtClean="0">
                <a:solidFill>
                  <a:schemeClr val="tx2"/>
                </a:solidFill>
              </a:rPr>
              <a:t>me </a:t>
            </a:r>
            <a:r>
              <a:rPr lang="it-IT" sz="2000" b="1" i="1" dirty="0">
                <a:solidFill>
                  <a:schemeClr val="tx2"/>
                </a:solidFill>
              </a:rPr>
              <a:t>duo </a:t>
            </a:r>
            <a:r>
              <a:rPr lang="it-IT" sz="2000" b="1" i="1" dirty="0" err="1">
                <a:solidFill>
                  <a:schemeClr val="tx2"/>
                </a:solidFill>
              </a:rPr>
              <a:t>crimina</a:t>
            </a:r>
            <a:r>
              <a:rPr lang="it-IT" sz="2000" b="1" i="1" dirty="0">
                <a:solidFill>
                  <a:schemeClr val="tx2"/>
                </a:solidFill>
              </a:rPr>
              <a:t>, </a:t>
            </a:r>
            <a:endParaRPr lang="it-IT" sz="2000" b="1" i="1" dirty="0" smtClean="0">
              <a:solidFill>
                <a:schemeClr val="tx2"/>
              </a:solidFill>
            </a:endParaRPr>
          </a:p>
          <a:p>
            <a:pPr algn="ctr"/>
            <a:r>
              <a:rPr lang="it-IT" sz="2000" b="1" i="1" dirty="0" err="1" smtClean="0">
                <a:solidFill>
                  <a:schemeClr val="tx2"/>
                </a:solidFill>
              </a:rPr>
              <a:t>carmen</a:t>
            </a:r>
            <a:r>
              <a:rPr lang="it-IT" sz="2000" b="1" i="1" dirty="0" smtClean="0">
                <a:solidFill>
                  <a:schemeClr val="tx2"/>
                </a:solidFill>
              </a:rPr>
              <a:t> </a:t>
            </a:r>
            <a:r>
              <a:rPr lang="it-IT" sz="2000" b="1" i="1" dirty="0">
                <a:solidFill>
                  <a:schemeClr val="tx2"/>
                </a:solidFill>
              </a:rPr>
              <a:t>et </a:t>
            </a:r>
            <a:r>
              <a:rPr lang="it-IT" sz="2000" b="1" i="1" dirty="0" err="1">
                <a:solidFill>
                  <a:schemeClr val="tx2"/>
                </a:solidFill>
              </a:rPr>
              <a:t>error</a:t>
            </a:r>
            <a:endParaRPr lang="it-IT" sz="2000" b="1" i="1" dirty="0">
              <a:solidFill>
                <a:schemeClr val="tx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3110" y="272815"/>
            <a:ext cx="3687705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14- 2014</a:t>
            </a:r>
          </a:p>
          <a:p>
            <a:pPr algn="ctr"/>
            <a:r>
              <a:rPr lang="it-IT" sz="2000" b="1" dirty="0" smtClean="0"/>
              <a:t>Bimillenario morte Augusto</a:t>
            </a:r>
            <a:endParaRPr lang="it-IT" sz="20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04520" y="5644445"/>
            <a:ext cx="4101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PUBLIO OVIDIO NASONE</a:t>
            </a:r>
          </a:p>
          <a:p>
            <a:pPr algn="ctr"/>
            <a:r>
              <a:rPr lang="it-IT" sz="2400" b="1" dirty="0" smtClean="0"/>
              <a:t>43 a.C.- 18 d.C.</a:t>
            </a:r>
            <a:endParaRPr lang="it-IT" sz="24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019357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143000" y="206597"/>
            <a:ext cx="3346704" cy="639762"/>
          </a:xfrm>
        </p:spPr>
        <p:txBody>
          <a:bodyPr/>
          <a:lstStyle/>
          <a:p>
            <a:r>
              <a:rPr lang="it-IT" sz="3200" dirty="0" smtClean="0">
                <a:solidFill>
                  <a:schemeClr val="tx1"/>
                </a:solidFill>
              </a:rPr>
              <a:t>ARS ORNATRIX</a:t>
            </a:r>
            <a:endParaRPr lang="it-IT" sz="3200" dirty="0">
              <a:solidFill>
                <a:schemeClr val="tx1"/>
              </a:solidFill>
            </a:endParaRPr>
          </a:p>
        </p:txBody>
      </p:sp>
      <p:pic>
        <p:nvPicPr>
          <p:cNvPr id="9" name="Segnaposto contenuto 8" descr="images-1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8400" b="-8400"/>
          <a:stretch>
            <a:fillRect/>
          </a:stretch>
        </p:blipFill>
        <p:spPr>
          <a:xfrm>
            <a:off x="372533" y="728730"/>
            <a:ext cx="4130618" cy="3385752"/>
          </a:xfrm>
        </p:spPr>
      </p:pic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884364" y="291262"/>
            <a:ext cx="3346704" cy="639762"/>
          </a:xfrm>
        </p:spPr>
        <p:txBody>
          <a:bodyPr/>
          <a:lstStyle/>
          <a:p>
            <a:r>
              <a:rPr lang="it-IT" sz="3200" dirty="0" smtClean="0">
                <a:solidFill>
                  <a:srgbClr val="000000"/>
                </a:solidFill>
              </a:rPr>
              <a:t>ARS FUCATRIX</a:t>
            </a:r>
            <a:endParaRPr lang="it-IT" sz="3200" dirty="0">
              <a:solidFill>
                <a:srgbClr val="000000"/>
              </a:solidFill>
            </a:endParaRPr>
          </a:p>
        </p:txBody>
      </p:sp>
      <p:pic>
        <p:nvPicPr>
          <p:cNvPr id="11" name="Segnaposto contenuto 10" descr="128100473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34132" r="-34132"/>
          <a:stretch>
            <a:fillRect/>
          </a:stretch>
        </p:blipFill>
        <p:spPr>
          <a:xfrm>
            <a:off x="4301296" y="1117287"/>
            <a:ext cx="3690433" cy="3024945"/>
          </a:xfrm>
        </p:spPr>
      </p:pic>
      <p:pic>
        <p:nvPicPr>
          <p:cNvPr id="10" name="Immagine 9" descr="pompei-amoriniprofumie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1" y="4159250"/>
            <a:ext cx="9144001" cy="269875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16000" y="237067"/>
            <a:ext cx="748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MEDICAMINA FACIEI FEMINEAE (</a:t>
            </a:r>
            <a:r>
              <a:rPr lang="it-IT" sz="2400" b="1" dirty="0" err="1" smtClean="0">
                <a:solidFill>
                  <a:srgbClr val="FF0000"/>
                </a:solidFill>
              </a:rPr>
              <a:t>1</a:t>
            </a:r>
            <a:r>
              <a:rPr lang="it-IT" sz="2400" b="1" dirty="0" smtClean="0">
                <a:solidFill>
                  <a:srgbClr val="FF0000"/>
                </a:solidFill>
              </a:rPr>
              <a:t>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7067" y="698733"/>
            <a:ext cx="6084358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it-IT" sz="2400" dirty="0" smtClean="0"/>
              <a:t>100 VERSI IN DISTICI ELEGIACI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it-IT" sz="2400" i="1" dirty="0" smtClean="0"/>
              <a:t>CULTA PLACENT (</a:t>
            </a:r>
            <a:r>
              <a:rPr lang="it-IT" sz="2400" i="1" dirty="0" err="1" smtClean="0"/>
              <a:t>matronae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Sabinae</a:t>
            </a:r>
            <a:r>
              <a:rPr lang="it-IT" sz="2400" i="1" dirty="0" smtClean="0"/>
              <a:t> VS </a:t>
            </a:r>
            <a:r>
              <a:rPr lang="it-IT" sz="2400" i="1" dirty="0" err="1" smtClean="0"/>
              <a:t>tenerae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puellae</a:t>
            </a:r>
            <a:r>
              <a:rPr lang="it-IT" sz="2400" i="1" dirty="0" smtClean="0"/>
              <a:t>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it-IT" sz="2400" i="1" dirty="0" smtClean="0"/>
              <a:t>Vobis est </a:t>
            </a:r>
            <a:r>
              <a:rPr lang="it-IT" sz="2400" i="1" dirty="0" err="1" smtClean="0"/>
              <a:t>placuisse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sibi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cuicumque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voluptas</a:t>
            </a:r>
            <a:endParaRPr lang="it-IT" sz="2400" i="1" dirty="0" smtClean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it-IT" sz="2400" dirty="0" smtClean="0"/>
              <a:t>L’amore non è generato dalla magia, ma dalla bellezza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it-IT" sz="2400" dirty="0" smtClean="0"/>
              <a:t>Ma la bellezza svanisce: bisogna imparare ad essere attraenti, anche con il passare del tempo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it-IT" sz="2400" dirty="0" smtClean="0"/>
              <a:t>E </a:t>
            </a:r>
            <a:r>
              <a:rPr lang="it-IT" sz="2400" dirty="0" err="1" smtClean="0"/>
              <a:t>allora…DISCITE</a:t>
            </a:r>
            <a:r>
              <a:rPr lang="it-IT" sz="2400" dirty="0" smtClean="0"/>
              <a:t>!!!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endParaRPr lang="it-IT" sz="2400" dirty="0" smtClean="0"/>
          </a:p>
          <a:p>
            <a:pPr>
              <a:buFont typeface="Arial"/>
              <a:buChar char="•"/>
            </a:pPr>
            <a:endParaRPr lang="it-IT" sz="2400" dirty="0" smtClean="0"/>
          </a:p>
        </p:txBody>
      </p:sp>
      <p:pic>
        <p:nvPicPr>
          <p:cNvPr id="6" name="Immagine 5" descr="NZ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425" y="1303867"/>
            <a:ext cx="2527019" cy="358986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16000" y="237067"/>
            <a:ext cx="748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MEDICAMINA FACIEI FEMINEAE (</a:t>
            </a:r>
            <a:r>
              <a:rPr lang="it-IT" sz="2400" b="1" dirty="0" err="1" smtClean="0">
                <a:solidFill>
                  <a:srgbClr val="FF0000"/>
                </a:solidFill>
              </a:rPr>
              <a:t>2</a:t>
            </a:r>
            <a:r>
              <a:rPr lang="it-IT" sz="2400" b="1" dirty="0" smtClean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RICETTE </a:t>
            </a:r>
            <a:r>
              <a:rPr lang="it-IT" sz="2400" b="1" dirty="0" err="1" smtClean="0">
                <a:solidFill>
                  <a:srgbClr val="FF0000"/>
                </a:solidFill>
              </a:rPr>
              <a:t>DI</a:t>
            </a:r>
            <a:r>
              <a:rPr lang="it-IT" sz="2400" b="1" dirty="0" smtClean="0">
                <a:solidFill>
                  <a:srgbClr val="FF0000"/>
                </a:solidFill>
              </a:rPr>
              <a:t> BELLEZZA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16000" y="1303868"/>
            <a:ext cx="7213600" cy="612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/>
              <a:t>Ricetta n. </a:t>
            </a:r>
            <a:r>
              <a:rPr lang="it-IT" sz="2800" b="1" u="sng" dirty="0" err="1" smtClean="0"/>
              <a:t>1</a:t>
            </a:r>
            <a:r>
              <a:rPr lang="it-IT" sz="2800" b="1" u="sng" dirty="0" smtClean="0"/>
              <a:t> </a:t>
            </a:r>
          </a:p>
          <a:p>
            <a:pPr algn="ctr"/>
            <a:r>
              <a:rPr lang="it-IT" sz="2800" b="1" u="sng" dirty="0" smtClean="0"/>
              <a:t>(per una pelle più liscia dello specchio)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2</a:t>
            </a:r>
            <a:r>
              <a:rPr lang="it-IT" sz="2400" b="1" dirty="0" smtClean="0"/>
              <a:t> libbre di orzo africano senza pula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2</a:t>
            </a:r>
            <a:r>
              <a:rPr lang="it-IT" sz="2400" b="1" dirty="0" smtClean="0"/>
              <a:t> libbre di lenticchie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10 uova 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ridurre in poltiglia e asciugare al vento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molatura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1</a:t>
            </a:r>
            <a:r>
              <a:rPr lang="it-IT" sz="2400" b="1" dirty="0" smtClean="0"/>
              <a:t>/</a:t>
            </a:r>
            <a:r>
              <a:rPr lang="it-IT" sz="2400" b="1" dirty="0" err="1" smtClean="0"/>
              <a:t>6</a:t>
            </a:r>
            <a:r>
              <a:rPr lang="it-IT" sz="2400" b="1" dirty="0" smtClean="0"/>
              <a:t> di libbra di corna di cervo 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 setacciare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2</a:t>
            </a:r>
            <a:r>
              <a:rPr lang="it-IT" sz="2400" b="1" dirty="0" smtClean="0"/>
              <a:t> once della pestatura di 12 bulbi di narciso senza tunica 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spelta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9</a:t>
            </a:r>
            <a:r>
              <a:rPr lang="it-IT" sz="2400" b="1" dirty="0" smtClean="0"/>
              <a:t> parti di miele</a:t>
            </a:r>
          </a:p>
          <a:p>
            <a:pPr>
              <a:buFont typeface="Arial"/>
              <a:buChar char="•"/>
            </a:pPr>
            <a:endParaRPr lang="it-IT" sz="2400" b="1" dirty="0" smtClean="0"/>
          </a:p>
          <a:p>
            <a:pPr>
              <a:buFont typeface="Arial"/>
              <a:buChar char="•"/>
            </a:pPr>
            <a:endParaRPr lang="it-IT" sz="2400" b="1" dirty="0" smtClean="0"/>
          </a:p>
          <a:p>
            <a:pPr>
              <a:buFont typeface="Arial"/>
              <a:buChar char="•"/>
            </a:pP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41867" y="983390"/>
            <a:ext cx="194743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1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libbra=</a:t>
            </a:r>
            <a:endParaRPr lang="it-IT" sz="2400" b="1" dirty="0" smtClean="0"/>
          </a:p>
          <a:p>
            <a:r>
              <a:rPr lang="it-IT" sz="2400" b="1" dirty="0" smtClean="0"/>
              <a:t>327,168 gr.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56281" y="644730"/>
            <a:ext cx="2082918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1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libbra=</a:t>
            </a:r>
            <a:endParaRPr lang="it-IT" sz="2400" b="1" dirty="0" smtClean="0"/>
          </a:p>
          <a:p>
            <a:r>
              <a:rPr lang="it-IT" sz="2400" b="1" dirty="0" smtClean="0"/>
              <a:t>12 once </a:t>
            </a:r>
          </a:p>
          <a:p>
            <a:r>
              <a:rPr lang="it-IT" sz="2400" b="1" dirty="0" smtClean="0"/>
              <a:t>( 27,264 gr.)</a:t>
            </a:r>
            <a:endParaRPr lang="it-IT" sz="2400" b="1" dirty="0"/>
          </a:p>
        </p:txBody>
      </p:sp>
      <p:pic>
        <p:nvPicPr>
          <p:cNvPr id="7" name="Immagine 6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850" y="5223220"/>
            <a:ext cx="4451349" cy="147615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16000" y="237067"/>
            <a:ext cx="748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MEDICAMINA FACIEI FEMINEAE (</a:t>
            </a:r>
            <a:r>
              <a:rPr lang="it-IT" sz="2400" b="1" dirty="0" err="1" smtClean="0">
                <a:solidFill>
                  <a:srgbClr val="FF0000"/>
                </a:solidFill>
              </a:rPr>
              <a:t>2</a:t>
            </a:r>
            <a:r>
              <a:rPr lang="it-IT" sz="2400" b="1" dirty="0" smtClean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RICETTE </a:t>
            </a:r>
            <a:r>
              <a:rPr lang="it-IT" sz="2400" b="1" dirty="0" err="1" smtClean="0">
                <a:solidFill>
                  <a:srgbClr val="FF0000"/>
                </a:solidFill>
              </a:rPr>
              <a:t>DI</a:t>
            </a:r>
            <a:r>
              <a:rPr lang="it-IT" sz="2400" b="1" dirty="0" smtClean="0">
                <a:solidFill>
                  <a:srgbClr val="FF0000"/>
                </a:solidFill>
              </a:rPr>
              <a:t> BELLEZZA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16000" y="1303868"/>
            <a:ext cx="7213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/>
              <a:t>Ricetta n. </a:t>
            </a:r>
            <a:r>
              <a:rPr lang="it-IT" sz="2800" b="1" u="sng" dirty="0" err="1" smtClean="0"/>
              <a:t>2</a:t>
            </a:r>
            <a:r>
              <a:rPr lang="it-IT" sz="2800" b="1" u="sng" dirty="0" smtClean="0"/>
              <a:t> </a:t>
            </a:r>
          </a:p>
          <a:p>
            <a:pPr algn="ctr"/>
            <a:r>
              <a:rPr lang="it-IT" sz="2800" b="1" u="sng" dirty="0" smtClean="0"/>
              <a:t>(per una pelle senza macchie)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3</a:t>
            </a:r>
            <a:r>
              <a:rPr lang="it-IT" sz="2400" b="1" dirty="0" smtClean="0"/>
              <a:t> libbre di semi giallastri di lupino abbrustoliti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3</a:t>
            </a:r>
            <a:r>
              <a:rPr lang="it-IT" sz="2400" b="1" dirty="0" smtClean="0"/>
              <a:t> libbre di guado selvatico tostato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macinatura insieme con la biacca, la spuma del salnitro rosso, il giaggiolo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</a:t>
            </a:r>
            <a:r>
              <a:rPr lang="it-IT" sz="2400" b="1" dirty="0" err="1" smtClean="0"/>
              <a:t>½</a:t>
            </a:r>
            <a:r>
              <a:rPr lang="it-IT" sz="2400" b="1" dirty="0" smtClean="0"/>
              <a:t> oncia di alghe marine (nido del martin pescatore)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miele attico come collante</a:t>
            </a:r>
          </a:p>
          <a:p>
            <a:pPr>
              <a:buFont typeface="Arial"/>
              <a:buChar char="•"/>
            </a:pPr>
            <a:endParaRPr lang="it-IT" sz="2400" b="1" dirty="0" smtClean="0"/>
          </a:p>
          <a:p>
            <a:pPr>
              <a:buFont typeface="Arial"/>
              <a:buChar char="•"/>
            </a:pP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41867" y="983390"/>
            <a:ext cx="194743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1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libbra=</a:t>
            </a:r>
            <a:endParaRPr lang="it-IT" sz="2400" b="1" dirty="0" smtClean="0"/>
          </a:p>
          <a:p>
            <a:r>
              <a:rPr lang="it-IT" sz="2400" b="1" dirty="0" smtClean="0"/>
              <a:t>327,168 gr.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56281" y="644730"/>
            <a:ext cx="2082918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1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libbra=</a:t>
            </a:r>
            <a:endParaRPr lang="it-IT" sz="2400" b="1" dirty="0" smtClean="0"/>
          </a:p>
          <a:p>
            <a:r>
              <a:rPr lang="it-IT" sz="2400" b="1" dirty="0" smtClean="0"/>
              <a:t>12 once </a:t>
            </a:r>
          </a:p>
          <a:p>
            <a:r>
              <a:rPr lang="it-IT" sz="2400" b="1" dirty="0" smtClean="0"/>
              <a:t>( 27,264 gr.)</a:t>
            </a:r>
            <a:endParaRPr lang="it-IT" sz="2400" b="1" dirty="0"/>
          </a:p>
        </p:txBody>
      </p:sp>
      <p:pic>
        <p:nvPicPr>
          <p:cNvPr id="7" name="Immagine 6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04" y="4826000"/>
            <a:ext cx="5649167" cy="187337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16000" y="237067"/>
            <a:ext cx="748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MEDICAMINA FACIEI FEMINEAE (</a:t>
            </a:r>
            <a:r>
              <a:rPr lang="it-IT" sz="2400" b="1" dirty="0" err="1" smtClean="0">
                <a:solidFill>
                  <a:srgbClr val="FF0000"/>
                </a:solidFill>
              </a:rPr>
              <a:t>2</a:t>
            </a:r>
            <a:r>
              <a:rPr lang="it-IT" sz="2400" b="1" dirty="0" smtClean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RICETTE </a:t>
            </a:r>
            <a:r>
              <a:rPr lang="it-IT" sz="2400" b="1" dirty="0" err="1" smtClean="0">
                <a:solidFill>
                  <a:srgbClr val="FF0000"/>
                </a:solidFill>
              </a:rPr>
              <a:t>DI</a:t>
            </a:r>
            <a:r>
              <a:rPr lang="it-IT" sz="2400" b="1" dirty="0" smtClean="0">
                <a:solidFill>
                  <a:srgbClr val="FF0000"/>
                </a:solidFill>
              </a:rPr>
              <a:t> BELLEZZA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16000" y="1303868"/>
            <a:ext cx="7213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/>
              <a:t>Ricetta n. </a:t>
            </a:r>
            <a:r>
              <a:rPr lang="it-IT" sz="2800" b="1" u="sng" dirty="0" err="1" smtClean="0"/>
              <a:t>3</a:t>
            </a:r>
            <a:endParaRPr lang="it-IT" sz="2800" b="1" u="sng" dirty="0" smtClean="0"/>
          </a:p>
          <a:p>
            <a:pPr algn="ctr"/>
            <a:r>
              <a:rPr lang="it-IT" sz="2800" b="1" u="sng" dirty="0" smtClean="0"/>
              <a:t>(per una pelle profondamente detersa)</a:t>
            </a:r>
          </a:p>
          <a:p>
            <a:pPr>
              <a:buFont typeface="Arial"/>
              <a:buChar char="•"/>
            </a:pPr>
            <a:r>
              <a:rPr lang="it-IT" sz="2400" b="1" dirty="0" smtClean="0"/>
              <a:t> </a:t>
            </a:r>
            <a:r>
              <a:rPr lang="it-IT" sz="2800" b="1" dirty="0" err="1" smtClean="0"/>
              <a:t>1</a:t>
            </a:r>
            <a:r>
              <a:rPr lang="it-IT" sz="2800" b="1" dirty="0" smtClean="0"/>
              <a:t>/</a:t>
            </a:r>
            <a:r>
              <a:rPr lang="it-IT" sz="2800" b="1" dirty="0" err="1" smtClean="0"/>
              <a:t>3</a:t>
            </a:r>
            <a:r>
              <a:rPr lang="it-IT" sz="2800" b="1" dirty="0" smtClean="0"/>
              <a:t> libbra di incenso</a:t>
            </a:r>
          </a:p>
          <a:p>
            <a:pPr>
              <a:buFont typeface="Arial"/>
              <a:buChar char="•"/>
            </a:pPr>
            <a:r>
              <a:rPr lang="it-IT" sz="2800" b="1" dirty="0" smtClean="0"/>
              <a:t> </a:t>
            </a:r>
            <a:r>
              <a:rPr lang="it-IT" sz="2800" b="1" dirty="0" err="1" smtClean="0"/>
              <a:t>1</a:t>
            </a:r>
            <a:r>
              <a:rPr lang="it-IT" sz="2800" b="1" dirty="0" smtClean="0"/>
              <a:t>/</a:t>
            </a:r>
            <a:r>
              <a:rPr lang="it-IT" sz="2800" b="1" dirty="0" err="1" smtClean="0"/>
              <a:t>3</a:t>
            </a:r>
            <a:r>
              <a:rPr lang="it-IT" sz="2800" b="1" dirty="0" smtClean="0"/>
              <a:t> libbra di nitro</a:t>
            </a:r>
          </a:p>
          <a:p>
            <a:pPr>
              <a:buFont typeface="Arial"/>
              <a:buChar char="•"/>
            </a:pPr>
            <a:r>
              <a:rPr lang="it-IT" sz="2800" b="1" dirty="0" smtClean="0"/>
              <a:t> un piccolo dado di mirra resinosa</a:t>
            </a:r>
          </a:p>
          <a:p>
            <a:pPr>
              <a:buFont typeface="Arial"/>
              <a:buChar char="•"/>
            </a:pPr>
            <a:r>
              <a:rPr lang="it-IT" sz="2800" b="1" dirty="0" smtClean="0"/>
              <a:t> un piccolo dado di gomma di corteccia</a:t>
            </a:r>
          </a:p>
          <a:p>
            <a:pPr>
              <a:buFont typeface="Arial"/>
              <a:buChar char="•"/>
            </a:pPr>
            <a:r>
              <a:rPr lang="it-IT" sz="2800" b="1" dirty="0" smtClean="0"/>
              <a:t> pestatura, vagliatura</a:t>
            </a:r>
          </a:p>
          <a:p>
            <a:pPr>
              <a:buFont typeface="Arial"/>
              <a:buChar char="•"/>
            </a:pPr>
            <a:r>
              <a:rPr lang="it-IT" sz="2800" b="1" dirty="0" smtClean="0"/>
              <a:t> miele per addensare</a:t>
            </a:r>
          </a:p>
          <a:p>
            <a:pPr>
              <a:buFont typeface="Arial"/>
              <a:buChar char="•"/>
            </a:pPr>
            <a:endParaRPr lang="it-IT" sz="2400" b="1" dirty="0" smtClean="0"/>
          </a:p>
          <a:p>
            <a:pPr>
              <a:buFont typeface="Arial"/>
              <a:buChar char="•"/>
            </a:pP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41867" y="983390"/>
            <a:ext cx="194743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1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libbra=</a:t>
            </a:r>
            <a:endParaRPr lang="it-IT" sz="2400" b="1" dirty="0" smtClean="0"/>
          </a:p>
          <a:p>
            <a:r>
              <a:rPr lang="it-IT" sz="2400" b="1" dirty="0" smtClean="0"/>
              <a:t>327,168 gr.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56281" y="644730"/>
            <a:ext cx="2082918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1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libbra=</a:t>
            </a:r>
            <a:endParaRPr lang="it-IT" sz="2400" b="1" dirty="0" smtClean="0"/>
          </a:p>
          <a:p>
            <a:r>
              <a:rPr lang="it-IT" sz="2400" b="1" dirty="0" smtClean="0"/>
              <a:t>12 once </a:t>
            </a:r>
          </a:p>
          <a:p>
            <a:r>
              <a:rPr lang="it-IT" sz="2400" b="1" dirty="0" smtClean="0"/>
              <a:t>( 27,264 gr.)</a:t>
            </a:r>
            <a:endParaRPr lang="it-IT" sz="2400" b="1" dirty="0"/>
          </a:p>
        </p:txBody>
      </p:sp>
      <p:pic>
        <p:nvPicPr>
          <p:cNvPr id="7" name="Immagine 6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468" y="4992286"/>
            <a:ext cx="5147732" cy="1707089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16000" y="237067"/>
            <a:ext cx="748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MEDICAMINA FACIEI FEMINEAE (</a:t>
            </a:r>
            <a:r>
              <a:rPr lang="it-IT" sz="2400" b="1" dirty="0" err="1" smtClean="0">
                <a:solidFill>
                  <a:srgbClr val="FF0000"/>
                </a:solidFill>
              </a:rPr>
              <a:t>2</a:t>
            </a:r>
            <a:r>
              <a:rPr lang="it-IT" sz="2400" b="1" dirty="0" smtClean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RICETTE </a:t>
            </a:r>
            <a:r>
              <a:rPr lang="it-IT" sz="2400" b="1" dirty="0" err="1" smtClean="0">
                <a:solidFill>
                  <a:srgbClr val="FF0000"/>
                </a:solidFill>
              </a:rPr>
              <a:t>DI</a:t>
            </a:r>
            <a:r>
              <a:rPr lang="it-IT" sz="2400" b="1" dirty="0" smtClean="0">
                <a:solidFill>
                  <a:srgbClr val="FF0000"/>
                </a:solidFill>
              </a:rPr>
              <a:t> BELLEZZA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16000" y="1303868"/>
            <a:ext cx="7213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/>
              <a:t>Ricetta n. </a:t>
            </a:r>
            <a:r>
              <a:rPr lang="it-IT" sz="2800" b="1" u="sng" dirty="0" err="1" smtClean="0"/>
              <a:t>4</a:t>
            </a:r>
            <a:r>
              <a:rPr lang="it-IT" sz="2800" b="1" u="sng" dirty="0" smtClean="0"/>
              <a:t> </a:t>
            </a:r>
          </a:p>
          <a:p>
            <a:pPr algn="ctr"/>
            <a:r>
              <a:rPr lang="it-IT" sz="2800" b="1" u="sng" dirty="0" smtClean="0"/>
              <a:t>(per una pelle senza arrossamenti)</a:t>
            </a:r>
          </a:p>
          <a:p>
            <a:pPr>
              <a:buFont typeface="Arial"/>
              <a:buChar char="•"/>
            </a:pPr>
            <a:r>
              <a:rPr lang="it-IT" sz="2800" b="1" dirty="0" smtClean="0"/>
              <a:t> </a:t>
            </a:r>
            <a:r>
              <a:rPr lang="it-IT" sz="2800" b="1" dirty="0" err="1" smtClean="0"/>
              <a:t>5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scrupuli</a:t>
            </a:r>
            <a:r>
              <a:rPr lang="it-IT" sz="2800" b="1" dirty="0" smtClean="0"/>
              <a:t> di finocchio</a:t>
            </a:r>
          </a:p>
          <a:p>
            <a:pPr>
              <a:buFont typeface="Arial"/>
              <a:buChar char="•"/>
            </a:pPr>
            <a:r>
              <a:rPr lang="it-IT" sz="2800" b="1" dirty="0" smtClean="0"/>
              <a:t> </a:t>
            </a:r>
            <a:r>
              <a:rPr lang="it-IT" sz="2800" b="1" dirty="0" err="1" smtClean="0"/>
              <a:t>9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scrupuli</a:t>
            </a:r>
            <a:r>
              <a:rPr lang="it-IT" sz="2800" b="1" dirty="0" smtClean="0"/>
              <a:t> di mirra</a:t>
            </a:r>
          </a:p>
          <a:p>
            <a:pPr>
              <a:buFont typeface="Arial"/>
              <a:buChar char="•"/>
            </a:pPr>
            <a:r>
              <a:rPr lang="it-IT" sz="2800" b="1" dirty="0" smtClean="0"/>
              <a:t> </a:t>
            </a:r>
            <a:r>
              <a:rPr lang="it-IT" sz="2800" b="1" dirty="0" err="1" smtClean="0"/>
              <a:t>1</a:t>
            </a:r>
            <a:r>
              <a:rPr lang="it-IT" sz="2800" b="1" dirty="0" smtClean="0"/>
              <a:t> pugno di petali di rose essiccate</a:t>
            </a:r>
          </a:p>
          <a:p>
            <a:pPr>
              <a:buFont typeface="Arial"/>
              <a:buChar char="•"/>
            </a:pPr>
            <a:r>
              <a:rPr lang="it-IT" sz="2800" b="1" dirty="0" smtClean="0"/>
              <a:t> </a:t>
            </a:r>
            <a:r>
              <a:rPr lang="it-IT" sz="2800" b="1" dirty="0" err="1" smtClean="0"/>
              <a:t>1</a:t>
            </a:r>
            <a:r>
              <a:rPr lang="it-IT" sz="2800" b="1" dirty="0" smtClean="0"/>
              <a:t> pugno di incenso</a:t>
            </a:r>
          </a:p>
          <a:p>
            <a:pPr>
              <a:buFont typeface="Arial"/>
              <a:buChar char="•"/>
            </a:pPr>
            <a:r>
              <a:rPr lang="it-IT" sz="2800" b="1" dirty="0" smtClean="0"/>
              <a:t> sale del deserto libico</a:t>
            </a:r>
          </a:p>
          <a:p>
            <a:pPr>
              <a:buFont typeface="Arial"/>
              <a:buChar char="•"/>
            </a:pP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41867" y="983390"/>
            <a:ext cx="194743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1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libbra=</a:t>
            </a:r>
            <a:endParaRPr lang="it-IT" sz="2400" b="1" dirty="0" smtClean="0"/>
          </a:p>
          <a:p>
            <a:r>
              <a:rPr lang="it-IT" sz="2400" b="1" dirty="0" smtClean="0"/>
              <a:t>327,168 gr.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56281" y="644730"/>
            <a:ext cx="2082918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1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libbra=</a:t>
            </a:r>
            <a:endParaRPr lang="it-IT" sz="2400" b="1" dirty="0" smtClean="0"/>
          </a:p>
          <a:p>
            <a:r>
              <a:rPr lang="it-IT" sz="2400" b="1" dirty="0" smtClean="0"/>
              <a:t>12 once </a:t>
            </a:r>
          </a:p>
          <a:p>
            <a:r>
              <a:rPr lang="it-IT" sz="2400" b="1" dirty="0" smtClean="0"/>
              <a:t>( 27,264 gr.)</a:t>
            </a:r>
            <a:endParaRPr lang="it-IT" sz="2400" b="1" dirty="0"/>
          </a:p>
        </p:txBody>
      </p:sp>
      <p:pic>
        <p:nvPicPr>
          <p:cNvPr id="7" name="Immagine 6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850" y="5223220"/>
            <a:ext cx="4451349" cy="147615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94267" y="5369040"/>
            <a:ext cx="1947436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1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scrupulo=</a:t>
            </a:r>
            <a:endParaRPr lang="it-IT" sz="2400" b="1" dirty="0" smtClean="0"/>
          </a:p>
          <a:p>
            <a:r>
              <a:rPr lang="it-IT" sz="2400" b="1" dirty="0" err="1" smtClean="0"/>
              <a:t>1</a:t>
            </a:r>
            <a:r>
              <a:rPr lang="it-IT" sz="2400" b="1" dirty="0" smtClean="0"/>
              <a:t>/24 oncia </a:t>
            </a:r>
          </a:p>
          <a:p>
            <a:r>
              <a:rPr lang="it-IT" sz="2400" b="1" dirty="0" smtClean="0"/>
              <a:t>1,13 gr.</a:t>
            </a:r>
            <a:endParaRPr lang="it-IT" sz="2400"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Elica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Elica.thmx</Template>
  <TotalTime>472</TotalTime>
  <Words>1428</Words>
  <Application>Microsoft Macintosh PowerPoint</Application>
  <PresentationFormat>Presentazione su schermo (4:3)</PresentationFormat>
  <Paragraphs>215</Paragraphs>
  <Slides>22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Elica</vt:lpstr>
      <vt:lpstr>COSMETICA  E SEDUZIONE  nella Roma antica </vt:lpstr>
      <vt:lpstr>Gli obiettivi del nostro incontro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I PROFUMI (creme e unguenti) </vt:lpstr>
      <vt:lpstr>Il profumo è come l’amore.  Solo un poco non è mai abbastanza. (Estée Lauder)</vt:lpstr>
      <vt:lpstr>ARS AMANDI poema didascalico in 3 libri  “Se qualcuno tra questa gente non conosce la scienza dell’amore, legga quest’opera e faccia l’amore con competenza”   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SEDUZIONE  E COSMETICA  nella Roma antica</dc:title>
  <dc:creator>Rosalia</dc:creator>
  <cp:lastModifiedBy>G. Sanzullo R. Di Nardo</cp:lastModifiedBy>
  <cp:revision>19</cp:revision>
  <dcterms:created xsi:type="dcterms:W3CDTF">2013-10-18T14:43:23Z</dcterms:created>
  <dcterms:modified xsi:type="dcterms:W3CDTF">2013-10-18T14:47:22Z</dcterms:modified>
</cp:coreProperties>
</file>