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18"/>
    <p:restoredTop sz="94173"/>
  </p:normalViewPr>
  <p:slideViewPr>
    <p:cSldViewPr snapToGrid="0" snapToObjects="1">
      <p:cViewPr varScale="1">
        <p:scale>
          <a:sx n="96" d="100"/>
          <a:sy n="96" d="100"/>
        </p:scale>
        <p:origin x="-19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8B3B554-CC7C-CB4B-8C12-B7BF28E65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741F75CA-37BE-B542-828E-3333E24708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DEE60B05-928A-714C-A55A-7640167CF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3287E-BFEB-7C49-8691-D8B414EA4815}" type="datetimeFigureOut">
              <a:rPr lang="it-IT" smtClean="0"/>
              <a:pPr/>
              <a:t>01/10/2018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9E9E3A3C-0FF1-3143-AAD7-314CACB84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45C2BB60-B852-EF4B-B27C-E10A2D312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3E15-8E60-AA48-9708-5992D8F294F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62541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1B6737B-1DD7-0948-8B27-07CE835C9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BAA0BCC5-E081-1341-A9DB-1B2B0F8F4E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B620697C-B8BA-ED4B-A95F-667055C1A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3287E-BFEB-7C49-8691-D8B414EA4815}" type="datetimeFigureOut">
              <a:rPr lang="it-IT" smtClean="0"/>
              <a:pPr/>
              <a:t>01/10/2018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50C1AF21-6B1E-974C-8399-9AE6B74D8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A519CD41-A4FF-5642-A057-419CCA5B0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3E15-8E60-AA48-9708-5992D8F294F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125487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B3C06709-80B4-F644-B98D-ABA0DEECBA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0E3C907D-3321-554C-B9E6-14096A9A49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8B49828C-6FB8-C544-89A4-E494C7C45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3287E-BFEB-7C49-8691-D8B414EA4815}" type="datetimeFigureOut">
              <a:rPr lang="it-IT" smtClean="0"/>
              <a:pPr/>
              <a:t>01/10/2018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8FA1DE46-731A-CE41-8E48-85E35045E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76B1412E-18E5-2944-A99C-4C5ED6671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3E15-8E60-AA48-9708-5992D8F294F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640563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AFB6C6D-46B7-2B45-9532-9B70FBB1D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3B18E6B2-B9E5-9C41-BC1F-C4A13D988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84D35D5D-C0AC-DD4F-8C94-3B2A83533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3287E-BFEB-7C49-8691-D8B414EA4815}" type="datetimeFigureOut">
              <a:rPr lang="it-IT" smtClean="0"/>
              <a:pPr/>
              <a:t>01/10/2018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B08C713E-26EB-C145-9F58-FFE786B92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B54E7F61-DE31-104F-A87D-5FD37D18C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3E15-8E60-AA48-9708-5992D8F294F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609533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73E65D5-6334-5748-B398-B90163BA1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3E489778-389A-644E-B1E1-E2DCA3E9C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013E8376-DE96-B842-B856-9A5B26590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3287E-BFEB-7C49-8691-D8B414EA4815}" type="datetimeFigureOut">
              <a:rPr lang="it-IT" smtClean="0"/>
              <a:pPr/>
              <a:t>01/10/2018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1CC4A328-E7D1-2B43-846D-AF58AAEB6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FD0EFA97-AA38-834E-8BB9-8E60B92A9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3E15-8E60-AA48-9708-5992D8F294F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764148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B879979-C93C-D043-8AB9-7D018CACA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F7FC0D0E-5B47-B444-931F-2D4F59C3D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4F09B1E4-727F-704A-BFDF-05F1BBC573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070710F1-6513-6C40-B68A-898D14B45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3287E-BFEB-7C49-8691-D8B414EA4815}" type="datetimeFigureOut">
              <a:rPr lang="it-IT" smtClean="0"/>
              <a:pPr/>
              <a:t>01/10/2018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3BA16EA2-7A96-FE4F-8245-B1C936642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58908719-92DB-5C4D-AAD2-6F5C22562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3E15-8E60-AA48-9708-5992D8F294F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130785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A6846B5-2AEC-6147-A291-E1388799F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56641C27-751B-7D47-BEBD-790C4F7FFD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3DAFC7ED-82D9-2245-A09B-7A2A05F4DC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4FDC76E3-AC50-7544-8096-790F9E7A7D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3098A1AE-D069-CC4C-9A5D-890E6CE8B1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15625743-394B-A547-A6FA-8757FCD78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3287E-BFEB-7C49-8691-D8B414EA4815}" type="datetimeFigureOut">
              <a:rPr lang="it-IT" smtClean="0"/>
              <a:pPr/>
              <a:t>01/10/2018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EED77BEE-E73B-904F-B6B0-F6D3A9CD3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B2512F4F-3D0C-5542-A156-48579E5C4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3E15-8E60-AA48-9708-5992D8F294F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08781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92F4314-AC15-AD40-B5AF-134376AC6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A7EBEA92-44E3-E542-961A-AE02ED6E3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3287E-BFEB-7C49-8691-D8B414EA4815}" type="datetimeFigureOut">
              <a:rPr lang="it-IT" smtClean="0"/>
              <a:pPr/>
              <a:t>01/10/2018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8E81A114-7928-E547-AC81-76D8C1797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1E2A6435-F2E8-8743-9AA3-481DA7072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3E15-8E60-AA48-9708-5992D8F294F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61309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9814BB24-E1AB-BB47-8A56-D2592353D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3287E-BFEB-7C49-8691-D8B414EA4815}" type="datetimeFigureOut">
              <a:rPr lang="it-IT" smtClean="0"/>
              <a:pPr/>
              <a:t>01/10/2018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58D99007-5C23-884F-9CAF-4DD3507BB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C6673D03-A0FD-9A47-AFEF-2D4948577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3E15-8E60-AA48-9708-5992D8F294F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24321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7AF98E2-5080-AB47-8FFA-6B6F239B4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FA49A339-4242-CD43-807F-F7CBFFE41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B405A625-AAAA-5941-9074-31E37B915A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C359383E-4B9C-0142-BF7C-70D6894B9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3287E-BFEB-7C49-8691-D8B414EA4815}" type="datetimeFigureOut">
              <a:rPr lang="it-IT" smtClean="0"/>
              <a:pPr/>
              <a:t>01/10/2018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363B59C9-4ED4-5B43-A58C-282E9E0D0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DE813026-EE3C-0948-831C-FF3746A45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3E15-8E60-AA48-9708-5992D8F294F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19099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473CAF1-9C57-5548-BEFA-4E9F0B770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24AF30F4-507E-BC4D-BD4C-9043ED0BDA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F652CBBA-E081-634D-A8A6-C6D32012EE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9043F6E1-A6CB-AF41-B444-37936541A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3287E-BFEB-7C49-8691-D8B414EA4815}" type="datetimeFigureOut">
              <a:rPr lang="it-IT" smtClean="0"/>
              <a:pPr/>
              <a:t>01/10/2018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24DF5CFF-879C-6D4B-8487-FA96EEC54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F7B9EE1D-5507-8F45-961E-86C9D12E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3E15-8E60-AA48-9708-5992D8F294F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411009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66F3A0C7-DC94-A141-8C17-39906635E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0B733FC4-3B2E-8E4A-A161-8CEEC2B0E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1E71B5DA-E3CD-1D4E-97B6-33ED853358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3287E-BFEB-7C49-8691-D8B414EA4815}" type="datetimeFigureOut">
              <a:rPr lang="it-IT" smtClean="0"/>
              <a:pPr/>
              <a:t>01/10/2018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3306762D-3BA3-3540-86B4-2BDB54FF32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D2833BC5-6D46-8A46-92F5-55D4D4A63C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A3E15-8E60-AA48-9708-5992D8F294F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34907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xmlns="" id="{A494AB2D-FC99-374A-91CF-D3777E04F0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657" y="2589770"/>
            <a:ext cx="3988290" cy="3489754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D9E3091F-A949-6143-93B6-FF3931E26344}"/>
              </a:ext>
            </a:extLst>
          </p:cNvPr>
          <p:cNvSpPr txBox="1"/>
          <p:nvPr/>
        </p:nvSpPr>
        <p:spPr>
          <a:xfrm>
            <a:off x="2743200" y="679622"/>
            <a:ext cx="6919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/>
              <a:t>IL SEICENTO TRA CRISI E SVILUPPO</a:t>
            </a:r>
          </a:p>
        </p:txBody>
      </p:sp>
    </p:spTree>
    <p:extLst>
      <p:ext uri="{BB962C8B-B14F-4D97-AF65-F5344CB8AC3E}">
        <p14:creationId xmlns:p14="http://schemas.microsoft.com/office/powerpoint/2010/main" xmlns="" val="5883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xmlns="" id="{182A6C90-025F-B540-AA36-0A66E562BE8F}"/>
              </a:ext>
            </a:extLst>
          </p:cNvPr>
          <p:cNvSpPr/>
          <p:nvPr/>
        </p:nvSpPr>
        <p:spPr>
          <a:xfrm>
            <a:off x="3756454" y="654907"/>
            <a:ext cx="4151871" cy="10379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000" dirty="0"/>
              <a:t>ECONOMIA</a:t>
            </a:r>
          </a:p>
        </p:txBody>
      </p:sp>
      <p:sp>
        <p:nvSpPr>
          <p:cNvPr id="3" name="Ovale 2">
            <a:extLst>
              <a:ext uri="{FF2B5EF4-FFF2-40B4-BE49-F238E27FC236}">
                <a16:creationId xmlns:a16="http://schemas.microsoft.com/office/drawing/2014/main" xmlns="" id="{A31EE70D-CE70-624D-B6E6-75B0B425A74F}"/>
              </a:ext>
            </a:extLst>
          </p:cNvPr>
          <p:cNvSpPr/>
          <p:nvPr/>
        </p:nvSpPr>
        <p:spPr>
          <a:xfrm>
            <a:off x="2582563" y="2792627"/>
            <a:ext cx="2693773" cy="8773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Commercio nell’Atlantico e nel Mediterraneo</a:t>
            </a:r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xmlns="" id="{9F58F408-E941-C149-8605-791FE6A3BA5B}"/>
              </a:ext>
            </a:extLst>
          </p:cNvPr>
          <p:cNvSpPr/>
          <p:nvPr/>
        </p:nvSpPr>
        <p:spPr>
          <a:xfrm>
            <a:off x="2743199" y="4518454"/>
            <a:ext cx="2335427" cy="8773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Olanda, Gran Bretagna</a:t>
            </a:r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xmlns="" id="{BE61953A-379B-C842-96B3-063AD97C19D7}"/>
              </a:ext>
            </a:extLst>
          </p:cNvPr>
          <p:cNvSpPr/>
          <p:nvPr/>
        </p:nvSpPr>
        <p:spPr>
          <a:xfrm>
            <a:off x="6462584" y="4518454"/>
            <a:ext cx="2335427" cy="8773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Protezionismo economico</a:t>
            </a:r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xmlns="" id="{4C6DD06A-82EA-DB45-8359-D19FABE9CD4E}"/>
              </a:ext>
            </a:extLst>
          </p:cNvPr>
          <p:cNvSpPr/>
          <p:nvPr/>
        </p:nvSpPr>
        <p:spPr>
          <a:xfrm>
            <a:off x="6462584" y="2792627"/>
            <a:ext cx="2335427" cy="8773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Mercantilismo</a:t>
            </a:r>
          </a:p>
        </p:txBody>
      </p:sp>
      <p:sp>
        <p:nvSpPr>
          <p:cNvPr id="7" name="Freccia giù 6">
            <a:extLst>
              <a:ext uri="{FF2B5EF4-FFF2-40B4-BE49-F238E27FC236}">
                <a16:creationId xmlns:a16="http://schemas.microsoft.com/office/drawing/2014/main" xmlns="" id="{C39771FC-B78F-354A-A939-B1E12083C8BC}"/>
              </a:ext>
            </a:extLst>
          </p:cNvPr>
          <p:cNvSpPr/>
          <p:nvPr/>
        </p:nvSpPr>
        <p:spPr>
          <a:xfrm>
            <a:off x="3756454" y="3793524"/>
            <a:ext cx="333632" cy="5931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giù 7">
            <a:extLst>
              <a:ext uri="{FF2B5EF4-FFF2-40B4-BE49-F238E27FC236}">
                <a16:creationId xmlns:a16="http://schemas.microsoft.com/office/drawing/2014/main" xmlns="" id="{518A1775-4BEF-7543-82DE-995BE94F20D6}"/>
              </a:ext>
            </a:extLst>
          </p:cNvPr>
          <p:cNvSpPr/>
          <p:nvPr/>
        </p:nvSpPr>
        <p:spPr>
          <a:xfrm>
            <a:off x="7463481" y="3793524"/>
            <a:ext cx="333632" cy="5931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22321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id="{68D64B31-14E6-B247-87D7-68025F5C58E3}"/>
              </a:ext>
            </a:extLst>
          </p:cNvPr>
          <p:cNvSpPr txBox="1"/>
          <p:nvPr/>
        </p:nvSpPr>
        <p:spPr>
          <a:xfrm>
            <a:off x="3830595" y="37063"/>
            <a:ext cx="3917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/>
              <a:t>SITUAZIONE POLITICA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D2A2D9DF-B601-E74C-BABE-97EEA9BB3463}"/>
              </a:ext>
            </a:extLst>
          </p:cNvPr>
          <p:cNvSpPr/>
          <p:nvPr/>
        </p:nvSpPr>
        <p:spPr>
          <a:xfrm>
            <a:off x="4602891" y="729046"/>
            <a:ext cx="2372497" cy="6796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La guerra dei trent’anni (1618-1648)</a:t>
            </a:r>
          </a:p>
        </p:txBody>
      </p:sp>
      <p:cxnSp>
        <p:nvCxnSpPr>
          <p:cNvPr id="5" name="Connettore 2 4">
            <a:extLst>
              <a:ext uri="{FF2B5EF4-FFF2-40B4-BE49-F238E27FC236}">
                <a16:creationId xmlns:a16="http://schemas.microsoft.com/office/drawing/2014/main" xmlns="" id="{FF6BB01D-8FFD-AF47-9157-12D13406FC40}"/>
              </a:ext>
            </a:extLst>
          </p:cNvPr>
          <p:cNvCxnSpPr/>
          <p:nvPr/>
        </p:nvCxnSpPr>
        <p:spPr>
          <a:xfrm>
            <a:off x="5789139" y="1507521"/>
            <a:ext cx="0" cy="3459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e 5">
            <a:extLst>
              <a:ext uri="{FF2B5EF4-FFF2-40B4-BE49-F238E27FC236}">
                <a16:creationId xmlns:a16="http://schemas.microsoft.com/office/drawing/2014/main" xmlns="" id="{FDDE8B3B-2976-A14C-AC40-E933B6491465}"/>
              </a:ext>
            </a:extLst>
          </p:cNvPr>
          <p:cNvSpPr/>
          <p:nvPr/>
        </p:nvSpPr>
        <p:spPr>
          <a:xfrm>
            <a:off x="4510213" y="2284627"/>
            <a:ext cx="2557849" cy="3830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Motivi religiosi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xmlns="" id="{78CA3B6B-C1AF-EB44-8231-436B3FA78A5B}"/>
              </a:ext>
            </a:extLst>
          </p:cNvPr>
          <p:cNvSpPr txBox="1"/>
          <p:nvPr/>
        </p:nvSpPr>
        <p:spPr>
          <a:xfrm>
            <a:off x="4782062" y="2818020"/>
            <a:ext cx="2113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Vide fronteggiarsi</a:t>
            </a:r>
          </a:p>
        </p:txBody>
      </p:sp>
      <p:cxnSp>
        <p:nvCxnSpPr>
          <p:cNvPr id="9" name="Connettore 2 8">
            <a:extLst>
              <a:ext uri="{FF2B5EF4-FFF2-40B4-BE49-F238E27FC236}">
                <a16:creationId xmlns:a16="http://schemas.microsoft.com/office/drawing/2014/main" xmlns="" id="{E7620959-4B8C-D54C-89B1-DF698142572A}"/>
              </a:ext>
            </a:extLst>
          </p:cNvPr>
          <p:cNvCxnSpPr/>
          <p:nvPr/>
        </p:nvCxnSpPr>
        <p:spPr>
          <a:xfrm flipH="1">
            <a:off x="4819134" y="3168819"/>
            <a:ext cx="172995" cy="2347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>
            <a:extLst>
              <a:ext uri="{FF2B5EF4-FFF2-40B4-BE49-F238E27FC236}">
                <a16:creationId xmlns:a16="http://schemas.microsoft.com/office/drawing/2014/main" xmlns="" id="{301BD188-C46B-6F4D-B36F-C57D501D5A8E}"/>
              </a:ext>
            </a:extLst>
          </p:cNvPr>
          <p:cNvSpPr txBox="1"/>
          <p:nvPr/>
        </p:nvSpPr>
        <p:spPr>
          <a:xfrm>
            <a:off x="1816443" y="3464176"/>
            <a:ext cx="37533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Impero asburgico appoggiato dalla Spagna</a:t>
            </a:r>
          </a:p>
        </p:txBody>
      </p:sp>
      <p:cxnSp>
        <p:nvCxnSpPr>
          <p:cNvPr id="11" name="Connettore 2 10">
            <a:extLst>
              <a:ext uri="{FF2B5EF4-FFF2-40B4-BE49-F238E27FC236}">
                <a16:creationId xmlns:a16="http://schemas.microsoft.com/office/drawing/2014/main" xmlns="" id="{A9F317BE-B51F-4C4E-A1C6-1C807D166AF8}"/>
              </a:ext>
            </a:extLst>
          </p:cNvPr>
          <p:cNvCxnSpPr>
            <a:cxnSpLocks/>
          </p:cNvCxnSpPr>
          <p:nvPr/>
        </p:nvCxnSpPr>
        <p:spPr>
          <a:xfrm>
            <a:off x="6549085" y="3101895"/>
            <a:ext cx="148278" cy="3089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3">
            <a:extLst>
              <a:ext uri="{FF2B5EF4-FFF2-40B4-BE49-F238E27FC236}">
                <a16:creationId xmlns:a16="http://schemas.microsoft.com/office/drawing/2014/main" xmlns="" id="{DAB3DB8E-E23F-A244-B318-772F0869889C}"/>
              </a:ext>
            </a:extLst>
          </p:cNvPr>
          <p:cNvSpPr txBox="1"/>
          <p:nvPr/>
        </p:nvSpPr>
        <p:spPr>
          <a:xfrm>
            <a:off x="5789136" y="3460230"/>
            <a:ext cx="41704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Stati tedeschi protestanti appoggiati da Svezia, Danimarca, Olanda e in un secondo momento anche Francia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xmlns="" id="{61C885E2-AFA2-A94D-B703-DBBD4EDF2349}"/>
              </a:ext>
            </a:extLst>
          </p:cNvPr>
          <p:cNvSpPr txBox="1"/>
          <p:nvPr/>
        </p:nvSpPr>
        <p:spPr>
          <a:xfrm>
            <a:off x="4692477" y="1853511"/>
            <a:ext cx="2193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Scoppiò per 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xmlns="" id="{410D5A95-1604-D542-956E-A1A33FFAB3BF}"/>
              </a:ext>
            </a:extLst>
          </p:cNvPr>
          <p:cNvSpPr txBox="1"/>
          <p:nvPr/>
        </p:nvSpPr>
        <p:spPr>
          <a:xfrm>
            <a:off x="4905631" y="4383560"/>
            <a:ext cx="2119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Si concluse con </a:t>
            </a:r>
          </a:p>
        </p:txBody>
      </p: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xmlns="" id="{9CCACDB6-DE35-6445-AF0F-6D57C868F107}"/>
              </a:ext>
            </a:extLst>
          </p:cNvPr>
          <p:cNvCxnSpPr>
            <a:cxnSpLocks/>
          </p:cNvCxnSpPr>
          <p:nvPr/>
        </p:nvCxnSpPr>
        <p:spPr>
          <a:xfrm flipH="1">
            <a:off x="5965221" y="4583846"/>
            <a:ext cx="1" cy="3380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e 18">
            <a:extLst>
              <a:ext uri="{FF2B5EF4-FFF2-40B4-BE49-F238E27FC236}">
                <a16:creationId xmlns:a16="http://schemas.microsoft.com/office/drawing/2014/main" xmlns="" id="{6C0F59A7-1C38-AC4E-82B5-594EC3BFF759}"/>
              </a:ext>
            </a:extLst>
          </p:cNvPr>
          <p:cNvSpPr/>
          <p:nvPr/>
        </p:nvSpPr>
        <p:spPr>
          <a:xfrm>
            <a:off x="4436079" y="4992128"/>
            <a:ext cx="3055205" cy="5066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La pace di Vestfalia 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xmlns="" id="{03B98453-0F61-8B4B-B04E-0D16E17A0384}"/>
              </a:ext>
            </a:extLst>
          </p:cNvPr>
          <p:cNvSpPr txBox="1"/>
          <p:nvPr/>
        </p:nvSpPr>
        <p:spPr>
          <a:xfrm>
            <a:off x="636367" y="5853511"/>
            <a:ext cx="2977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La Francia fu la vera vincitrice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xmlns="" id="{768458FC-7A4B-E640-8A86-ECEAEFCDD7DF}"/>
              </a:ext>
            </a:extLst>
          </p:cNvPr>
          <p:cNvSpPr txBox="1"/>
          <p:nvPr/>
        </p:nvSpPr>
        <p:spPr>
          <a:xfrm>
            <a:off x="3259091" y="6226256"/>
            <a:ext cx="2866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Segna il declino spagnolo</a:t>
            </a:r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xmlns="" id="{CA0347D0-78EC-9B4D-97A1-CFAF1635BA6D}"/>
              </a:ext>
            </a:extLst>
          </p:cNvPr>
          <p:cNvSpPr txBox="1"/>
          <p:nvPr/>
        </p:nvSpPr>
        <p:spPr>
          <a:xfrm>
            <a:off x="3830595" y="5634513"/>
            <a:ext cx="4281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Nasce la Confederazione Elvetica (Svizzera)</a:t>
            </a: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xmlns="" id="{B041F9ED-7C48-6447-A052-90A8C101B897}"/>
              </a:ext>
            </a:extLst>
          </p:cNvPr>
          <p:cNvSpPr txBox="1"/>
          <p:nvPr/>
        </p:nvSpPr>
        <p:spPr>
          <a:xfrm>
            <a:off x="8736228" y="5757227"/>
            <a:ext cx="3076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Le Province Unite (Olanda) raggiungono l’indipendenza</a:t>
            </a: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xmlns="" id="{31C9B82C-4154-4945-9078-4CC2B32762C2}"/>
              </a:ext>
            </a:extLst>
          </p:cNvPr>
          <p:cNvSpPr txBox="1"/>
          <p:nvPr/>
        </p:nvSpPr>
        <p:spPr>
          <a:xfrm>
            <a:off x="5965222" y="6057210"/>
            <a:ext cx="26783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La Svezia mantenne il predominio sul Baltico</a:t>
            </a:r>
          </a:p>
        </p:txBody>
      </p:sp>
    </p:spTree>
    <p:extLst>
      <p:ext uri="{BB962C8B-B14F-4D97-AF65-F5344CB8AC3E}">
        <p14:creationId xmlns:p14="http://schemas.microsoft.com/office/powerpoint/2010/main" xmlns="" val="1732618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id="{79E7A65B-629C-C64A-9F93-B0EC5B87D984}"/>
              </a:ext>
            </a:extLst>
          </p:cNvPr>
          <p:cNvSpPr txBox="1"/>
          <p:nvPr/>
        </p:nvSpPr>
        <p:spPr>
          <a:xfrm>
            <a:off x="3830595" y="37063"/>
            <a:ext cx="3917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/>
              <a:t>SITUAZIONE POLITICA</a:t>
            </a:r>
          </a:p>
        </p:txBody>
      </p:sp>
      <p:sp>
        <p:nvSpPr>
          <p:cNvPr id="3" name="Rettangolo arrotondato 2">
            <a:extLst>
              <a:ext uri="{FF2B5EF4-FFF2-40B4-BE49-F238E27FC236}">
                <a16:creationId xmlns:a16="http://schemas.microsoft.com/office/drawing/2014/main" xmlns="" id="{18E1AEED-BB5F-A940-8181-AAAD9F84B1BD}"/>
              </a:ext>
            </a:extLst>
          </p:cNvPr>
          <p:cNvSpPr/>
          <p:nvPr/>
        </p:nvSpPr>
        <p:spPr>
          <a:xfrm>
            <a:off x="4065372" y="1025611"/>
            <a:ext cx="3608172" cy="7166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IL DECLINO DI SPAGNA E ITALIA</a:t>
            </a:r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xmlns="" id="{0C3EBE7A-4CE6-B848-98E9-D19B557CF0B7}"/>
              </a:ext>
            </a:extLst>
          </p:cNvPr>
          <p:cNvSpPr/>
          <p:nvPr/>
        </p:nvSpPr>
        <p:spPr>
          <a:xfrm>
            <a:off x="1260389" y="2471351"/>
            <a:ext cx="2804983" cy="10008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Mancanza di una classe borghese intraprendente</a:t>
            </a:r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xmlns="" id="{5784F9A3-930B-1C4A-92FD-8506E1607B77}"/>
              </a:ext>
            </a:extLst>
          </p:cNvPr>
          <p:cNvSpPr/>
          <p:nvPr/>
        </p:nvSpPr>
        <p:spPr>
          <a:xfrm>
            <a:off x="2428103" y="4209654"/>
            <a:ext cx="2804983" cy="11778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Concorrenza inglese e spagnola in ambito commerciale</a:t>
            </a:r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xmlns="" id="{631EF734-0FB7-EA41-A3F6-D2ED7DD49E15}"/>
              </a:ext>
            </a:extLst>
          </p:cNvPr>
          <p:cNvSpPr/>
          <p:nvPr/>
        </p:nvSpPr>
        <p:spPr>
          <a:xfrm>
            <a:off x="7199871" y="2471351"/>
            <a:ext cx="2804983" cy="10008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Pestilenze e carestie</a:t>
            </a:r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xmlns="" id="{176EC952-CBE3-574B-A4A1-203BD9C64108}"/>
              </a:ext>
            </a:extLst>
          </p:cNvPr>
          <p:cNvSpPr/>
          <p:nvPr/>
        </p:nvSpPr>
        <p:spPr>
          <a:xfrm>
            <a:off x="5960075" y="4327042"/>
            <a:ext cx="2804983" cy="10008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Situazione di malcontento a causa delle tasse</a:t>
            </a:r>
          </a:p>
        </p:txBody>
      </p:sp>
      <p:sp>
        <p:nvSpPr>
          <p:cNvPr id="8" name="Freccia giù 7">
            <a:extLst>
              <a:ext uri="{FF2B5EF4-FFF2-40B4-BE49-F238E27FC236}">
                <a16:creationId xmlns:a16="http://schemas.microsoft.com/office/drawing/2014/main" xmlns="" id="{2E24DC3F-7DA7-CE46-B1D8-BF6620461913}"/>
              </a:ext>
            </a:extLst>
          </p:cNvPr>
          <p:cNvSpPr/>
          <p:nvPr/>
        </p:nvSpPr>
        <p:spPr>
          <a:xfrm>
            <a:off x="7286370" y="5387546"/>
            <a:ext cx="162695" cy="3089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xmlns="" id="{90866F75-E40D-464C-B5A6-0156D90C676B}"/>
              </a:ext>
            </a:extLst>
          </p:cNvPr>
          <p:cNvSpPr txBox="1"/>
          <p:nvPr/>
        </p:nvSpPr>
        <p:spPr>
          <a:xfrm>
            <a:off x="6203091" y="5894173"/>
            <a:ext cx="2349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La rivolta di Masaniello</a:t>
            </a:r>
          </a:p>
        </p:txBody>
      </p:sp>
    </p:spTree>
    <p:extLst>
      <p:ext uri="{BB962C8B-B14F-4D97-AF65-F5344CB8AC3E}">
        <p14:creationId xmlns:p14="http://schemas.microsoft.com/office/powerpoint/2010/main" xmlns="" val="283107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id="{9A8B2DA8-061F-AA47-9068-64EAECB583C0}"/>
              </a:ext>
            </a:extLst>
          </p:cNvPr>
          <p:cNvSpPr txBox="1"/>
          <p:nvPr/>
        </p:nvSpPr>
        <p:spPr>
          <a:xfrm>
            <a:off x="3830595" y="37063"/>
            <a:ext cx="3917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/>
              <a:t>SITUAZIONE POLITICA</a:t>
            </a:r>
          </a:p>
        </p:txBody>
      </p:sp>
      <p:sp>
        <p:nvSpPr>
          <p:cNvPr id="3" name="Rettangolo arrotondato 2">
            <a:extLst>
              <a:ext uri="{FF2B5EF4-FFF2-40B4-BE49-F238E27FC236}">
                <a16:creationId xmlns:a16="http://schemas.microsoft.com/office/drawing/2014/main" xmlns="" id="{E84F8876-CE99-EF46-BADB-B836780CE32D}"/>
              </a:ext>
            </a:extLst>
          </p:cNvPr>
          <p:cNvSpPr/>
          <p:nvPr/>
        </p:nvSpPr>
        <p:spPr>
          <a:xfrm>
            <a:off x="4238368" y="1519881"/>
            <a:ext cx="3707027" cy="7661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cap="all" dirty="0"/>
              <a:t>La crescita delle </a:t>
            </a:r>
          </a:p>
          <a:p>
            <a:pPr algn="ctr"/>
            <a:r>
              <a:rPr lang="it-IT" b="1" cap="all" dirty="0"/>
              <a:t>Province Unite (Olanda)</a:t>
            </a:r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xmlns="" id="{BDC9C982-7589-1142-88BF-F99B6FC9C602}"/>
              </a:ext>
            </a:extLst>
          </p:cNvPr>
          <p:cNvSpPr/>
          <p:nvPr/>
        </p:nvSpPr>
        <p:spPr>
          <a:xfrm>
            <a:off x="2125362" y="2928551"/>
            <a:ext cx="2483708" cy="8526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Intraprendenza della classe borghese</a:t>
            </a:r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xmlns="" id="{E13AE1D7-4C40-F94C-8F5E-5C9C9E7AAA00}"/>
              </a:ext>
            </a:extLst>
          </p:cNvPr>
          <p:cNvSpPr/>
          <p:nvPr/>
        </p:nvSpPr>
        <p:spPr>
          <a:xfrm>
            <a:off x="6886832" y="4775887"/>
            <a:ext cx="3010930" cy="8526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La compagnia delle Indie Occidentali</a:t>
            </a:r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xmlns="" id="{4E27A89B-92A6-2E4A-A7F7-8A4A2394B7AC}"/>
              </a:ext>
            </a:extLst>
          </p:cNvPr>
          <p:cNvSpPr/>
          <p:nvPr/>
        </p:nvSpPr>
        <p:spPr>
          <a:xfrm>
            <a:off x="2360141" y="4780005"/>
            <a:ext cx="2850292" cy="8526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La compagnia delle Indie Orientali</a:t>
            </a:r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xmlns="" id="{250E9C00-31FA-D641-BC88-3951AB8E737B}"/>
              </a:ext>
            </a:extLst>
          </p:cNvPr>
          <p:cNvSpPr/>
          <p:nvPr/>
        </p:nvSpPr>
        <p:spPr>
          <a:xfrm>
            <a:off x="7414054" y="2928551"/>
            <a:ext cx="2483708" cy="8526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Commercio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xmlns="" id="{BA23D5F7-626F-C340-9375-2C05D24287FA}"/>
              </a:ext>
            </a:extLst>
          </p:cNvPr>
          <p:cNvSpPr txBox="1"/>
          <p:nvPr/>
        </p:nvSpPr>
        <p:spPr>
          <a:xfrm>
            <a:off x="2916195" y="5745892"/>
            <a:ext cx="1556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India 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xmlns="" id="{CBDE04CB-43B0-5C4B-8531-90987C81729F}"/>
              </a:ext>
            </a:extLst>
          </p:cNvPr>
          <p:cNvSpPr txBox="1"/>
          <p:nvPr/>
        </p:nvSpPr>
        <p:spPr>
          <a:xfrm>
            <a:off x="7698258" y="5671748"/>
            <a:ext cx="1581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Americhe </a:t>
            </a:r>
          </a:p>
        </p:txBody>
      </p:sp>
    </p:spTree>
    <p:extLst>
      <p:ext uri="{BB962C8B-B14F-4D97-AF65-F5344CB8AC3E}">
        <p14:creationId xmlns:p14="http://schemas.microsoft.com/office/powerpoint/2010/main" xmlns="" val="184805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id="{47146B50-FE96-2F46-A07C-5220A8893FD5}"/>
              </a:ext>
            </a:extLst>
          </p:cNvPr>
          <p:cNvSpPr txBox="1"/>
          <p:nvPr/>
        </p:nvSpPr>
        <p:spPr>
          <a:xfrm>
            <a:off x="3830595" y="37063"/>
            <a:ext cx="3917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/>
              <a:t>SITUAZIONE POLITICA</a:t>
            </a:r>
          </a:p>
        </p:txBody>
      </p:sp>
      <p:sp>
        <p:nvSpPr>
          <p:cNvPr id="3" name="Rettangolo arrotondato 2">
            <a:extLst>
              <a:ext uri="{FF2B5EF4-FFF2-40B4-BE49-F238E27FC236}">
                <a16:creationId xmlns:a16="http://schemas.microsoft.com/office/drawing/2014/main" xmlns="" id="{406D0BEC-FA41-154E-8F2D-38E07CEAB214}"/>
              </a:ext>
            </a:extLst>
          </p:cNvPr>
          <p:cNvSpPr/>
          <p:nvPr/>
        </p:nvSpPr>
        <p:spPr>
          <a:xfrm>
            <a:off x="3595816" y="679617"/>
            <a:ext cx="4559643" cy="8649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L’INGHILTERRA E LE BASI DELLA MONARCHIA PARLAMENTARE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43872C2D-D000-7041-B89B-6371708C560C}"/>
              </a:ext>
            </a:extLst>
          </p:cNvPr>
          <p:cNvSpPr txBox="1"/>
          <p:nvPr/>
        </p:nvSpPr>
        <p:spPr>
          <a:xfrm>
            <a:off x="2557847" y="1631085"/>
            <a:ext cx="7055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Dopo la morte di Elisabetta I l’Inghilterra viene interessata da contrasti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644DBE2E-7804-BB49-A365-2EE27D64B224}"/>
              </a:ext>
            </a:extLst>
          </p:cNvPr>
          <p:cNvSpPr txBox="1"/>
          <p:nvPr/>
        </p:nvSpPr>
        <p:spPr>
          <a:xfrm>
            <a:off x="3595816" y="1940005"/>
            <a:ext cx="1569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Politici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xmlns="" id="{75FDFC50-26CA-534F-8E02-F4A0FE16DFBF}"/>
              </a:ext>
            </a:extLst>
          </p:cNvPr>
          <p:cNvSpPr txBox="1"/>
          <p:nvPr/>
        </p:nvSpPr>
        <p:spPr>
          <a:xfrm>
            <a:off x="7171037" y="1940005"/>
            <a:ext cx="1569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Religiosi </a:t>
            </a:r>
          </a:p>
        </p:txBody>
      </p:sp>
      <p:cxnSp>
        <p:nvCxnSpPr>
          <p:cNvPr id="8" name="Connettore 2 7">
            <a:extLst>
              <a:ext uri="{FF2B5EF4-FFF2-40B4-BE49-F238E27FC236}">
                <a16:creationId xmlns:a16="http://schemas.microsoft.com/office/drawing/2014/main" xmlns="" id="{4FFBFCAD-9817-5341-B997-992C80863F58}"/>
              </a:ext>
            </a:extLst>
          </p:cNvPr>
          <p:cNvCxnSpPr/>
          <p:nvPr/>
        </p:nvCxnSpPr>
        <p:spPr>
          <a:xfrm>
            <a:off x="4015946" y="2309337"/>
            <a:ext cx="0" cy="1990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>
            <a:extLst>
              <a:ext uri="{FF2B5EF4-FFF2-40B4-BE49-F238E27FC236}">
                <a16:creationId xmlns:a16="http://schemas.microsoft.com/office/drawing/2014/main" xmlns="" id="{5CBB1117-A651-FE43-B2BE-6FCBAA632E96}"/>
              </a:ext>
            </a:extLst>
          </p:cNvPr>
          <p:cNvCxnSpPr/>
          <p:nvPr/>
        </p:nvCxnSpPr>
        <p:spPr>
          <a:xfrm>
            <a:off x="7640594" y="2300414"/>
            <a:ext cx="0" cy="1990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e 9">
            <a:extLst>
              <a:ext uri="{FF2B5EF4-FFF2-40B4-BE49-F238E27FC236}">
                <a16:creationId xmlns:a16="http://schemas.microsoft.com/office/drawing/2014/main" xmlns="" id="{AEBB5FDE-4410-EF49-8649-6A5ACF05616B}"/>
              </a:ext>
            </a:extLst>
          </p:cNvPr>
          <p:cNvSpPr/>
          <p:nvPr/>
        </p:nvSpPr>
        <p:spPr>
          <a:xfrm>
            <a:off x="2496065" y="2582552"/>
            <a:ext cx="3076833" cy="5684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Lotta tra monarchia e parlamento</a:t>
            </a:r>
          </a:p>
        </p:txBody>
      </p:sp>
      <p:sp>
        <p:nvSpPr>
          <p:cNvPr id="11" name="Ovale 10">
            <a:extLst>
              <a:ext uri="{FF2B5EF4-FFF2-40B4-BE49-F238E27FC236}">
                <a16:creationId xmlns:a16="http://schemas.microsoft.com/office/drawing/2014/main" xmlns="" id="{B10BE3AB-0A7F-A342-B323-00702147C914}"/>
              </a:ext>
            </a:extLst>
          </p:cNvPr>
          <p:cNvSpPr/>
          <p:nvPr/>
        </p:nvSpPr>
        <p:spPr>
          <a:xfrm>
            <a:off x="5770604" y="2533127"/>
            <a:ext cx="3793524" cy="97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Oltre all’anglicanesimo si diffusero il cattolicesimo e il puritanesimo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xmlns="" id="{44BEC46E-872D-AB44-9F49-A4BF66464111}"/>
              </a:ext>
            </a:extLst>
          </p:cNvPr>
          <p:cNvSpPr txBox="1"/>
          <p:nvPr/>
        </p:nvSpPr>
        <p:spPr>
          <a:xfrm>
            <a:off x="1569308" y="3546383"/>
            <a:ext cx="8921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- Carlo I</a:t>
            </a:r>
            <a:r>
              <a:rPr lang="it-IT" dirty="0"/>
              <a:t> in particolare ebbe dei contrasti con il </a:t>
            </a:r>
            <a:r>
              <a:rPr lang="it-IT" b="1" dirty="0"/>
              <a:t>Parlamento</a:t>
            </a:r>
            <a:r>
              <a:rPr lang="it-IT" dirty="0"/>
              <a:t>, lasciò Londra nel caos, ma venne catturato da un esercito capeggiato da </a:t>
            </a:r>
            <a:r>
              <a:rPr lang="it-IT" b="1" dirty="0" err="1"/>
              <a:t>Cromwell</a:t>
            </a:r>
            <a:r>
              <a:rPr lang="it-IT" dirty="0"/>
              <a:t>, che lo fece decapitare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xmlns="" id="{EC6E726F-9F9D-EB4B-AA5B-E59C61DFB36B}"/>
              </a:ext>
            </a:extLst>
          </p:cNvPr>
          <p:cNvSpPr txBox="1"/>
          <p:nvPr/>
        </p:nvSpPr>
        <p:spPr>
          <a:xfrm>
            <a:off x="1680516" y="4213649"/>
            <a:ext cx="8081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- Dopo </a:t>
            </a:r>
            <a:r>
              <a:rPr lang="it-IT" dirty="0" err="1"/>
              <a:t>Cromwell</a:t>
            </a:r>
            <a:r>
              <a:rPr lang="it-IT" dirty="0"/>
              <a:t> fu ripristinata la monarchia, con a capo </a:t>
            </a:r>
            <a:r>
              <a:rPr lang="it-IT" b="1" dirty="0"/>
              <a:t>Carlo II</a:t>
            </a:r>
            <a:r>
              <a:rPr lang="it-IT" dirty="0"/>
              <a:t>, ma nemmeno lui fu in grado di trovare una soluzione ai contrasti con il Parlamento</a:t>
            </a:r>
          </a:p>
        </p:txBody>
      </p:sp>
      <p:sp>
        <p:nvSpPr>
          <p:cNvPr id="14" name="Freccia giù 13">
            <a:extLst>
              <a:ext uri="{FF2B5EF4-FFF2-40B4-BE49-F238E27FC236}">
                <a16:creationId xmlns:a16="http://schemas.microsoft.com/office/drawing/2014/main" xmlns="" id="{20552CF2-1C03-8F42-A5FA-DE4A9D6E73E8}"/>
              </a:ext>
            </a:extLst>
          </p:cNvPr>
          <p:cNvSpPr/>
          <p:nvPr/>
        </p:nvSpPr>
        <p:spPr>
          <a:xfrm>
            <a:off x="5572898" y="4859980"/>
            <a:ext cx="197706" cy="2927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Ovale 14">
            <a:extLst>
              <a:ext uri="{FF2B5EF4-FFF2-40B4-BE49-F238E27FC236}">
                <a16:creationId xmlns:a16="http://schemas.microsoft.com/office/drawing/2014/main" xmlns="" id="{68220AA7-A093-8042-8851-E349A5459FF0}"/>
              </a:ext>
            </a:extLst>
          </p:cNvPr>
          <p:cNvSpPr/>
          <p:nvPr/>
        </p:nvSpPr>
        <p:spPr>
          <a:xfrm>
            <a:off x="3657603" y="5226906"/>
            <a:ext cx="4003590" cy="5807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LA GLORIOSA RIVOLUZIONE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xmlns="" id="{192DDE36-98DE-3D47-A81A-B53D62D91654}"/>
              </a:ext>
            </a:extLst>
          </p:cNvPr>
          <p:cNvSpPr txBox="1"/>
          <p:nvPr/>
        </p:nvSpPr>
        <p:spPr>
          <a:xfrm>
            <a:off x="2038865" y="6017737"/>
            <a:ext cx="25331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Guglielmo d’Orange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C756772-D062-3C4D-8C0F-8D1C99F067CA}"/>
              </a:ext>
            </a:extLst>
          </p:cNvPr>
          <p:cNvSpPr txBox="1"/>
          <p:nvPr/>
        </p:nvSpPr>
        <p:spPr>
          <a:xfrm>
            <a:off x="6339016" y="6017740"/>
            <a:ext cx="3089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Dichiarazione dei diritti (1689)</a:t>
            </a:r>
          </a:p>
        </p:txBody>
      </p:sp>
    </p:spTree>
    <p:extLst>
      <p:ext uri="{BB962C8B-B14F-4D97-AF65-F5344CB8AC3E}">
        <p14:creationId xmlns:p14="http://schemas.microsoft.com/office/powerpoint/2010/main" xmlns="" val="32138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id="{61450D75-A636-AB4F-A659-A2D9BA9725AB}"/>
              </a:ext>
            </a:extLst>
          </p:cNvPr>
          <p:cNvSpPr txBox="1"/>
          <p:nvPr/>
        </p:nvSpPr>
        <p:spPr>
          <a:xfrm>
            <a:off x="3830595" y="37063"/>
            <a:ext cx="3917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/>
              <a:t>SITUAZIONE POLITICA</a:t>
            </a:r>
          </a:p>
        </p:txBody>
      </p:sp>
      <p:sp>
        <p:nvSpPr>
          <p:cNvPr id="3" name="Rettangolo arrotondato 2">
            <a:extLst>
              <a:ext uri="{FF2B5EF4-FFF2-40B4-BE49-F238E27FC236}">
                <a16:creationId xmlns:a16="http://schemas.microsoft.com/office/drawing/2014/main" xmlns="" id="{5284411D-81F8-3749-A85B-6C16CCCF8AB1}"/>
              </a:ext>
            </a:extLst>
          </p:cNvPr>
          <p:cNvSpPr/>
          <p:nvPr/>
        </p:nvSpPr>
        <p:spPr>
          <a:xfrm>
            <a:off x="3744094" y="803188"/>
            <a:ext cx="4213654" cy="8031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/>
              <a:t>LA FRANCIA DEL RE SOLE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0BBF5B50-5211-204B-91B8-9D2DC21DD994}"/>
              </a:ext>
            </a:extLst>
          </p:cNvPr>
          <p:cNvSpPr txBox="1"/>
          <p:nvPr/>
        </p:nvSpPr>
        <p:spPr>
          <a:xfrm>
            <a:off x="444842" y="1878227"/>
            <a:ext cx="113764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Tx/>
              <a:buChar char="-"/>
            </a:pPr>
            <a:r>
              <a:rPr lang="it-IT" dirty="0"/>
              <a:t>Dopo il regno di Luigi XIII e del primo ministro Richelieu, la situazione della Francia era di totale anarchia</a:t>
            </a:r>
          </a:p>
          <a:p>
            <a:pPr marL="285750" indent="-285750" algn="ctr">
              <a:buFontTx/>
              <a:buChar char="-"/>
            </a:pPr>
            <a:endParaRPr lang="it-IT" dirty="0"/>
          </a:p>
          <a:p>
            <a:pPr marL="285750" indent="-285750" algn="ctr">
              <a:buFontTx/>
              <a:buChar char="-"/>
            </a:pPr>
            <a:r>
              <a:rPr lang="it-IT" dirty="0"/>
              <a:t>Il primo ministro Mazzarino fu costretto ad abbandonare Parigi insieme a re Luigi XIV, che allora aveva appena 5 anni</a:t>
            </a:r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xmlns="" id="{3615F56C-CD82-F34C-87AB-694EBB63B7DF}"/>
              </a:ext>
            </a:extLst>
          </p:cNvPr>
          <p:cNvSpPr/>
          <p:nvPr/>
        </p:nvSpPr>
        <p:spPr>
          <a:xfrm>
            <a:off x="4003587" y="3286897"/>
            <a:ext cx="3707027" cy="939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Il regno di Luigi XIV</a:t>
            </a:r>
          </a:p>
          <a:p>
            <a:pPr algn="ctr"/>
            <a:r>
              <a:rPr lang="it-IT" b="1" dirty="0"/>
              <a:t>(1661-1715)</a:t>
            </a:r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xmlns="" id="{2F6D3D69-7162-5A4D-B806-39BFD2EBCF37}"/>
              </a:ext>
            </a:extLst>
          </p:cNvPr>
          <p:cNvSpPr/>
          <p:nvPr/>
        </p:nvSpPr>
        <p:spPr>
          <a:xfrm>
            <a:off x="4677029" y="4889157"/>
            <a:ext cx="2347784" cy="8732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Politica espansionistica di </a:t>
            </a:r>
            <a:r>
              <a:rPr lang="it-IT" dirty="0" err="1"/>
              <a:t>Colbert</a:t>
            </a:r>
            <a:endParaRPr lang="it-IT" dirty="0"/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xmlns="" id="{D74630FC-AB8C-6243-8186-52EAEA6ED7A2}"/>
              </a:ext>
            </a:extLst>
          </p:cNvPr>
          <p:cNvSpPr/>
          <p:nvPr/>
        </p:nvSpPr>
        <p:spPr>
          <a:xfrm>
            <a:off x="1544594" y="4226011"/>
            <a:ext cx="2458993" cy="729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Nobiltà di spada nelle mani del re</a:t>
            </a:r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xmlns="" id="{DAF484A3-DBC0-8C45-948C-525BB1CD0E87}"/>
              </a:ext>
            </a:extLst>
          </p:cNvPr>
          <p:cNvSpPr/>
          <p:nvPr/>
        </p:nvSpPr>
        <p:spPr>
          <a:xfrm>
            <a:off x="7747686" y="4226011"/>
            <a:ext cx="2347784" cy="8484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Splendore culturale ed economico</a:t>
            </a:r>
          </a:p>
        </p:txBody>
      </p:sp>
      <p:sp>
        <p:nvSpPr>
          <p:cNvPr id="9" name="Freccia giù 8">
            <a:extLst>
              <a:ext uri="{FF2B5EF4-FFF2-40B4-BE49-F238E27FC236}">
                <a16:creationId xmlns:a16="http://schemas.microsoft.com/office/drawing/2014/main" xmlns="" id="{89C4EFBF-3B50-1948-A059-197A0B6FA6F2}"/>
              </a:ext>
            </a:extLst>
          </p:cNvPr>
          <p:cNvSpPr/>
          <p:nvPr/>
        </p:nvSpPr>
        <p:spPr>
          <a:xfrm>
            <a:off x="5789140" y="5848865"/>
            <a:ext cx="216244" cy="2800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xmlns="" id="{C7E06DB3-8521-7D45-B5A6-E6FDFD0F89F0}"/>
              </a:ext>
            </a:extLst>
          </p:cNvPr>
          <p:cNvSpPr txBox="1"/>
          <p:nvPr/>
        </p:nvSpPr>
        <p:spPr>
          <a:xfrm>
            <a:off x="4510215" y="6067166"/>
            <a:ext cx="2755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Protezionismo economico</a:t>
            </a:r>
          </a:p>
        </p:txBody>
      </p:sp>
    </p:spTree>
    <p:extLst>
      <p:ext uri="{BB962C8B-B14F-4D97-AF65-F5344CB8AC3E}">
        <p14:creationId xmlns:p14="http://schemas.microsoft.com/office/powerpoint/2010/main" xmlns="" val="407820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337</Words>
  <Application>Microsoft Office PowerPoint</Application>
  <PresentationFormat>Personalizzato</PresentationFormat>
  <Paragraphs>59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Irma Lanucara</dc:creator>
  <cp:lastModifiedBy>Gaudio</cp:lastModifiedBy>
  <cp:revision>14</cp:revision>
  <dcterms:created xsi:type="dcterms:W3CDTF">2018-09-30T16:39:02Z</dcterms:created>
  <dcterms:modified xsi:type="dcterms:W3CDTF">2018-10-01T03:51:31Z</dcterms:modified>
</cp:coreProperties>
</file>