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57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176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33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174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0313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0103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818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5019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69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25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284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11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79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835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452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81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619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98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xmlns="" id="{260EE1B3-DDB2-44D7-943C-63D9CEF273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60" name="Rectangle 192">
              <a:extLst>
                <a:ext uri="{FF2B5EF4-FFF2-40B4-BE49-F238E27FC236}">
                  <a16:creationId xmlns:a16="http://schemas.microsoft.com/office/drawing/2014/main" xmlns="" id="{072909CE-AD29-4CE7-A9A7-05D21672CC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61" name="Freeform 5">
              <a:extLst>
                <a:ext uri="{FF2B5EF4-FFF2-40B4-BE49-F238E27FC236}">
                  <a16:creationId xmlns:a16="http://schemas.microsoft.com/office/drawing/2014/main" xmlns="" id="{B8DBF1C0-B8F1-4AAC-8704-256BA0E9D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" name="Picture 4" descr="Risultati immagini per asia cartina politica">
            <a:extLst>
              <a:ext uri="{FF2B5EF4-FFF2-40B4-BE49-F238E27FC236}">
                <a16:creationId xmlns:a16="http://schemas.microsoft.com/office/drawing/2014/main" xmlns="" id="{C082C388-FB52-4725-BABE-D124272A6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98" r="-1" b="3915"/>
          <a:stretch/>
        </p:blipFill>
        <p:spPr bwMode="auto">
          <a:xfrm>
            <a:off x="474133" y="475488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B70F7E59-C971-4F55-8E3A-1E583B65F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9AC6697-C5C6-401C-BD36-FE3DCB371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it-IT" b="1" i="1" dirty="0">
                <a:latin typeface="Baskerville Old Face" panose="02020602080505020303" pitchFamily="18" charset="0"/>
              </a:rPr>
              <a:t>Asia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6FF5D15F-7FE8-49B3-B392-DDB54E500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it-IT" dirty="0"/>
              <a:t>Il Territorio IMMENSO E SCONOSCIUTO</a:t>
            </a:r>
          </a:p>
        </p:txBody>
      </p:sp>
    </p:spTree>
    <p:extLst>
      <p:ext uri="{BB962C8B-B14F-4D97-AF65-F5344CB8AC3E}">
        <p14:creationId xmlns:p14="http://schemas.microsoft.com/office/powerpoint/2010/main" xmlns="" val="18611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6E63ADD0-4837-4506-8B81-1076581AF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FECA4B5-4C84-4095-B8D3-EFC5B4178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Risultati immagini per asia cartina politica">
            <a:extLst>
              <a:ext uri="{FF2B5EF4-FFF2-40B4-BE49-F238E27FC236}">
                <a16:creationId xmlns:a16="http://schemas.microsoft.com/office/drawing/2014/main" xmlns="" id="{C082C388-FB52-4725-BABE-D124272A6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42" r="-1" b="17625"/>
          <a:stretch/>
        </p:blipFill>
        <p:spPr bwMode="auto">
          <a:xfrm>
            <a:off x="1206249" y="2987795"/>
            <a:ext cx="2956448" cy="137342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xmlns="" id="{0CA606E1-5175-4A39-939D-09E16D2BA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2333" y="2099733"/>
            <a:ext cx="5730960" cy="2677648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accent2"/>
                </a:solidFill>
              </a:rPr>
              <a:t>GRAZIE</a:t>
            </a:r>
            <a:r>
              <a:rPr lang="it-IT" sz="4800" dirty="0"/>
              <a:t/>
            </a:r>
            <a:br>
              <a:rPr lang="it-IT" sz="4800" dirty="0"/>
            </a:br>
            <a:endParaRPr lang="it-IT" sz="48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7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FAEF28A3-012D-4640-B8B8-1EF6EAF723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F3B2F1C2-14D3-4A53-B329-323795BCFD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194E879E-1515-4211-8F1B-B68A92B2C2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F7137E7D-1F4E-498A-97D1-0E1FE6FC6F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91375183-B6E5-43E0-B28F-39EC90838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267F36BD-A8AF-4304-A662-1007CC1748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15D9095F-2809-4A90-A032-250AC21C35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xmlns="" id="{9027D7BF-C282-4477-A406-245C3F265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xmlns="" id="{AC3C43D8-426E-472E-A8E8-C41BF7A876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xmlns="" id="{52DCAE0E-B8DE-4C42-A48F-FA0C8345A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59647F54-801D-44AB-8284-EDDFF77631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73C75B33-8B9C-4C30-B69D-6F21F9FFF7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510C9632-BB6F-48EE-AB65-501878BA5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F63B1F66-4ACE-4A01-8ADF-F175A9C358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CF8448ED-9332-4A9B-8CAB-B1985E596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E7733D14-EF47-47BB-93CA-C498A30E0D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xmlns="" id="{ED3A2261-1C75-40FF-8CD6-18C5900C1C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xmlns="" id="{7C8D7967-7E76-49C0-8910-644CD2B545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xmlns="" id="{C89ED458-2326-40DC-9C7B-1A717B6551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098" name="Picture 2" descr="Risultati immagini per marco polo e asia">
            <a:extLst>
              <a:ext uri="{FF2B5EF4-FFF2-40B4-BE49-F238E27FC236}">
                <a16:creationId xmlns:a16="http://schemas.microsoft.com/office/drawing/2014/main" xmlns="" id="{724FAF6A-16B7-46E2-B01C-5E32EA70A7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703" b="2"/>
          <a:stretch/>
        </p:blipFill>
        <p:spPr bwMode="auto">
          <a:xfrm>
            <a:off x="5194607" y="803751"/>
            <a:ext cx="6391533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6F9D1DE6-E368-4F07-85F9-D5B767477D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B53469F-2258-4352-8977-5AD16A6F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Alla scoperta dell’Asia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B309B609-56AF-447D-910D-E24B9A48B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653" y="2120900"/>
            <a:ext cx="3490028" cy="38989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</a:rPr>
              <a:t>Alessandro </a:t>
            </a:r>
            <a:r>
              <a:rPr lang="en-US" sz="1400" b="1" dirty="0" err="1">
                <a:solidFill>
                  <a:schemeClr val="bg1"/>
                </a:solidFill>
              </a:rPr>
              <a:t>Magno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il</a:t>
            </a:r>
            <a:r>
              <a:rPr lang="en-US" sz="1400" dirty="0">
                <a:solidFill>
                  <a:schemeClr val="bg1"/>
                </a:solidFill>
              </a:rPr>
              <a:t> primo a </a:t>
            </a:r>
            <a:r>
              <a:rPr lang="en-US" sz="1400" dirty="0" err="1">
                <a:solidFill>
                  <a:schemeClr val="bg1"/>
                </a:solidFill>
              </a:rPr>
              <a:t>scoprire</a:t>
            </a:r>
            <a:r>
              <a:rPr lang="en-US" sz="1400" dirty="0">
                <a:solidFill>
                  <a:schemeClr val="bg1"/>
                </a:solidFill>
              </a:rPr>
              <a:t> ASIA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XIII </a:t>
            </a:r>
            <a:r>
              <a:rPr lang="en-US" sz="1400" dirty="0" err="1">
                <a:solidFill>
                  <a:schemeClr val="bg1"/>
                </a:solidFill>
              </a:rPr>
              <a:t>secolo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missionari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francescani</a:t>
            </a:r>
            <a:r>
              <a:rPr lang="en-US" sz="1400" b="1" dirty="0">
                <a:solidFill>
                  <a:schemeClr val="bg1"/>
                </a:solidFill>
              </a:rPr>
              <a:t>, e Marco Polo 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il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Millione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XV sec: </a:t>
            </a:r>
            <a:r>
              <a:rPr lang="en-US" sz="1400" dirty="0" err="1">
                <a:solidFill>
                  <a:schemeClr val="bg1"/>
                </a:solidFill>
              </a:rPr>
              <a:t>Europei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iniziano</a:t>
            </a:r>
            <a:r>
              <a:rPr lang="en-US" sz="1400" dirty="0">
                <a:solidFill>
                  <a:schemeClr val="bg1"/>
                </a:solidFill>
              </a:rPr>
              <a:t> a </a:t>
            </a:r>
            <a:r>
              <a:rPr lang="en-US" sz="1400" dirty="0" err="1">
                <a:solidFill>
                  <a:schemeClr val="bg1"/>
                </a:solidFill>
              </a:rPr>
              <a:t>dominare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Oriente</a:t>
            </a:r>
            <a:r>
              <a:rPr lang="en-US" sz="1400" dirty="0">
                <a:solidFill>
                  <a:schemeClr val="bg1"/>
                </a:solidFill>
              </a:rPr>
              <a:t> (via mare)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XVIII sec </a:t>
            </a:r>
            <a:r>
              <a:rPr lang="en-US" sz="1400" dirty="0" err="1">
                <a:solidFill>
                  <a:schemeClr val="bg1"/>
                </a:solidFill>
              </a:rPr>
              <a:t>Inglesi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conquistano</a:t>
            </a:r>
            <a:r>
              <a:rPr lang="en-US" sz="1400" dirty="0">
                <a:solidFill>
                  <a:schemeClr val="bg1"/>
                </a:solidFill>
              </a:rPr>
              <a:t> India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XIX sec </a:t>
            </a:r>
            <a:r>
              <a:rPr lang="en-US" sz="1400" dirty="0" err="1">
                <a:solidFill>
                  <a:schemeClr val="bg1"/>
                </a:solidFill>
              </a:rPr>
              <a:t>Francesi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conquistano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Indocina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XX Sec. ASIA </a:t>
            </a:r>
            <a:r>
              <a:rPr lang="en-US" sz="1400" dirty="0" err="1">
                <a:solidFill>
                  <a:schemeClr val="bg1"/>
                </a:solidFill>
              </a:rPr>
              <a:t>diventa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sempre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più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potenza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economica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rapida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crescita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industriale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Giappone</a:t>
            </a:r>
            <a:r>
              <a:rPr lang="en-US" sz="1400" dirty="0">
                <a:solidFill>
                  <a:schemeClr val="bg1"/>
                </a:solidFill>
              </a:rPr>
              <a:t>, India, </a:t>
            </a:r>
            <a:r>
              <a:rPr lang="en-US" sz="1400" dirty="0" err="1">
                <a:solidFill>
                  <a:schemeClr val="bg1"/>
                </a:solidFill>
              </a:rPr>
              <a:t>Cina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pPr marL="0" indent="0">
              <a:lnSpc>
                <a:spcPct val="900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9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FAEF28A3-012D-4640-B8B8-1EF6EAF723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F3B2F1C2-14D3-4A53-B329-323795BCFD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194E879E-1515-4211-8F1B-B68A92B2C2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F7137E7D-1F4E-498A-97D1-0E1FE6FC6F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91375183-B6E5-43E0-B28F-39EC90838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267F36BD-A8AF-4304-A662-1007CC1748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="" id="{15D9095F-2809-4A90-A032-250AC21C35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xmlns="" id="{9027D7BF-C282-4477-A406-245C3F265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xmlns="" id="{AC3C43D8-426E-472E-A8E8-C41BF7A876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xmlns="" id="{52DCAE0E-B8DE-4C42-A48F-FA0C8345A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59647F54-801D-44AB-8284-EDDFF77631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73C75B33-8B9C-4C30-B69D-6F21F9FFF7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510C9632-BB6F-48EE-AB65-501878BA5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F63B1F66-4ACE-4A01-8ADF-F175A9C358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CF8448ED-9332-4A9B-8CAB-B1985E596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E7733D14-EF47-47BB-93CA-C498A30E0D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3" name="Freeform 5">
              <a:extLst>
                <a:ext uri="{FF2B5EF4-FFF2-40B4-BE49-F238E27FC236}">
                  <a16:creationId xmlns:a16="http://schemas.microsoft.com/office/drawing/2014/main" xmlns="" id="{ED3A2261-1C75-40FF-8CD6-18C5900C1C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5">
              <a:extLst>
                <a:ext uri="{FF2B5EF4-FFF2-40B4-BE49-F238E27FC236}">
                  <a16:creationId xmlns:a16="http://schemas.microsoft.com/office/drawing/2014/main" xmlns="" id="{7C8D7967-7E76-49C0-8910-644CD2B545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5" name="Freeform 5">
              <a:extLst>
                <a:ext uri="{FF2B5EF4-FFF2-40B4-BE49-F238E27FC236}">
                  <a16:creationId xmlns:a16="http://schemas.microsoft.com/office/drawing/2014/main" xmlns="" id="{C89ED458-2326-40DC-9C7B-1A717B6551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3074" name="Picture 2" descr="Risultati immagini per cartina geografica asia">
            <a:extLst>
              <a:ext uri="{FF2B5EF4-FFF2-40B4-BE49-F238E27FC236}">
                <a16:creationId xmlns:a16="http://schemas.microsoft.com/office/drawing/2014/main" xmlns="" id="{FAA42706-8E99-4A38-96E2-D21737E4DC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83" r="1" b="24864"/>
          <a:stretch/>
        </p:blipFill>
        <p:spPr bwMode="auto">
          <a:xfrm>
            <a:off x="5194607" y="803751"/>
            <a:ext cx="6391533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xmlns="" id="{6F9D1DE6-E368-4F07-85F9-D5B767477D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85E0964-48DA-4E70-8D44-F98D1A40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Cartina fisica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2BEBE49-20B0-4D90-A2C7-BAE01B0E5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803" y="2120900"/>
            <a:ext cx="3466878" cy="38989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bg1"/>
                </a:solidFill>
              </a:rPr>
              <a:t>Enorme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etensione</a:t>
            </a:r>
            <a:r>
              <a:rPr lang="en-US" sz="1400" dirty="0">
                <a:solidFill>
                  <a:schemeClr val="bg1"/>
                </a:solidFill>
              </a:rPr>
              <a:t> (33% </a:t>
            </a:r>
            <a:r>
              <a:rPr lang="en-US" sz="1400" dirty="0" err="1">
                <a:solidFill>
                  <a:schemeClr val="bg1"/>
                </a:solidFill>
              </a:rPr>
              <a:t>delle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emerse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Diverse </a:t>
            </a:r>
            <a:r>
              <a:rPr lang="en-US" sz="1400" dirty="0" err="1">
                <a:solidFill>
                  <a:schemeClr val="bg1"/>
                </a:solidFill>
              </a:rPr>
              <a:t>aree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</a:rPr>
              <a:t>FASCIA SETTENTRIONALE </a:t>
            </a:r>
            <a:r>
              <a:rPr lang="en-US" sz="1400" dirty="0">
                <a:solidFill>
                  <a:schemeClr val="bg1"/>
                </a:solidFill>
              </a:rPr>
              <a:t>zona </a:t>
            </a:r>
            <a:r>
              <a:rPr lang="en-US" sz="1400" dirty="0" err="1">
                <a:solidFill>
                  <a:schemeClr val="bg1"/>
                </a:solidFill>
              </a:rPr>
              <a:t>pianeggiante</a:t>
            </a:r>
            <a:r>
              <a:rPr lang="en-US" sz="1400" dirty="0">
                <a:solidFill>
                  <a:schemeClr val="bg1"/>
                </a:solidFill>
              </a:rPr>
              <a:t> + </a:t>
            </a:r>
            <a:r>
              <a:rPr lang="en-US" sz="1400" dirty="0" err="1">
                <a:solidFill>
                  <a:schemeClr val="bg1"/>
                </a:solidFill>
              </a:rPr>
              <a:t>altipiani</a:t>
            </a:r>
            <a:endParaRPr lang="en-US" sz="1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</a:rPr>
              <a:t>ZONA MONTUOSA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3 </a:t>
            </a:r>
            <a:r>
              <a:rPr lang="en-US" sz="1400" b="1" dirty="0">
                <a:solidFill>
                  <a:schemeClr val="bg1"/>
                </a:solidFill>
              </a:rPr>
              <a:t>GRANDI PENISOLE </a:t>
            </a:r>
            <a:r>
              <a:rPr lang="en-US" sz="1400" dirty="0">
                <a:solidFill>
                  <a:schemeClr val="bg1"/>
                </a:solidFill>
              </a:rPr>
              <a:t>(arabica, </a:t>
            </a:r>
            <a:r>
              <a:rPr lang="en-US" sz="1400" dirty="0" err="1">
                <a:solidFill>
                  <a:schemeClr val="bg1"/>
                </a:solidFill>
              </a:rPr>
              <a:t>indiana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indocinese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</a:rPr>
              <a:t>SISTEMA DELLE ISOLE 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isole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Curili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arcipelago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giapponese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Filippine</a:t>
            </a:r>
            <a:r>
              <a:rPr lang="en-US" sz="1400" dirty="0">
                <a:solidFill>
                  <a:schemeClr val="bg1"/>
                </a:solidFill>
              </a:rPr>
              <a:t>, Indonesia</a:t>
            </a:r>
          </a:p>
          <a:p>
            <a:pPr indent="-285750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Ricco di </a:t>
            </a:r>
            <a:r>
              <a:rPr lang="en-US" sz="1400" dirty="0" err="1">
                <a:solidFill>
                  <a:schemeClr val="bg1"/>
                </a:solidFill>
              </a:rPr>
              <a:t>acque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diversi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fiumi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sfociano</a:t>
            </a:r>
            <a:r>
              <a:rPr lang="en-US" sz="1400" dirty="0">
                <a:solidFill>
                  <a:schemeClr val="bg1"/>
                </a:solidFill>
              </a:rPr>
              <a:t> Mar </a:t>
            </a:r>
            <a:r>
              <a:rPr lang="en-US" sz="1400" dirty="0" err="1">
                <a:solidFill>
                  <a:schemeClr val="bg1"/>
                </a:solidFill>
              </a:rPr>
              <a:t>Glaciale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Artico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Oceano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Indiano</a:t>
            </a:r>
            <a:r>
              <a:rPr lang="en-US" sz="1400" dirty="0">
                <a:solidFill>
                  <a:schemeClr val="bg1"/>
                </a:solidFill>
              </a:rPr>
              <a:t> e </a:t>
            </a:r>
            <a:r>
              <a:rPr lang="en-US" sz="1400" dirty="0" err="1">
                <a:solidFill>
                  <a:schemeClr val="bg1"/>
                </a:solidFill>
              </a:rPr>
              <a:t>Oceano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Pacifico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9770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70">
            <a:extLst>
              <a:ext uri="{FF2B5EF4-FFF2-40B4-BE49-F238E27FC236}">
                <a16:creationId xmlns:a16="http://schemas.microsoft.com/office/drawing/2014/main" xmlns="" id="{FAEF28A3-012D-4640-B8B8-1EF6EAF723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F3B2F1C2-14D3-4A53-B329-323795BCFD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194E879E-1515-4211-8F1B-B68A92B2C2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F7137E7D-1F4E-498A-97D1-0E1FE6FC6F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91375183-B6E5-43E0-B28F-39EC90838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267F36BD-A8AF-4304-A662-1007CC1748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15D9095F-2809-4A90-A032-250AC21C35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xmlns="" id="{9027D7BF-C282-4477-A406-245C3F265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xmlns="" id="{AC3C43D8-426E-472E-A8E8-C41BF7A876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xmlns="" id="{52DCAE0E-B8DE-4C42-A48F-FA0C8345A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125" name="Rectangle 81">
            <a:extLst>
              <a:ext uri="{FF2B5EF4-FFF2-40B4-BE49-F238E27FC236}">
                <a16:creationId xmlns:a16="http://schemas.microsoft.com/office/drawing/2014/main" xmlns="" id="{59647F54-801D-44AB-8284-EDDFF77631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126" name="Group 83">
            <a:extLst>
              <a:ext uri="{FF2B5EF4-FFF2-40B4-BE49-F238E27FC236}">
                <a16:creationId xmlns:a16="http://schemas.microsoft.com/office/drawing/2014/main" xmlns="" id="{73C75B33-8B9C-4C30-B69D-6F21F9FFF7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510C9632-BB6F-48EE-AB65-501878BA5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F63B1F66-4ACE-4A01-8ADF-F175A9C358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CF8448ED-9332-4A9B-8CAB-B1985E596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E7733D14-EF47-47BB-93CA-C498A30E0D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xmlns="" id="{ED3A2261-1C75-40FF-8CD6-18C5900C1C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xmlns="" id="{7C8D7967-7E76-49C0-8910-644CD2B545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xmlns="" id="{C89ED458-2326-40DC-9C7B-1A717B6551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5122" name="Picture 2" descr="Risultati immagini per clima asia">
            <a:extLst>
              <a:ext uri="{FF2B5EF4-FFF2-40B4-BE49-F238E27FC236}">
                <a16:creationId xmlns:a16="http://schemas.microsoft.com/office/drawing/2014/main" xmlns="" id="{E5E4DD5C-6863-45FB-8727-90DAF39A6F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7959"/>
          <a:stretch/>
        </p:blipFill>
        <p:spPr bwMode="auto">
          <a:xfrm>
            <a:off x="5194607" y="803751"/>
            <a:ext cx="6391533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92">
            <a:extLst>
              <a:ext uri="{FF2B5EF4-FFF2-40B4-BE49-F238E27FC236}">
                <a16:creationId xmlns:a16="http://schemas.microsoft.com/office/drawing/2014/main" xmlns="" id="{6F9D1DE6-E368-4F07-85F9-D5B767477D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DBEAA61-E5E9-4B88-A0EF-F3E80A92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95" y="533895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Clima</a:t>
            </a:r>
            <a:r>
              <a:rPr lang="en-US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DCFB3C9-F4FB-46B3-A669-23EFF54B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912" y="1676400"/>
            <a:ext cx="3874021" cy="45330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bg1"/>
                </a:solidFill>
              </a:rPr>
              <a:t>Straordinaria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diversità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climi</a:t>
            </a:r>
            <a:endParaRPr lang="en-US" sz="1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</a:rPr>
              <a:t>CLIMA CONTINENTALE </a:t>
            </a:r>
            <a:r>
              <a:rPr lang="en-US" sz="1400" dirty="0">
                <a:solidFill>
                  <a:schemeClr val="bg1"/>
                </a:solidFill>
              </a:rPr>
              <a:t>a </a:t>
            </a:r>
            <a:r>
              <a:rPr lang="en-US" sz="1400" dirty="0" err="1">
                <a:solidFill>
                  <a:schemeClr val="bg1"/>
                </a:solidFill>
              </a:rPr>
              <a:t>nord</a:t>
            </a:r>
            <a:r>
              <a:rPr lang="en-US" sz="1400" dirty="0">
                <a:solidFill>
                  <a:schemeClr val="bg1"/>
                </a:solidFill>
              </a:rPr>
              <a:t> con </a:t>
            </a:r>
            <a:r>
              <a:rPr lang="en-US" sz="1400" dirty="0" err="1">
                <a:solidFill>
                  <a:schemeClr val="bg1"/>
                </a:solidFill>
              </a:rPr>
              <a:t>fortissime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escursioni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termiche</a:t>
            </a:r>
            <a:r>
              <a:rPr lang="en-US" sz="1400" dirty="0">
                <a:solidFill>
                  <a:schemeClr val="bg1"/>
                </a:solidFill>
              </a:rPr>
              <a:t> (tundra , </a:t>
            </a:r>
            <a:r>
              <a:rPr lang="en-US" sz="1400" dirty="0" err="1">
                <a:solidFill>
                  <a:schemeClr val="bg1"/>
                </a:solidFill>
              </a:rPr>
              <a:t>foreste</a:t>
            </a:r>
            <a:r>
              <a:rPr lang="en-US" sz="1400" dirty="0">
                <a:solidFill>
                  <a:schemeClr val="bg1"/>
                </a:solidFill>
              </a:rPr>
              <a:t> di </a:t>
            </a:r>
            <a:r>
              <a:rPr lang="en-US" sz="1400" dirty="0" err="1">
                <a:solidFill>
                  <a:schemeClr val="bg1"/>
                </a:solidFill>
              </a:rPr>
              <a:t>conifere</a:t>
            </a:r>
            <a:r>
              <a:rPr lang="en-US" sz="1400" dirty="0">
                <a:solidFill>
                  <a:schemeClr val="bg1"/>
                </a:solidFill>
              </a:rPr>
              <a:t>, steppe e </a:t>
            </a:r>
            <a:r>
              <a:rPr lang="en-US" sz="1400" dirty="0" err="1">
                <a:solidFill>
                  <a:schemeClr val="bg1"/>
                </a:solidFill>
              </a:rPr>
              <a:t>deserti</a:t>
            </a:r>
            <a:r>
              <a:rPr lang="en-US" sz="1400" dirty="0">
                <a:solidFill>
                  <a:schemeClr val="bg1"/>
                </a:solidFill>
              </a:rPr>
              <a:t>)- </a:t>
            </a:r>
            <a:r>
              <a:rPr lang="en-US" sz="1400" dirty="0" err="1">
                <a:solidFill>
                  <a:schemeClr val="bg1"/>
                </a:solidFill>
              </a:rPr>
              <a:t>poco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popolato</a:t>
            </a:r>
            <a:endParaRPr lang="en-US" sz="1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</a:rPr>
              <a:t>CLIMA TEMPERATO </a:t>
            </a:r>
            <a:r>
              <a:rPr lang="en-US" sz="1400" dirty="0" err="1">
                <a:solidFill>
                  <a:schemeClr val="bg1"/>
                </a:solidFill>
              </a:rPr>
              <a:t>sud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delle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catene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montuose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alternanza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stagioni</a:t>
            </a:r>
            <a:r>
              <a:rPr lang="en-US" sz="1400" dirty="0">
                <a:solidFill>
                  <a:schemeClr val="bg1"/>
                </a:solidFill>
              </a:rPr>
              <a:t> con </a:t>
            </a:r>
            <a:r>
              <a:rPr lang="en-US" sz="1400" dirty="0" err="1">
                <a:solidFill>
                  <a:schemeClr val="bg1"/>
                </a:solidFill>
              </a:rPr>
              <a:t>con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prati</a:t>
            </a:r>
            <a:r>
              <a:rPr lang="en-US" sz="1400" dirty="0">
                <a:solidFill>
                  <a:schemeClr val="bg1"/>
                </a:solidFill>
              </a:rPr>
              <a:t> e </a:t>
            </a:r>
            <a:r>
              <a:rPr lang="en-US" sz="1400" dirty="0" err="1">
                <a:solidFill>
                  <a:schemeClr val="bg1"/>
                </a:solidFill>
              </a:rPr>
              <a:t>foreste</a:t>
            </a:r>
            <a:r>
              <a:rPr lang="en-US" sz="1400" dirty="0">
                <a:solidFill>
                  <a:schemeClr val="bg1"/>
                </a:solidFill>
              </a:rPr>
              <a:t>)-</a:t>
            </a:r>
            <a:r>
              <a:rPr lang="en-US" sz="1400" dirty="0" err="1">
                <a:solidFill>
                  <a:schemeClr val="bg1"/>
                </a:solidFill>
              </a:rPr>
              <a:t>insediamenti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umani</a:t>
            </a:r>
            <a:endParaRPr lang="en-US" sz="1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A </a:t>
            </a:r>
            <a:r>
              <a:rPr lang="en-US" sz="1400" dirty="0" err="1">
                <a:solidFill>
                  <a:schemeClr val="bg1"/>
                </a:solidFill>
              </a:rPr>
              <a:t>sud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CLIMA TROPICALE ED EQUATORIALE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foreste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tropicali</a:t>
            </a:r>
            <a:r>
              <a:rPr lang="en-US" sz="1400" dirty="0">
                <a:solidFill>
                  <a:schemeClr val="bg1"/>
                </a:solidFill>
              </a:rPr>
              <a:t> con </a:t>
            </a:r>
            <a:r>
              <a:rPr lang="en-US" sz="1400" dirty="0" err="1">
                <a:solidFill>
                  <a:schemeClr val="bg1"/>
                </a:solidFill>
              </a:rPr>
              <a:t>alberi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latifoglie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sempre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verdi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bg1"/>
                </a:solidFill>
              </a:rPr>
              <a:t>Fenomeni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tipici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nella</a:t>
            </a:r>
            <a:r>
              <a:rPr lang="en-US" sz="1400" dirty="0">
                <a:solidFill>
                  <a:schemeClr val="bg1"/>
                </a:solidFill>
              </a:rPr>
              <a:t> REGIONE SUD EST  </a:t>
            </a:r>
            <a:r>
              <a:rPr lang="en-US" sz="1400" dirty="0" err="1">
                <a:solidFill>
                  <a:schemeClr val="bg1"/>
                </a:solidFill>
              </a:rPr>
              <a:t>sono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MONSONI-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estivo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carico</a:t>
            </a:r>
            <a:r>
              <a:rPr lang="en-US" sz="1400" dirty="0">
                <a:solidFill>
                  <a:schemeClr val="bg1"/>
                </a:solidFill>
              </a:rPr>
              <a:t> di </a:t>
            </a:r>
            <a:r>
              <a:rPr lang="en-US" sz="1400" dirty="0" err="1">
                <a:solidFill>
                  <a:schemeClr val="bg1"/>
                </a:solidFill>
              </a:rPr>
              <a:t>piogge</a:t>
            </a:r>
            <a:r>
              <a:rPr lang="en-US" sz="1400" dirty="0">
                <a:solidFill>
                  <a:schemeClr val="bg1"/>
                </a:solidFill>
              </a:rPr>
              <a:t> /</a:t>
            </a:r>
            <a:r>
              <a:rPr lang="en-US" sz="1400" dirty="0" err="1">
                <a:solidFill>
                  <a:schemeClr val="bg1"/>
                </a:solidFill>
              </a:rPr>
              <a:t>invernale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secco</a:t>
            </a:r>
            <a:r>
              <a:rPr lang="en-US" sz="1400" dirty="0">
                <a:solidFill>
                  <a:schemeClr val="bg1"/>
                </a:solidFill>
              </a:rPr>
              <a:t>)- </a:t>
            </a:r>
            <a:r>
              <a:rPr lang="en-US" sz="1400" dirty="0" err="1">
                <a:solidFill>
                  <a:schemeClr val="bg1"/>
                </a:solidFill>
              </a:rPr>
              <a:t>causano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frequenti</a:t>
            </a:r>
            <a:r>
              <a:rPr lang="en-US" sz="1400" dirty="0">
                <a:solidFill>
                  <a:schemeClr val="bg1"/>
                </a:solidFill>
              </a:rPr>
              <a:t> INONDAZIONI, ma </a:t>
            </a:r>
            <a:r>
              <a:rPr lang="en-US" sz="1400" dirty="0" err="1">
                <a:solidFill>
                  <a:schemeClr val="bg1"/>
                </a:solidFill>
              </a:rPr>
              <a:t>anche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risorsa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preziosa</a:t>
            </a:r>
            <a:r>
              <a:rPr lang="en-US" sz="1400" dirty="0">
                <a:solidFill>
                  <a:schemeClr val="bg1"/>
                </a:solidFill>
              </a:rPr>
              <a:t> per AGRICOLTURA</a:t>
            </a:r>
          </a:p>
        </p:txBody>
      </p:sp>
    </p:spTree>
    <p:extLst>
      <p:ext uri="{BB962C8B-B14F-4D97-AF65-F5344CB8AC3E}">
        <p14:creationId xmlns:p14="http://schemas.microsoft.com/office/powerpoint/2010/main" xmlns="" val="28201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86C7899-01B3-4931-9EF5-9996097D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Popolazione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D6069C7-3454-481B-8C30-76144DC0E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9435074" cy="3416301"/>
          </a:xfrm>
        </p:spPr>
        <p:txBody>
          <a:bodyPr>
            <a:normAutofit/>
          </a:bodyPr>
          <a:lstStyle/>
          <a:p>
            <a:r>
              <a:rPr lang="it-IT" b="1" dirty="0"/>
              <a:t>Continente più popoloso </a:t>
            </a:r>
            <a:r>
              <a:rPr lang="it-IT" dirty="0"/>
              <a:t>della Terra. </a:t>
            </a:r>
          </a:p>
          <a:p>
            <a:r>
              <a:rPr lang="it-IT" dirty="0"/>
              <a:t>Gruppi etnici : </a:t>
            </a:r>
            <a:r>
              <a:rPr lang="it-IT" b="1" dirty="0"/>
              <a:t>MONGOLOIDE</a:t>
            </a:r>
            <a:r>
              <a:rPr lang="it-IT" dirty="0"/>
              <a:t> (più diffuso), </a:t>
            </a:r>
            <a:r>
              <a:rPr lang="it-IT" b="1" dirty="0"/>
              <a:t>INDOEUROPEI</a:t>
            </a:r>
            <a:r>
              <a:rPr lang="it-IT" dirty="0"/>
              <a:t>(Iran e </a:t>
            </a:r>
            <a:r>
              <a:rPr lang="it-IT"/>
              <a:t>Birmania)   Gruppi etnici minori : </a:t>
            </a:r>
            <a:r>
              <a:rPr lang="it-IT" b="1"/>
              <a:t>AUSTRONESIANI</a:t>
            </a:r>
            <a:r>
              <a:rPr lang="it-IT" dirty="0"/>
              <a:t>, </a:t>
            </a:r>
            <a:r>
              <a:rPr lang="it-IT" b="1" dirty="0"/>
              <a:t>SHERPA</a:t>
            </a:r>
            <a:r>
              <a:rPr lang="it-IT" dirty="0"/>
              <a:t> (Himalaya), </a:t>
            </a:r>
            <a:r>
              <a:rPr lang="it-IT" b="1" dirty="0"/>
              <a:t>DRAVIDA</a:t>
            </a:r>
            <a:r>
              <a:rPr lang="it-IT" dirty="0"/>
              <a:t>(India Sud e isola dello Sri-Lanka)</a:t>
            </a:r>
          </a:p>
          <a:p>
            <a:r>
              <a:rPr lang="it-IT" b="1" dirty="0"/>
              <a:t>Zone densamente popolate </a:t>
            </a:r>
            <a:r>
              <a:rPr lang="it-IT" dirty="0"/>
              <a:t>(sud della catena montuosa Himalayana: come India e Cina) e </a:t>
            </a:r>
            <a:r>
              <a:rPr lang="it-IT" b="1" dirty="0"/>
              <a:t>zone disabitate</a:t>
            </a:r>
          </a:p>
          <a:p>
            <a:r>
              <a:rPr lang="it-IT" dirty="0"/>
              <a:t>Città di enormi dimensioni: </a:t>
            </a:r>
            <a:r>
              <a:rPr lang="it-IT" b="1" dirty="0"/>
              <a:t>Tokyo</a:t>
            </a:r>
            <a:r>
              <a:rPr lang="it-IT" dirty="0"/>
              <a:t> (conglomerato urbano-35 milioni di abitanti)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087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4B2E77-8D06-48E0-94F3-1EF578FF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Religioni</a:t>
            </a:r>
          </a:p>
        </p:txBody>
      </p:sp>
      <p:pic>
        <p:nvPicPr>
          <p:cNvPr id="6146" name="Picture 2" descr="Risultati immagini per religioni asia">
            <a:extLst>
              <a:ext uri="{FF2B5EF4-FFF2-40B4-BE49-F238E27FC236}">
                <a16:creationId xmlns:a16="http://schemas.microsoft.com/office/drawing/2014/main" xmlns="" id="{8D59C892-55DA-4AE0-8261-58A80EF3B1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2379" y="2603500"/>
            <a:ext cx="441708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3">
            <a:extLst>
              <a:ext uri="{FF2B5EF4-FFF2-40B4-BE49-F238E27FC236}">
                <a16:creationId xmlns:a16="http://schemas.microsoft.com/office/drawing/2014/main" xmlns="" id="{68167779-4DD6-4513-809A-5E22DEE858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/>
              <a:t>Induismo</a:t>
            </a:r>
            <a:r>
              <a:rPr lang="it-IT" dirty="0"/>
              <a:t> (2000 a.C.)- India</a:t>
            </a:r>
          </a:p>
          <a:p>
            <a:r>
              <a:rPr lang="it-IT" b="1" dirty="0"/>
              <a:t>Taoismo</a:t>
            </a:r>
            <a:r>
              <a:rPr lang="it-IT" dirty="0"/>
              <a:t>- Cina</a:t>
            </a:r>
          </a:p>
          <a:p>
            <a:r>
              <a:rPr lang="it-IT" b="1" dirty="0"/>
              <a:t>Buddismo</a:t>
            </a:r>
            <a:r>
              <a:rPr lang="it-IT" dirty="0"/>
              <a:t> (VI-V sec. a. C.)- Asia centrale e sud est asiatico</a:t>
            </a:r>
          </a:p>
          <a:p>
            <a:r>
              <a:rPr lang="it-IT" b="1" dirty="0"/>
              <a:t>Confucianesimo</a:t>
            </a:r>
            <a:r>
              <a:rPr lang="it-IT" dirty="0"/>
              <a:t> (VI e V a.C.)-Cina</a:t>
            </a:r>
          </a:p>
          <a:p>
            <a:r>
              <a:rPr lang="it-IT" b="1" dirty="0"/>
              <a:t>Shintoismo</a:t>
            </a:r>
            <a:r>
              <a:rPr lang="it-IT" dirty="0"/>
              <a:t> (Giappone)</a:t>
            </a:r>
          </a:p>
          <a:p>
            <a:r>
              <a:rPr lang="it-IT" b="1" dirty="0"/>
              <a:t>Islam</a:t>
            </a:r>
            <a:r>
              <a:rPr lang="it-IT" dirty="0"/>
              <a:t> (Asia occidentale, Indonesia e India: unica religione portata con sé dalle dominazioni straniere dal VII sec </a:t>
            </a:r>
            <a:r>
              <a:rPr lang="it-IT" dirty="0" err="1"/>
              <a:t>d.C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34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6">
            <a:extLst>
              <a:ext uri="{FF2B5EF4-FFF2-40B4-BE49-F238E27FC236}">
                <a16:creationId xmlns:a16="http://schemas.microsoft.com/office/drawing/2014/main" xmlns="" id="{DDA34B8A-FA8D-4E16-AD72-7B60B1C25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885D229-60DD-4D71-8181-10E781C14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B0DAA45-BE66-4F0C-93A6-519D94107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F449A3D-A43B-4688-BD89-35734D007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74E9975C-AF3D-48EF-B3F0-112A01A382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CF00A076-2FEA-40D1-8F85-842481797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A2E68741-6133-4CAA-BF3C-F0E6CF40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76C01C64-4A8B-42FC-93C5-2D6A3EBAB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xmlns="" id="{D969AEA9-C1EE-45E1-9964-D9705492E1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xmlns="" id="{4845E67D-4E5B-44B3-AB74-5E95C839E7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2" name="Rectangle 27">
            <a:extLst>
              <a:ext uri="{FF2B5EF4-FFF2-40B4-BE49-F238E27FC236}">
                <a16:creationId xmlns:a16="http://schemas.microsoft.com/office/drawing/2014/main" xmlns="" id="{079CE317-680B-449C-A423-71C1FE06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3" name="Group 29">
            <a:extLst>
              <a:ext uri="{FF2B5EF4-FFF2-40B4-BE49-F238E27FC236}">
                <a16:creationId xmlns:a16="http://schemas.microsoft.com/office/drawing/2014/main" xmlns="" id="{427E0A4F-FE1D-4A81-8D8F-986345F71C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F70C2B8F-6B1B-46D5-86E6-40F36C695F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77B237C1-E8A0-4DD3-B6C5-F2D54F796F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88D62F0D-6BD4-4DD4-B125-6F7A952A31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928E8CD-5219-4795-91D4-9618DB8ED6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xmlns="" id="{A00A43E1-4FE7-498F-AFFF-FDFC1FAF0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DB521824-592C-476A-AB0A-CA0C6D1F34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B5C860C9-D4F9-4350-80DA-0D1CD36C77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A125FB3C-FF86-491B-8BDC-9AB8C8412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836" y="1627025"/>
            <a:ext cx="4828707" cy="3621530"/>
          </a:xfrm>
          <a:prstGeom prst="rect">
            <a:avLst/>
          </a:prstGeom>
        </p:spPr>
      </p:pic>
      <p:sp>
        <p:nvSpPr>
          <p:cNvPr id="44" name="Rectangle 38">
            <a:extLst>
              <a:ext uri="{FF2B5EF4-FFF2-40B4-BE49-F238E27FC236}">
                <a16:creationId xmlns:a16="http://schemas.microsoft.com/office/drawing/2014/main" xmlns="" id="{538A90C8-AE0E-4EBA-9AF8-EEDB20602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E03571A-2C63-460D-BF51-F0C0ED61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Economia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22DBE6A-E0C8-481F-B986-4FC3AA3C2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1866404"/>
            <a:ext cx="5132439" cy="431111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Agricoltura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prospera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nelle</a:t>
            </a:r>
            <a:r>
              <a:rPr lang="en-US" dirty="0">
                <a:solidFill>
                  <a:srgbClr val="FFFFFF"/>
                </a:solidFill>
              </a:rPr>
              <a:t> vallate </a:t>
            </a:r>
            <a:r>
              <a:rPr lang="en-US" dirty="0" err="1">
                <a:solidFill>
                  <a:srgbClr val="FFFFFF"/>
                </a:solidFill>
              </a:rPr>
              <a:t>attorno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grandi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fiumi</a:t>
            </a:r>
            <a:r>
              <a:rPr lang="en-US" dirty="0">
                <a:solidFill>
                  <a:srgbClr val="FFFFFF"/>
                </a:solidFill>
              </a:rPr>
              <a:t> (</a:t>
            </a:r>
            <a:r>
              <a:rPr lang="en-US" dirty="0" err="1">
                <a:solidFill>
                  <a:srgbClr val="FFFFFF"/>
                </a:solidFill>
              </a:rPr>
              <a:t>indo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Gange</a:t>
            </a:r>
            <a:r>
              <a:rPr lang="en-US" dirty="0">
                <a:solidFill>
                  <a:srgbClr val="FFFFFF"/>
                </a:solidFill>
              </a:rPr>
              <a:t>, Fiume Azzurro e Fiume </a:t>
            </a:r>
            <a:r>
              <a:rPr lang="en-US" dirty="0" err="1">
                <a:solidFill>
                  <a:srgbClr val="FFFFFF"/>
                </a:solidFill>
              </a:rPr>
              <a:t>Giallo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dirty="0" err="1">
                <a:solidFill>
                  <a:srgbClr val="FFFFFF"/>
                </a:solidFill>
              </a:rPr>
              <a:t>Coltivazioni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predominanti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sono</a:t>
            </a:r>
            <a:r>
              <a:rPr lang="en-US" dirty="0">
                <a:solidFill>
                  <a:srgbClr val="FFFFFF"/>
                </a:solidFill>
              </a:rPr>
              <a:t> RISO, COTONE, SPEZIE</a:t>
            </a:r>
          </a:p>
          <a:p>
            <a:r>
              <a:rPr lang="en-US" dirty="0">
                <a:solidFill>
                  <a:srgbClr val="FFFFFF"/>
                </a:solidFill>
              </a:rPr>
              <a:t>ALLEVAMENTO </a:t>
            </a:r>
            <a:r>
              <a:rPr lang="en-US" dirty="0" err="1">
                <a:solidFill>
                  <a:srgbClr val="FFFFFF"/>
                </a:solidFill>
              </a:rPr>
              <a:t>spesso</a:t>
            </a:r>
            <a:r>
              <a:rPr lang="en-US" dirty="0">
                <a:solidFill>
                  <a:srgbClr val="FFFFFF"/>
                </a:solidFill>
              </a:rPr>
              <a:t> in forma </a:t>
            </a:r>
            <a:r>
              <a:rPr lang="en-US" dirty="0" err="1">
                <a:solidFill>
                  <a:srgbClr val="FFFFFF"/>
                </a:solidFill>
              </a:rPr>
              <a:t>nomade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PESCA</a:t>
            </a:r>
          </a:p>
          <a:p>
            <a:r>
              <a:rPr lang="en-US" dirty="0">
                <a:solidFill>
                  <a:srgbClr val="FFFFFF"/>
                </a:solidFill>
              </a:rPr>
              <a:t>ARTIGIANATO: seta, </a:t>
            </a:r>
            <a:r>
              <a:rPr lang="en-US" dirty="0" err="1">
                <a:solidFill>
                  <a:srgbClr val="FFFFFF"/>
                </a:solidFill>
              </a:rPr>
              <a:t>cotone</a:t>
            </a:r>
            <a:r>
              <a:rPr lang="en-US" dirty="0">
                <a:solidFill>
                  <a:srgbClr val="FFFFFF"/>
                </a:solidFill>
              </a:rPr>
              <a:t>, carta , </a:t>
            </a:r>
            <a:r>
              <a:rPr lang="en-US" dirty="0" err="1">
                <a:solidFill>
                  <a:srgbClr val="FFFFFF"/>
                </a:solidFill>
              </a:rPr>
              <a:t>pellami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r>
              <a:rPr lang="en-US" dirty="0">
                <a:solidFill>
                  <a:srgbClr val="FFFFFF"/>
                </a:solidFill>
              </a:rPr>
              <a:t>COMMERCIO (alto </a:t>
            </a:r>
            <a:r>
              <a:rPr lang="en-US" dirty="0" err="1">
                <a:solidFill>
                  <a:srgbClr val="FFFFFF"/>
                </a:solidFill>
              </a:rPr>
              <a:t>flusso</a:t>
            </a:r>
            <a:r>
              <a:rPr lang="en-US" dirty="0">
                <a:solidFill>
                  <a:srgbClr val="FFFFFF"/>
                </a:solidFill>
              </a:rPr>
              <a:t> di merci </a:t>
            </a:r>
            <a:r>
              <a:rPr lang="en-US" dirty="0" err="1">
                <a:solidFill>
                  <a:srgbClr val="FFFFFF"/>
                </a:solidFill>
              </a:rPr>
              <a:t>portuali</a:t>
            </a:r>
            <a:r>
              <a:rPr lang="en-US" dirty="0">
                <a:solidFill>
                  <a:srgbClr val="FFFFFF"/>
                </a:solidFill>
              </a:rPr>
              <a:t>( </a:t>
            </a:r>
            <a:r>
              <a:rPr lang="en-US" dirty="0" err="1">
                <a:solidFill>
                  <a:srgbClr val="FFFFFF"/>
                </a:solidFill>
              </a:rPr>
              <a:t>Cina</a:t>
            </a:r>
            <a:r>
              <a:rPr lang="en-US" dirty="0">
                <a:solidFill>
                  <a:srgbClr val="FFFFFF"/>
                </a:solidFill>
              </a:rPr>
              <a:t> e imp </a:t>
            </a:r>
            <a:r>
              <a:rPr lang="en-US" dirty="0" err="1">
                <a:solidFill>
                  <a:srgbClr val="FFFFFF"/>
                </a:solidFill>
              </a:rPr>
              <a:t>strategica</a:t>
            </a:r>
            <a:r>
              <a:rPr lang="en-US" dirty="0">
                <a:solidFill>
                  <a:srgbClr val="FFFFFF"/>
                </a:solidFill>
              </a:rPr>
              <a:t> di Singapore)</a:t>
            </a:r>
          </a:p>
          <a:p>
            <a:r>
              <a:rPr lang="en-US" dirty="0">
                <a:solidFill>
                  <a:srgbClr val="FFFFFF"/>
                </a:solidFill>
              </a:rPr>
              <a:t>XX sec: </a:t>
            </a:r>
            <a:r>
              <a:rPr lang="en-US" dirty="0" err="1">
                <a:solidFill>
                  <a:srgbClr val="FFFFFF"/>
                </a:solidFill>
              </a:rPr>
              <a:t>esplosione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industria</a:t>
            </a:r>
            <a:r>
              <a:rPr lang="en-US" dirty="0">
                <a:solidFill>
                  <a:srgbClr val="FFFFFF"/>
                </a:solidFill>
              </a:rPr>
              <a:t> (</a:t>
            </a:r>
            <a:r>
              <a:rPr lang="en-US" dirty="0" err="1">
                <a:solidFill>
                  <a:srgbClr val="FFFFFF"/>
                </a:solidFill>
              </a:rPr>
              <a:t>manodopera</a:t>
            </a:r>
            <a:r>
              <a:rPr lang="en-US" dirty="0">
                <a:solidFill>
                  <a:srgbClr val="FFFFFF"/>
                </a:solidFill>
              </a:rPr>
              <a:t> a basso Prezzo) : </a:t>
            </a:r>
            <a:r>
              <a:rPr lang="en-US" dirty="0" err="1">
                <a:solidFill>
                  <a:srgbClr val="FFFFFF"/>
                </a:solidFill>
              </a:rPr>
              <a:t>ottica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elettronica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Imp. </a:t>
            </a:r>
            <a:r>
              <a:rPr lang="en-US" dirty="0" err="1">
                <a:solidFill>
                  <a:srgbClr val="FFFFFF"/>
                </a:solidFill>
              </a:rPr>
              <a:t>Industria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informatica</a:t>
            </a:r>
            <a:r>
              <a:rPr lang="en-US" dirty="0">
                <a:solidFill>
                  <a:srgbClr val="FFFFFF"/>
                </a:solidFill>
              </a:rPr>
              <a:t> (India- Polo </a:t>
            </a:r>
            <a:r>
              <a:rPr lang="en-US" dirty="0" err="1">
                <a:solidFill>
                  <a:srgbClr val="FFFFFF"/>
                </a:solidFill>
              </a:rPr>
              <a:t>informatico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importante</a:t>
            </a:r>
            <a:r>
              <a:rPr lang="en-US" dirty="0">
                <a:solidFill>
                  <a:srgbClr val="FFFFFF"/>
                </a:solidFill>
              </a:rPr>
              <a:t> di Bangalore)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1B128170-3CB5-4BAE-B853-1887AD549AB7}"/>
              </a:ext>
            </a:extLst>
          </p:cNvPr>
          <p:cNvSpPr txBox="1"/>
          <p:nvPr/>
        </p:nvSpPr>
        <p:spPr>
          <a:xfrm>
            <a:off x="7336871" y="5455098"/>
            <a:ext cx="35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CACCIA BALENE IN GIAPPONE</a:t>
            </a:r>
          </a:p>
        </p:txBody>
      </p:sp>
    </p:spTree>
    <p:extLst>
      <p:ext uri="{BB962C8B-B14F-4D97-AF65-F5344CB8AC3E}">
        <p14:creationId xmlns:p14="http://schemas.microsoft.com/office/powerpoint/2010/main" xmlns="" val="13570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AECCDE-5DCA-46FD-9810-E79BC822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CINA e INDIA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E18CAEF-ED7A-4A44-A0DD-3082A7DC61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/>
              <a:t>CINA</a:t>
            </a:r>
          </a:p>
          <a:p>
            <a:r>
              <a:rPr lang="it-IT" dirty="0"/>
              <a:t>Impero Cinese nato 2000 </a:t>
            </a:r>
            <a:r>
              <a:rPr lang="it-IT" dirty="0" err="1"/>
              <a:t>a.C</a:t>
            </a:r>
            <a:r>
              <a:rPr lang="it-IT" dirty="0"/>
              <a:t> fino 1911 Repubblica</a:t>
            </a:r>
          </a:p>
          <a:p>
            <a:r>
              <a:rPr lang="it-IT" dirty="0"/>
              <a:t>1949 Partito Comunista con Mao Zedong (collettivizzazione delle terre e statalizzazione di tutte le imprese )</a:t>
            </a:r>
          </a:p>
          <a:p>
            <a:r>
              <a:rPr lang="it-IT" dirty="0"/>
              <a:t>1976 cambio con Den Xiaoping: iniziativa economica liberalizzata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4FFBBFE-BE8C-4067-8134-09F54F37E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609" y="2273890"/>
            <a:ext cx="4825159" cy="3416300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b="1" dirty="0"/>
              <a:t>INDIA</a:t>
            </a:r>
          </a:p>
          <a:p>
            <a:r>
              <a:rPr lang="it-IT" dirty="0"/>
              <a:t>Civiltà indiana : II millennio a.C.</a:t>
            </a:r>
          </a:p>
          <a:p>
            <a:r>
              <a:rPr lang="it-IT" dirty="0"/>
              <a:t>No potere centrale: signori locali detti rajah o </a:t>
            </a:r>
            <a:r>
              <a:rPr lang="it-IT" dirty="0" err="1"/>
              <a:t>malarajah</a:t>
            </a:r>
            <a:endParaRPr lang="it-IT" dirty="0"/>
          </a:p>
          <a:p>
            <a:r>
              <a:rPr lang="it-IT" dirty="0"/>
              <a:t>Colonizzazione Inglesi dal XVII sec</a:t>
            </a:r>
          </a:p>
          <a:p>
            <a:r>
              <a:rPr lang="it-IT" dirty="0"/>
              <a:t>1947: India e Pakistan (2 repubbliche)</a:t>
            </a:r>
          </a:p>
          <a:p>
            <a:r>
              <a:rPr lang="it-IT" dirty="0"/>
              <a:t>Pressione degli integralisti islamici che vogliono instaurare la </a:t>
            </a:r>
            <a:r>
              <a:rPr lang="it-IT" dirty="0" err="1"/>
              <a:t>shari’a</a:t>
            </a:r>
            <a:r>
              <a:rPr lang="it-IT" dirty="0"/>
              <a:t> (legge islamica come legge di stato)-</a:t>
            </a:r>
          </a:p>
        </p:txBody>
      </p:sp>
    </p:spTree>
    <p:extLst>
      <p:ext uri="{BB962C8B-B14F-4D97-AF65-F5344CB8AC3E}">
        <p14:creationId xmlns:p14="http://schemas.microsoft.com/office/powerpoint/2010/main" xmlns="" val="18035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E710132-D908-4B48-A394-A76FB762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92544" cy="621216"/>
          </a:xfrm>
        </p:spPr>
        <p:txBody>
          <a:bodyPr/>
          <a:lstStyle/>
          <a:p>
            <a:r>
              <a:rPr lang="it-IT" dirty="0"/>
              <a:t>Il Giappone, le Tigri Asiatiche e le Isole dei Pirati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EBFA206-A752-47DA-85C2-0A9CDBD680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b="1" dirty="0"/>
              <a:t>GIAPPONE</a:t>
            </a:r>
          </a:p>
          <a:p>
            <a:r>
              <a:rPr lang="it-IT" dirty="0"/>
              <a:t>Impero del SOL LEVANTE</a:t>
            </a:r>
          </a:p>
          <a:p>
            <a:r>
              <a:rPr lang="it-IT" dirty="0"/>
              <a:t>Chiuse le frontiere dal XV sec per 3 secoli x evitare invasione europeo</a:t>
            </a:r>
          </a:p>
          <a:p>
            <a:r>
              <a:rPr lang="it-IT" dirty="0"/>
              <a:t>XIX sec: Paese fortemente industrializzato. </a:t>
            </a:r>
          </a:p>
          <a:p>
            <a:r>
              <a:rPr lang="it-IT" dirty="0"/>
              <a:t>XX sec: politica espansionistica sud est asiatico durante II guerra mondiale</a:t>
            </a:r>
          </a:p>
          <a:p>
            <a:r>
              <a:rPr lang="it-IT" dirty="0"/>
              <a:t>Rimane ancor oggi una potenza industriale ma superata dalla Cina</a:t>
            </a:r>
          </a:p>
          <a:p>
            <a:r>
              <a:rPr lang="it-IT" dirty="0"/>
              <a:t>Paese dei Terremoti e degli </a:t>
            </a:r>
            <a:r>
              <a:rPr lang="it-IT" dirty="0" err="1"/>
              <a:t>Tzunami</a:t>
            </a:r>
            <a:r>
              <a:rPr lang="it-IT" dirty="0"/>
              <a:t> (2011 zona di Fukushima: danni centrali nucleari)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19FABC6-F285-4FE7-9183-747A4FFF2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9345" y="2393262"/>
            <a:ext cx="4825159" cy="2146840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/>
              <a:t>COREA DEL SUD e TAIWAN: </a:t>
            </a:r>
            <a:r>
              <a:rPr lang="it-IT" dirty="0"/>
              <a:t>forti tensioni politiche</a:t>
            </a:r>
          </a:p>
          <a:p>
            <a:r>
              <a:rPr lang="it-IT" dirty="0"/>
              <a:t>Divisione delle 2 Coree dopo le II guerra mondiale (Corea del Nord e Corea del Sud)</a:t>
            </a:r>
          </a:p>
          <a:p>
            <a:r>
              <a:rPr lang="it-IT" dirty="0"/>
              <a:t>Taiwan nel 1949 si rifugia il vecchio governo Cinese sotto la protezione degli USA</a:t>
            </a:r>
          </a:p>
          <a:p>
            <a:r>
              <a:rPr lang="it-IT" dirty="0"/>
              <a:t>Cina e Taiwan stati indipendenti ma nessuno riconosce la legittimità dell’altro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xmlns="" id="{84575DEF-4EDA-427B-B5DD-00B28A91AC82}"/>
              </a:ext>
            </a:extLst>
          </p:cNvPr>
          <p:cNvSpPr txBox="1">
            <a:spLocks/>
          </p:cNvSpPr>
          <p:nvPr/>
        </p:nvSpPr>
        <p:spPr>
          <a:xfrm>
            <a:off x="6219345" y="4886695"/>
            <a:ext cx="4825159" cy="226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/>
              <a:t>INDONESIA</a:t>
            </a:r>
            <a:r>
              <a:rPr lang="it-IT" sz="1500" dirty="0"/>
              <a:t> (musulmani) e </a:t>
            </a:r>
            <a:r>
              <a:rPr lang="it-IT" sz="1500" b="1" dirty="0"/>
              <a:t>FILIPPINE </a:t>
            </a:r>
            <a:r>
              <a:rPr lang="it-IT" sz="1500" dirty="0"/>
              <a:t>(cattoliche per dominazione spagnola</a:t>
            </a:r>
          </a:p>
          <a:p>
            <a:r>
              <a:rPr lang="it-IT" sz="1500" dirty="0"/>
              <a:t>Terre di pirati (SANDOKAN)</a:t>
            </a:r>
          </a:p>
        </p:txBody>
      </p:sp>
    </p:spTree>
    <p:extLst>
      <p:ext uri="{BB962C8B-B14F-4D97-AF65-F5344CB8AC3E}">
        <p14:creationId xmlns:p14="http://schemas.microsoft.com/office/powerpoint/2010/main" xmlns="" val="14730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riunioni ione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1087</TotalTime>
  <Words>665</Words>
  <Application>Microsoft Office PowerPoint</Application>
  <PresentationFormat>Personalizzato</PresentationFormat>
  <Paragraphs>72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Sala riunioni ione</vt:lpstr>
      <vt:lpstr>Asia</vt:lpstr>
      <vt:lpstr>Alla scoperta dell’Asia</vt:lpstr>
      <vt:lpstr>Cartina fisica</vt:lpstr>
      <vt:lpstr>Clima </vt:lpstr>
      <vt:lpstr>Popolazione</vt:lpstr>
      <vt:lpstr>Religioni</vt:lpstr>
      <vt:lpstr>Economia</vt:lpstr>
      <vt:lpstr>CINA e INDIA</vt:lpstr>
      <vt:lpstr>Il Giappone, le Tigri Asiatiche e le Isole dei Pirati</vt:lpstr>
      <vt:lpstr>GRAZIE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</dc:title>
  <dc:creator>Laura Derosa</dc:creator>
  <cp:lastModifiedBy>Registro Elettronico</cp:lastModifiedBy>
  <cp:revision>26</cp:revision>
  <dcterms:created xsi:type="dcterms:W3CDTF">2018-05-12T08:47:29Z</dcterms:created>
  <dcterms:modified xsi:type="dcterms:W3CDTF">2018-05-14T07:25:39Z</dcterms:modified>
</cp:coreProperties>
</file>