
<file path=[Content_Types].xml><?xml version="1.0" encoding="utf-8"?>
<Types xmlns="http://schemas.openxmlformats.org/package/2006/content-types">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72" d="100"/>
          <a:sy n="72" d="100"/>
        </p:scale>
        <p:origin x="-1104" y="-10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036C972F-B26D-452B-8B45-397F14B07C1F}" type="datetimeFigureOut">
              <a:rPr lang="it-IT" smtClean="0"/>
              <a:pPr/>
              <a:t>31/05/2018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C332612-0934-4689-AC91-D40721FF687E}" type="slidenum">
              <a:rPr lang="it-IT" smtClean="0"/>
              <a:pPr/>
              <a:t>‹N›</a:t>
            </a:fld>
            <a:endParaRPr lang="it-IT"/>
          </a:p>
        </p:txBody>
      </p:sp>
    </p:spTree>
    <p:extLst>
      <p:ext uri="{BB962C8B-B14F-4D97-AF65-F5344CB8AC3E}">
        <p14:creationId xmlns:p14="http://schemas.microsoft.com/office/powerpoint/2010/main" xmlns="" val="32601103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036C972F-B26D-452B-8B45-397F14B07C1F}" type="datetimeFigureOut">
              <a:rPr lang="it-IT" smtClean="0"/>
              <a:pPr/>
              <a:t>31/05/2018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C332612-0934-4689-AC91-D40721FF687E}" type="slidenum">
              <a:rPr lang="it-IT" smtClean="0"/>
              <a:pPr/>
              <a:t>‹N›</a:t>
            </a:fld>
            <a:endParaRPr lang="it-IT"/>
          </a:p>
        </p:txBody>
      </p:sp>
    </p:spTree>
    <p:extLst>
      <p:ext uri="{BB962C8B-B14F-4D97-AF65-F5344CB8AC3E}">
        <p14:creationId xmlns:p14="http://schemas.microsoft.com/office/powerpoint/2010/main" xmlns="" val="3436497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036C972F-B26D-452B-8B45-397F14B07C1F}" type="datetimeFigureOut">
              <a:rPr lang="it-IT" smtClean="0"/>
              <a:pPr/>
              <a:t>31/05/2018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C332612-0934-4689-AC91-D40721FF687E}" type="slidenum">
              <a:rPr lang="it-IT" smtClean="0"/>
              <a:pPr/>
              <a:t>‹N›</a:t>
            </a:fld>
            <a:endParaRPr lang="it-IT"/>
          </a:p>
        </p:txBody>
      </p:sp>
    </p:spTree>
    <p:extLst>
      <p:ext uri="{BB962C8B-B14F-4D97-AF65-F5344CB8AC3E}">
        <p14:creationId xmlns:p14="http://schemas.microsoft.com/office/powerpoint/2010/main" xmlns="" val="3521628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036C972F-B26D-452B-8B45-397F14B07C1F}" type="datetimeFigureOut">
              <a:rPr lang="it-IT" smtClean="0"/>
              <a:pPr/>
              <a:t>31/05/2018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C332612-0934-4689-AC91-D40721FF687E}" type="slidenum">
              <a:rPr lang="it-IT" smtClean="0"/>
              <a:pPr/>
              <a:t>‹N›</a:t>
            </a:fld>
            <a:endParaRPr lang="it-IT"/>
          </a:p>
        </p:txBody>
      </p:sp>
    </p:spTree>
    <p:extLst>
      <p:ext uri="{BB962C8B-B14F-4D97-AF65-F5344CB8AC3E}">
        <p14:creationId xmlns:p14="http://schemas.microsoft.com/office/powerpoint/2010/main" xmlns="" val="2170185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036C972F-B26D-452B-8B45-397F14B07C1F}" type="datetimeFigureOut">
              <a:rPr lang="it-IT" smtClean="0"/>
              <a:pPr/>
              <a:t>31/05/2018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C332612-0934-4689-AC91-D40721FF687E}" type="slidenum">
              <a:rPr lang="it-IT" smtClean="0"/>
              <a:pPr/>
              <a:t>‹N›</a:t>
            </a:fld>
            <a:endParaRPr lang="it-IT"/>
          </a:p>
        </p:txBody>
      </p:sp>
    </p:spTree>
    <p:extLst>
      <p:ext uri="{BB962C8B-B14F-4D97-AF65-F5344CB8AC3E}">
        <p14:creationId xmlns:p14="http://schemas.microsoft.com/office/powerpoint/2010/main" xmlns="" val="6278712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036C972F-B26D-452B-8B45-397F14B07C1F}" type="datetimeFigureOut">
              <a:rPr lang="it-IT" smtClean="0"/>
              <a:pPr/>
              <a:t>31/05/2018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C332612-0934-4689-AC91-D40721FF687E}" type="slidenum">
              <a:rPr lang="it-IT" smtClean="0"/>
              <a:pPr/>
              <a:t>‹N›</a:t>
            </a:fld>
            <a:endParaRPr lang="it-IT"/>
          </a:p>
        </p:txBody>
      </p:sp>
    </p:spTree>
    <p:extLst>
      <p:ext uri="{BB962C8B-B14F-4D97-AF65-F5344CB8AC3E}">
        <p14:creationId xmlns:p14="http://schemas.microsoft.com/office/powerpoint/2010/main" xmlns="" val="6206155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036C972F-B26D-452B-8B45-397F14B07C1F}" type="datetimeFigureOut">
              <a:rPr lang="it-IT" smtClean="0"/>
              <a:pPr/>
              <a:t>31/05/2018</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2C332612-0934-4689-AC91-D40721FF687E}" type="slidenum">
              <a:rPr lang="it-IT" smtClean="0"/>
              <a:pPr/>
              <a:t>‹N›</a:t>
            </a:fld>
            <a:endParaRPr lang="it-IT"/>
          </a:p>
        </p:txBody>
      </p:sp>
    </p:spTree>
    <p:extLst>
      <p:ext uri="{BB962C8B-B14F-4D97-AF65-F5344CB8AC3E}">
        <p14:creationId xmlns:p14="http://schemas.microsoft.com/office/powerpoint/2010/main" xmlns="" val="3879128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036C972F-B26D-452B-8B45-397F14B07C1F}" type="datetimeFigureOut">
              <a:rPr lang="it-IT" smtClean="0"/>
              <a:pPr/>
              <a:t>31/05/2018</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2C332612-0934-4689-AC91-D40721FF687E}" type="slidenum">
              <a:rPr lang="it-IT" smtClean="0"/>
              <a:pPr/>
              <a:t>‹N›</a:t>
            </a:fld>
            <a:endParaRPr lang="it-IT"/>
          </a:p>
        </p:txBody>
      </p:sp>
    </p:spTree>
    <p:extLst>
      <p:ext uri="{BB962C8B-B14F-4D97-AF65-F5344CB8AC3E}">
        <p14:creationId xmlns:p14="http://schemas.microsoft.com/office/powerpoint/2010/main" xmlns="" val="3942643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036C972F-B26D-452B-8B45-397F14B07C1F}" type="datetimeFigureOut">
              <a:rPr lang="it-IT" smtClean="0"/>
              <a:pPr/>
              <a:t>31/05/2018</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2C332612-0934-4689-AC91-D40721FF687E}" type="slidenum">
              <a:rPr lang="it-IT" smtClean="0"/>
              <a:pPr/>
              <a:t>‹N›</a:t>
            </a:fld>
            <a:endParaRPr lang="it-IT"/>
          </a:p>
        </p:txBody>
      </p:sp>
    </p:spTree>
    <p:extLst>
      <p:ext uri="{BB962C8B-B14F-4D97-AF65-F5344CB8AC3E}">
        <p14:creationId xmlns:p14="http://schemas.microsoft.com/office/powerpoint/2010/main" xmlns="" val="17915227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036C972F-B26D-452B-8B45-397F14B07C1F}" type="datetimeFigureOut">
              <a:rPr lang="it-IT" smtClean="0"/>
              <a:pPr/>
              <a:t>31/05/2018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C332612-0934-4689-AC91-D40721FF687E}" type="slidenum">
              <a:rPr lang="it-IT" smtClean="0"/>
              <a:pPr/>
              <a:t>‹N›</a:t>
            </a:fld>
            <a:endParaRPr lang="it-IT"/>
          </a:p>
        </p:txBody>
      </p:sp>
    </p:spTree>
    <p:extLst>
      <p:ext uri="{BB962C8B-B14F-4D97-AF65-F5344CB8AC3E}">
        <p14:creationId xmlns:p14="http://schemas.microsoft.com/office/powerpoint/2010/main" xmlns="" val="41246037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036C972F-B26D-452B-8B45-397F14B07C1F}" type="datetimeFigureOut">
              <a:rPr lang="it-IT" smtClean="0"/>
              <a:pPr/>
              <a:t>31/05/2018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C332612-0934-4689-AC91-D40721FF687E}" type="slidenum">
              <a:rPr lang="it-IT" smtClean="0"/>
              <a:pPr/>
              <a:t>‹N›</a:t>
            </a:fld>
            <a:endParaRPr lang="it-IT"/>
          </a:p>
        </p:txBody>
      </p:sp>
    </p:spTree>
    <p:extLst>
      <p:ext uri="{BB962C8B-B14F-4D97-AF65-F5344CB8AC3E}">
        <p14:creationId xmlns:p14="http://schemas.microsoft.com/office/powerpoint/2010/main" xmlns="" val="36630353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6C972F-B26D-452B-8B45-397F14B07C1F}" type="datetimeFigureOut">
              <a:rPr lang="it-IT" smtClean="0"/>
              <a:pPr/>
              <a:t>31/05/2018</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332612-0934-4689-AC91-D40721FF687E}" type="slidenum">
              <a:rPr lang="it-IT" smtClean="0"/>
              <a:pPr/>
              <a:t>‹N›</a:t>
            </a:fld>
            <a:endParaRPr lang="it-IT"/>
          </a:p>
        </p:txBody>
      </p:sp>
    </p:spTree>
    <p:extLst>
      <p:ext uri="{BB962C8B-B14F-4D97-AF65-F5344CB8AC3E}">
        <p14:creationId xmlns:p14="http://schemas.microsoft.com/office/powerpoint/2010/main" xmlns="" val="4765514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1"/>
            <a:ext cx="9144000" cy="6857999"/>
          </a:xfrm>
          <a:prstGeom prst="rect">
            <a:avLst/>
          </a:prstGeom>
        </p:spPr>
      </p:pic>
      <p:sp>
        <p:nvSpPr>
          <p:cNvPr id="6" name="CasellaDiTesto 5"/>
          <p:cNvSpPr txBox="1"/>
          <p:nvPr/>
        </p:nvSpPr>
        <p:spPr>
          <a:xfrm>
            <a:off x="1110732" y="2276872"/>
            <a:ext cx="6981848" cy="1446550"/>
          </a:xfrm>
          <a:prstGeom prst="rect">
            <a:avLst/>
          </a:prstGeom>
          <a:noFill/>
        </p:spPr>
        <p:txBody>
          <a:bodyPr wrap="none" rtlCol="0">
            <a:spAutoFit/>
          </a:bodyPr>
          <a:lstStyle/>
          <a:p>
            <a:r>
              <a:rPr lang="it-IT" sz="8800" b="1" dirty="0" smtClean="0">
                <a:latin typeface="Bodoni MT" panose="02070603080606020203" pitchFamily="18" charset="0"/>
              </a:rPr>
              <a:t>FONTAMARA</a:t>
            </a:r>
            <a:endParaRPr lang="it-IT" sz="8800" b="1" dirty="0">
              <a:latin typeface="Bodoni MT" panose="02070603080606020203" pitchFamily="18" charset="0"/>
            </a:endParaRPr>
          </a:p>
        </p:txBody>
      </p:sp>
      <p:sp>
        <p:nvSpPr>
          <p:cNvPr id="7" name="CasellaDiTesto 6"/>
          <p:cNvSpPr txBox="1"/>
          <p:nvPr/>
        </p:nvSpPr>
        <p:spPr>
          <a:xfrm>
            <a:off x="4139952" y="4725144"/>
            <a:ext cx="4116833" cy="923330"/>
          </a:xfrm>
          <a:prstGeom prst="rect">
            <a:avLst/>
          </a:prstGeom>
          <a:noFill/>
        </p:spPr>
        <p:txBody>
          <a:bodyPr wrap="none" rtlCol="0">
            <a:spAutoFit/>
          </a:bodyPr>
          <a:lstStyle/>
          <a:p>
            <a:r>
              <a:rPr lang="it-IT" sz="5400" dirty="0" smtClean="0">
                <a:latin typeface="Agency FB" panose="020B0503020202020204" pitchFamily="34" charset="0"/>
              </a:rPr>
              <a:t>DI IGNAZIO SILONE</a:t>
            </a:r>
            <a:endParaRPr lang="it-IT" sz="5400" dirty="0">
              <a:latin typeface="Agency FB" panose="020B0503020202020204" pitchFamily="34" charset="0"/>
            </a:endParaRPr>
          </a:p>
        </p:txBody>
      </p:sp>
    </p:spTree>
    <p:extLst>
      <p:ext uri="{BB962C8B-B14F-4D97-AF65-F5344CB8AC3E}">
        <p14:creationId xmlns:p14="http://schemas.microsoft.com/office/powerpoint/2010/main" xmlns="" val="2830343447"/>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2626" y="0"/>
            <a:ext cx="9131374" cy="6858000"/>
          </a:xfrm>
          <a:prstGeom prst="rect">
            <a:avLst/>
          </a:prstGeom>
        </p:spPr>
      </p:pic>
      <p:sp>
        <p:nvSpPr>
          <p:cNvPr id="6" name="CasellaDiTesto 5"/>
          <p:cNvSpPr txBox="1"/>
          <p:nvPr/>
        </p:nvSpPr>
        <p:spPr>
          <a:xfrm>
            <a:off x="251520" y="620688"/>
            <a:ext cx="8712968" cy="3416320"/>
          </a:xfrm>
          <a:prstGeom prst="rect">
            <a:avLst/>
          </a:prstGeom>
          <a:noFill/>
        </p:spPr>
        <p:txBody>
          <a:bodyPr wrap="square" rtlCol="0">
            <a:spAutoFit/>
          </a:bodyPr>
          <a:lstStyle/>
          <a:p>
            <a:r>
              <a:rPr lang="it-IT" sz="2400" dirty="0" smtClean="0"/>
              <a:t>-Questo racconto narra di una popolazione i </a:t>
            </a:r>
            <a:r>
              <a:rPr lang="it-IT" sz="2400" dirty="0" err="1" smtClean="0"/>
              <a:t>fontamaresi</a:t>
            </a:r>
            <a:r>
              <a:rPr lang="it-IT" sz="2400" dirty="0" smtClean="0"/>
              <a:t> (un piccolo popolo della Marsica) che subiscono da parte dei ricchi dei soprusi a causa della loro ignoranza.</a:t>
            </a:r>
          </a:p>
          <a:p>
            <a:endParaRPr lang="it-IT" sz="2400" dirty="0"/>
          </a:p>
          <a:p>
            <a:r>
              <a:rPr lang="it-IT" sz="2400" dirty="0" smtClean="0"/>
              <a:t>-Un giorno nel paese mancò l’elettricità, sperando di rimediare ogni cittadino firmò una carta bianca che con il passare delle pagine si scoprirà essere l’autorizzazione per togliere l’acqua nel paese per l’irrigazione dei possedimenti di un impresario di Roma. </a:t>
            </a:r>
          </a:p>
          <a:p>
            <a:endParaRPr lang="it-IT" sz="24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012160" y="3797353"/>
            <a:ext cx="2124660" cy="28479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02474155"/>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7999"/>
          </a:xfrm>
          <a:prstGeom prst="rect">
            <a:avLst/>
          </a:prstGeom>
        </p:spPr>
      </p:pic>
      <p:sp>
        <p:nvSpPr>
          <p:cNvPr id="5" name="CasellaDiTesto 4"/>
          <p:cNvSpPr txBox="1"/>
          <p:nvPr/>
        </p:nvSpPr>
        <p:spPr>
          <a:xfrm>
            <a:off x="251520" y="764704"/>
            <a:ext cx="8712968" cy="1938992"/>
          </a:xfrm>
          <a:prstGeom prst="rect">
            <a:avLst/>
          </a:prstGeom>
          <a:noFill/>
        </p:spPr>
        <p:txBody>
          <a:bodyPr wrap="square" rtlCol="0">
            <a:spAutoFit/>
          </a:bodyPr>
          <a:lstStyle/>
          <a:p>
            <a:r>
              <a:rPr lang="it-IT" sz="2400" dirty="0" smtClean="0"/>
              <a:t>-Capito l’inganno i </a:t>
            </a:r>
            <a:r>
              <a:rPr lang="it-IT" sz="2400" dirty="0" err="1" smtClean="0"/>
              <a:t>fontamaresi</a:t>
            </a:r>
            <a:r>
              <a:rPr lang="it-IT" sz="2400" dirty="0" smtClean="0"/>
              <a:t> si recano dall’impresario dove tentano di convincerlo a ridargli l’acqua, dato che è un bene indispensabile. </a:t>
            </a:r>
            <a:endParaRPr lang="it-IT" sz="2400" dirty="0"/>
          </a:p>
          <a:p>
            <a:endParaRPr lang="it-IT" sz="2400" dirty="0" smtClean="0"/>
          </a:p>
          <a:p>
            <a:r>
              <a:rPr lang="it-IT" sz="2400" dirty="0" smtClean="0"/>
              <a:t>-Essi però ricevono soltanto altri inganni.</a:t>
            </a:r>
            <a:endParaRPr lang="it-IT" sz="24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57200" y="1166813"/>
            <a:ext cx="8229600" cy="45243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979712" y="3097111"/>
            <a:ext cx="5530640" cy="313666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001938092"/>
      </p:ext>
    </p:extLst>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 calcmode="lin" valueType="num">
                                      <p:cBhvr>
                                        <p:cTn id="7" dur="1000" fill="hold"/>
                                        <p:tgtEl>
                                          <p:spTgt spid="3075"/>
                                        </p:tgtEl>
                                        <p:attrNameLst>
                                          <p:attrName>ppt_w</p:attrName>
                                        </p:attrNameLst>
                                      </p:cBhvr>
                                      <p:tavLst>
                                        <p:tav tm="0">
                                          <p:val>
                                            <p:fltVal val="0"/>
                                          </p:val>
                                        </p:tav>
                                        <p:tav tm="100000">
                                          <p:val>
                                            <p:strVal val="#ppt_w"/>
                                          </p:val>
                                        </p:tav>
                                      </p:tavLst>
                                    </p:anim>
                                    <p:anim calcmode="lin" valueType="num">
                                      <p:cBhvr>
                                        <p:cTn id="8" dur="1000" fill="hold"/>
                                        <p:tgtEl>
                                          <p:spTgt spid="3075"/>
                                        </p:tgtEl>
                                        <p:attrNameLst>
                                          <p:attrName>ppt_h</p:attrName>
                                        </p:attrNameLst>
                                      </p:cBhvr>
                                      <p:tavLst>
                                        <p:tav tm="0">
                                          <p:val>
                                            <p:fltVal val="0"/>
                                          </p:val>
                                        </p:tav>
                                        <p:tav tm="100000">
                                          <p:val>
                                            <p:strVal val="#ppt_h"/>
                                          </p:val>
                                        </p:tav>
                                      </p:tavLst>
                                    </p:anim>
                                    <p:anim calcmode="lin" valueType="num">
                                      <p:cBhvr>
                                        <p:cTn id="9" dur="1000" fill="hold"/>
                                        <p:tgtEl>
                                          <p:spTgt spid="3075"/>
                                        </p:tgtEl>
                                        <p:attrNameLst>
                                          <p:attrName>style.rotation</p:attrName>
                                        </p:attrNameLst>
                                      </p:cBhvr>
                                      <p:tavLst>
                                        <p:tav tm="0">
                                          <p:val>
                                            <p:fltVal val="90"/>
                                          </p:val>
                                        </p:tav>
                                        <p:tav tm="100000">
                                          <p:val>
                                            <p:fltVal val="0"/>
                                          </p:val>
                                        </p:tav>
                                      </p:tavLst>
                                    </p:anim>
                                    <p:animEffect transition="in" filter="fade">
                                      <p:cBhvr>
                                        <p:cTn id="10" dur="10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5" name="CasellaDiTesto 4"/>
          <p:cNvSpPr txBox="1"/>
          <p:nvPr/>
        </p:nvSpPr>
        <p:spPr>
          <a:xfrm>
            <a:off x="323528" y="332656"/>
            <a:ext cx="8568952" cy="3416320"/>
          </a:xfrm>
          <a:prstGeom prst="rect">
            <a:avLst/>
          </a:prstGeom>
          <a:noFill/>
        </p:spPr>
        <p:txBody>
          <a:bodyPr wrap="square" rtlCol="0">
            <a:spAutoFit/>
          </a:bodyPr>
          <a:lstStyle/>
          <a:p>
            <a:r>
              <a:rPr lang="it-IT" sz="2400" dirty="0" smtClean="0"/>
              <a:t>-Allora un giorno uno di loro Berardo Viola l’uomo più forte e robusto decide di andare fuori dal paese per maggior fortuna.</a:t>
            </a:r>
          </a:p>
          <a:p>
            <a:endParaRPr lang="it-IT" sz="2400" dirty="0"/>
          </a:p>
          <a:p>
            <a:r>
              <a:rPr lang="it-IT" sz="2400" dirty="0" smtClean="0"/>
              <a:t>-Egli però viene a conoscenza della morte della sua amata che avrebbe dovuto sposare appena tornato.</a:t>
            </a:r>
          </a:p>
          <a:p>
            <a:endParaRPr lang="it-IT" sz="2400" dirty="0"/>
          </a:p>
          <a:p>
            <a:r>
              <a:rPr lang="it-IT" sz="2400" dirty="0" smtClean="0"/>
              <a:t>-Allora Berardo si autoconvince che la sua vita non ha più senso.</a:t>
            </a:r>
          </a:p>
          <a:p>
            <a:r>
              <a:rPr lang="it-IT" sz="2400" dirty="0" smtClean="0"/>
              <a:t>Durante uno dei suoi </a:t>
            </a:r>
            <a:r>
              <a:rPr lang="it-IT" sz="2400" dirty="0" smtClean="0"/>
              <a:t>spostamenti </a:t>
            </a:r>
            <a:r>
              <a:rPr lang="it-IT" sz="2400" dirty="0" smtClean="0"/>
              <a:t>incontra un partigiano che gli apre gli occhi sugli eventi che succedono intorno a </a:t>
            </a:r>
            <a:r>
              <a:rPr lang="it-IT" sz="2400" dirty="0" smtClean="0"/>
              <a:t>loro.</a:t>
            </a:r>
            <a:endParaRPr lang="it-IT" sz="2400"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067944" y="3918659"/>
            <a:ext cx="4610991" cy="260297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CasellaDiTesto 5"/>
          <p:cNvSpPr txBox="1"/>
          <p:nvPr/>
        </p:nvSpPr>
        <p:spPr>
          <a:xfrm>
            <a:off x="1853764" y="5661248"/>
            <a:ext cx="2088232" cy="646331"/>
          </a:xfrm>
          <a:prstGeom prst="rect">
            <a:avLst/>
          </a:prstGeom>
          <a:noFill/>
        </p:spPr>
        <p:txBody>
          <a:bodyPr wrap="square" rtlCol="0">
            <a:spAutoFit/>
          </a:bodyPr>
          <a:lstStyle/>
          <a:p>
            <a:r>
              <a:rPr lang="it-IT" dirty="0" smtClean="0"/>
              <a:t>Michele Placido, </a:t>
            </a:r>
          </a:p>
          <a:p>
            <a:r>
              <a:rPr lang="it-IT" dirty="0" smtClean="0"/>
              <a:t>nel film ‘</a:t>
            </a:r>
            <a:r>
              <a:rPr lang="it-IT" dirty="0" err="1" smtClean="0"/>
              <a:t>Fontamara</a:t>
            </a:r>
            <a:r>
              <a:rPr lang="it-IT" dirty="0" smtClean="0"/>
              <a:t>’</a:t>
            </a:r>
            <a:endParaRPr lang="it-IT" dirty="0"/>
          </a:p>
        </p:txBody>
      </p:sp>
      <p:cxnSp>
        <p:nvCxnSpPr>
          <p:cNvPr id="8" name="Connettore 2 7"/>
          <p:cNvCxnSpPr/>
          <p:nvPr/>
        </p:nvCxnSpPr>
        <p:spPr>
          <a:xfrm>
            <a:off x="1853764" y="6453336"/>
            <a:ext cx="2088232"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651336207"/>
      </p:ext>
    </p:extLst>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500" fill="hold"/>
                                        <p:tgtEl>
                                          <p:spTgt spid="4098"/>
                                        </p:tgtEl>
                                        <p:attrNameLst>
                                          <p:attrName>ppt_w</p:attrName>
                                        </p:attrNameLst>
                                      </p:cBhvr>
                                      <p:tavLst>
                                        <p:tav tm="0">
                                          <p:val>
                                            <p:fltVal val="0"/>
                                          </p:val>
                                        </p:tav>
                                        <p:tav tm="100000">
                                          <p:val>
                                            <p:strVal val="#ppt_w"/>
                                          </p:val>
                                        </p:tav>
                                      </p:tavLst>
                                    </p:anim>
                                    <p:anim calcmode="lin" valueType="num">
                                      <p:cBhvr>
                                        <p:cTn id="8" dur="500" fill="hold"/>
                                        <p:tgtEl>
                                          <p:spTgt spid="4098"/>
                                        </p:tgtEl>
                                        <p:attrNameLst>
                                          <p:attrName>ppt_h</p:attrName>
                                        </p:attrNameLst>
                                      </p:cBhvr>
                                      <p:tavLst>
                                        <p:tav tm="0">
                                          <p:val>
                                            <p:fltVal val="0"/>
                                          </p:val>
                                        </p:tav>
                                        <p:tav tm="100000">
                                          <p:val>
                                            <p:strVal val="#ppt_h"/>
                                          </p:val>
                                        </p:tav>
                                      </p:tavLst>
                                    </p:anim>
                                    <p:animEffect transition="in" filter="fade">
                                      <p:cBhvr>
                                        <p:cTn id="9"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1"/>
            <a:ext cx="9143999" cy="6858000"/>
          </a:xfrm>
          <a:prstGeom prst="rect">
            <a:avLst/>
          </a:prstGeom>
        </p:spPr>
      </p:pic>
      <p:sp>
        <p:nvSpPr>
          <p:cNvPr id="6" name="CasellaDiTesto 5"/>
          <p:cNvSpPr txBox="1"/>
          <p:nvPr/>
        </p:nvSpPr>
        <p:spPr>
          <a:xfrm>
            <a:off x="287522" y="908720"/>
            <a:ext cx="8676965" cy="4524315"/>
          </a:xfrm>
          <a:prstGeom prst="rect">
            <a:avLst/>
          </a:prstGeom>
          <a:noFill/>
        </p:spPr>
        <p:txBody>
          <a:bodyPr wrap="square" rtlCol="0">
            <a:spAutoFit/>
          </a:bodyPr>
          <a:lstStyle/>
          <a:p>
            <a:r>
              <a:rPr lang="it-IT" sz="2400" dirty="0" smtClean="0"/>
              <a:t>-I due vengono arrestati a causa di un equivoco e diverranno compagni di cella.</a:t>
            </a:r>
          </a:p>
          <a:p>
            <a:endParaRPr lang="it-IT" sz="2400" dirty="0"/>
          </a:p>
          <a:p>
            <a:r>
              <a:rPr lang="it-IT" sz="2400" dirty="0" smtClean="0"/>
              <a:t>-Berardo venne definito ‘</a:t>
            </a:r>
            <a:r>
              <a:rPr lang="it-IT" sz="2400" i="1" dirty="0" smtClean="0"/>
              <a:t>il solito sconosciuto</a:t>
            </a:r>
            <a:r>
              <a:rPr lang="it-IT" sz="2400" dirty="0" smtClean="0"/>
              <a:t>’ ossia sostenitore attivo della resistenza. Per questo motivo venne torturato e ucciso.</a:t>
            </a:r>
          </a:p>
          <a:p>
            <a:endParaRPr lang="it-IT" sz="2400" dirty="0"/>
          </a:p>
          <a:p>
            <a:r>
              <a:rPr lang="it-IT" sz="2400" dirty="0" smtClean="0"/>
              <a:t>-A conoscenza di tali eventi i </a:t>
            </a:r>
            <a:r>
              <a:rPr lang="it-IT" sz="2400" dirty="0" err="1" smtClean="0"/>
              <a:t>fontamaresi</a:t>
            </a:r>
            <a:r>
              <a:rPr lang="it-IT" sz="2400" dirty="0" smtClean="0"/>
              <a:t> decisero di scrivere un giornale intitolato ‘</a:t>
            </a:r>
            <a:r>
              <a:rPr lang="it-IT" sz="2400" i="1" dirty="0" smtClean="0"/>
              <a:t>Che Fare</a:t>
            </a:r>
            <a:r>
              <a:rPr lang="it-IT" sz="2400" dirty="0" smtClean="0"/>
              <a:t>’, in cui scrivevano della ingiusta morte del compaesano.</a:t>
            </a:r>
          </a:p>
          <a:p>
            <a:endParaRPr lang="it-IT" sz="2400" dirty="0"/>
          </a:p>
          <a:p>
            <a:r>
              <a:rPr lang="it-IT" sz="2400" dirty="0" smtClean="0"/>
              <a:t>-Il regime infine punisce tutti i </a:t>
            </a:r>
            <a:r>
              <a:rPr lang="it-IT" sz="2400" dirty="0" err="1" smtClean="0"/>
              <a:t>fontamaresi</a:t>
            </a:r>
            <a:r>
              <a:rPr lang="it-IT" sz="2400" dirty="0" smtClean="0"/>
              <a:t> facendo una strage (solo pochi si salvarono scappando in montagna).</a:t>
            </a:r>
            <a:endParaRPr lang="it-IT" sz="2400" dirty="0"/>
          </a:p>
        </p:txBody>
      </p:sp>
    </p:spTree>
    <p:extLst>
      <p:ext uri="{BB962C8B-B14F-4D97-AF65-F5344CB8AC3E}">
        <p14:creationId xmlns:p14="http://schemas.microsoft.com/office/powerpoint/2010/main" xmlns="" val="1294875363"/>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112</TotalTime>
  <Words>278</Words>
  <Application>Microsoft Office PowerPoint</Application>
  <PresentationFormat>Presentazione su schermo (4:3)</PresentationFormat>
  <Paragraphs>23</Paragraphs>
  <Slides>5</Slides>
  <Notes>0</Notes>
  <HiddenSlides>0</HiddenSlides>
  <MMClips>0</MMClips>
  <ScaleCrop>false</ScaleCrop>
  <HeadingPairs>
    <vt:vector size="4" baseType="variant">
      <vt:variant>
        <vt:lpstr>Tema</vt:lpstr>
      </vt:variant>
      <vt:variant>
        <vt:i4>1</vt:i4>
      </vt:variant>
      <vt:variant>
        <vt:lpstr>Titoli diapositive</vt:lpstr>
      </vt:variant>
      <vt:variant>
        <vt:i4>5</vt:i4>
      </vt:variant>
    </vt:vector>
  </HeadingPairs>
  <TitlesOfParts>
    <vt:vector size="6" baseType="lpstr">
      <vt:lpstr>Tema di Office</vt:lpstr>
      <vt:lpstr>Diapositiva 1</vt:lpstr>
      <vt:lpstr>Diapositiva 2</vt:lpstr>
      <vt:lpstr>Diapositiva 3</vt:lpstr>
      <vt:lpstr>Diapositiva 4</vt:lpstr>
      <vt:lpstr>Diapositiva 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Penka</dc:creator>
  <cp:lastModifiedBy>Registro Elettronico</cp:lastModifiedBy>
  <cp:revision>10</cp:revision>
  <dcterms:created xsi:type="dcterms:W3CDTF">2018-05-30T18:39:49Z</dcterms:created>
  <dcterms:modified xsi:type="dcterms:W3CDTF">2018-05-31T08:00:55Z</dcterms:modified>
</cp:coreProperties>
</file>