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2"/>
  </p:notesMasterIdLst>
  <p:sldIdLst>
    <p:sldId id="256" r:id="rId2"/>
    <p:sldId id="259" r:id="rId3"/>
    <p:sldId id="268" r:id="rId4"/>
    <p:sldId id="269" r:id="rId5"/>
    <p:sldId id="271" r:id="rId6"/>
    <p:sldId id="267" r:id="rId7"/>
    <p:sldId id="273" r:id="rId8"/>
    <p:sldId id="272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71513" autoAdjust="0"/>
  </p:normalViewPr>
  <p:slideViewPr>
    <p:cSldViewPr snapToGrid="0">
      <p:cViewPr varScale="1">
        <p:scale>
          <a:sx n="46" d="100"/>
          <a:sy n="46" d="100"/>
        </p:scale>
        <p:origin x="-14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752B5-CB5C-4CD0-A3F4-A1291BBC779D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47155-87AE-4A04-A958-818E94FED7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727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155-87AE-4A04-A958-818E94FED770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0471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57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7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33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174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313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010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18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01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69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25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84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1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79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35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452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81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19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9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94">
            <a:extLst>
              <a:ext uri="{FF2B5EF4-FFF2-40B4-BE49-F238E27FC236}">
                <a16:creationId xmlns:a16="http://schemas.microsoft.com/office/drawing/2014/main" xmlns="" id="{B219AE65-9B94-44EA-BEF3-EF4BFA169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96">
            <a:extLst>
              <a:ext uri="{FF2B5EF4-FFF2-40B4-BE49-F238E27FC236}">
                <a16:creationId xmlns:a16="http://schemas.microsoft.com/office/drawing/2014/main" xmlns="" id="{F0C81A57-9CD5-461B-8FFE-4A8CB6CFB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8" name="Group 98">
            <a:extLst>
              <a:ext uri="{FF2B5EF4-FFF2-40B4-BE49-F238E27FC236}">
                <a16:creationId xmlns:a16="http://schemas.microsoft.com/office/drawing/2014/main" xmlns="" id="{3086C462-37F4-494D-8292-CCB95221C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2C7D2D64-353F-4802-AA48-A70CE6020B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01" name="Freeform 5">
              <a:extLst>
                <a:ext uri="{FF2B5EF4-FFF2-40B4-BE49-F238E27FC236}">
                  <a16:creationId xmlns:a16="http://schemas.microsoft.com/office/drawing/2014/main" xmlns="" id="{30A6328F-CAA3-4052-BF4C-14BD47706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AD23B2CD-009B-425A-9616-1E1AD1D5A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AC6697-C5C6-401C-BD36-FE3DCB37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8420" y="1221260"/>
            <a:ext cx="5454121" cy="4415481"/>
          </a:xfrm>
        </p:spPr>
        <p:txBody>
          <a:bodyPr anchor="ctr">
            <a:normAutofit/>
          </a:bodyPr>
          <a:lstStyle/>
          <a:p>
            <a:r>
              <a:rPr lang="it-IT" b="1" i="1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La Res Publica di Roma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FF5D15F-7FE8-49B3-B392-DDB54E500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1377298"/>
            <a:ext cx="2869971" cy="4259443"/>
          </a:xfrm>
        </p:spPr>
        <p:txBody>
          <a:bodyPr anchor="ctr">
            <a:norm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75000"/>
                  </a:schemeClr>
                </a:solidFill>
              </a:rPr>
              <a:t>GiuLIA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FONTANELLI </a:t>
            </a:r>
          </a:p>
          <a:p>
            <a:pPr algn="r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1 F</a:t>
            </a:r>
          </a:p>
        </p:txBody>
      </p:sp>
    </p:spTree>
    <p:extLst>
      <p:ext uri="{BB962C8B-B14F-4D97-AF65-F5344CB8AC3E}">
        <p14:creationId xmlns:p14="http://schemas.microsoft.com/office/powerpoint/2010/main" xmlns="" val="18611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6E63ADD0-4837-4506-8B81-1076581AF2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ECA4B5-4C84-4095-B8D3-EFC5B4178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olo 7">
            <a:extLst>
              <a:ext uri="{FF2B5EF4-FFF2-40B4-BE49-F238E27FC236}">
                <a16:creationId xmlns:a16="http://schemas.microsoft.com/office/drawing/2014/main" xmlns="" id="{0CA606E1-5175-4A39-939D-09E16D2BA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2333" y="2099733"/>
            <a:ext cx="5730960" cy="2677648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accent2"/>
                </a:solidFill>
              </a:rPr>
              <a:t>GRAZIE</a:t>
            </a:r>
            <a:r>
              <a:rPr lang="it-IT" sz="4800" dirty="0"/>
              <a:t/>
            </a:r>
            <a:br>
              <a:rPr lang="it-IT" sz="4800" dirty="0"/>
            </a:br>
            <a:endParaRPr lang="it-IT" sz="48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7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AEF28A3-012D-4640-B8B8-1EF6EAF72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F3B2F1C2-14D3-4A53-B329-323795BCF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194E879E-1515-4211-8F1B-B68A92B2C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F7137E7D-1F4E-498A-97D1-0E1FE6FC6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91375183-B6E5-43E0-B28F-39EC90838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267F36BD-A8AF-4304-A662-1007CC17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15D9095F-2809-4A90-A032-250AC21C3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xmlns="" id="{9027D7BF-C282-4477-A406-245C3F26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xmlns="" id="{AC3C43D8-426E-472E-A8E8-C41BF7A876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xmlns="" id="{52DCAE0E-B8DE-4C42-A48F-FA0C8345A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9647F54-801D-44AB-8284-EDDFF77631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73C75B33-8B9C-4C30-B69D-6F21F9FFF7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10C9632-BB6F-48EE-AB65-501878BA5D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F63B1F66-4ACE-4A01-8ADF-F175A9C35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CF8448ED-9332-4A9B-8CAB-B1985E596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E7733D14-EF47-47BB-93CA-C498A30E0D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xmlns="" id="{ED3A2261-1C75-40FF-8CD6-18C5900C1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xmlns="" id="{7C8D7967-7E76-49C0-8910-644CD2B54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xmlns="" id="{C89ED458-2326-40DC-9C7B-1A717B655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6F9D1DE6-E368-4F07-85F9-D5B767477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B53469F-2258-4352-8977-5AD16A6F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36" y="632884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Fine </a:t>
            </a:r>
            <a:r>
              <a:rPr lang="en-US" sz="3300" dirty="0" err="1"/>
              <a:t>della</a:t>
            </a:r>
            <a:r>
              <a:rPr lang="en-US" sz="3300" dirty="0"/>
              <a:t> </a:t>
            </a:r>
            <a:r>
              <a:rPr lang="en-US" sz="3300" dirty="0" err="1"/>
              <a:t>monarchia</a:t>
            </a:r>
            <a:endParaRPr lang="en-US" sz="33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B309B609-56AF-447D-910D-E24B9A48B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652" y="2183905"/>
            <a:ext cx="3490028" cy="38989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Sesto </a:t>
            </a:r>
            <a:r>
              <a:rPr lang="en-US" b="1" dirty="0" err="1">
                <a:solidFill>
                  <a:schemeClr val="bg1"/>
                </a:solidFill>
              </a:rPr>
              <a:t>Tarquinio</a:t>
            </a:r>
            <a:r>
              <a:rPr lang="en-US" b="1" dirty="0">
                <a:solidFill>
                  <a:schemeClr val="bg1"/>
                </a:solidFill>
              </a:rPr>
              <a:t> e la </a:t>
            </a:r>
            <a:r>
              <a:rPr lang="en-US" b="1" dirty="0" err="1">
                <a:solidFill>
                  <a:schemeClr val="bg1"/>
                </a:solidFill>
              </a:rPr>
              <a:t>violenza</a:t>
            </a:r>
            <a:r>
              <a:rPr lang="en-US" b="1" dirty="0">
                <a:solidFill>
                  <a:schemeClr val="bg1"/>
                </a:solidFill>
              </a:rPr>
              <a:t> a Lucrezia, </a:t>
            </a:r>
            <a:r>
              <a:rPr lang="en-US" b="1" dirty="0" err="1">
                <a:solidFill>
                  <a:schemeClr val="bg1"/>
                </a:solidFill>
              </a:rPr>
              <a:t>che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suicida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Rivolta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capitanata</a:t>
            </a:r>
            <a:r>
              <a:rPr lang="en-US" b="1" dirty="0">
                <a:solidFill>
                  <a:schemeClr val="bg1"/>
                </a:solidFill>
              </a:rPr>
              <a:t> da LUCIO GLUNIO BRUTO (padre) e COLLATINO (</a:t>
            </a:r>
            <a:r>
              <a:rPr lang="en-US" b="1" dirty="0" err="1">
                <a:solidFill>
                  <a:schemeClr val="bg1"/>
                </a:solidFill>
              </a:rPr>
              <a:t>marito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Espulsione</a:t>
            </a:r>
            <a:r>
              <a:rPr lang="en-US" b="1" dirty="0">
                <a:solidFill>
                  <a:schemeClr val="bg1"/>
                </a:solidFill>
              </a:rPr>
              <a:t> di </a:t>
            </a:r>
            <a:r>
              <a:rPr lang="en-US" b="1" dirty="0" err="1">
                <a:solidFill>
                  <a:schemeClr val="bg1"/>
                </a:solidFill>
              </a:rPr>
              <a:t>Tarquinio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Superbo</a:t>
            </a:r>
            <a:r>
              <a:rPr lang="en-US" b="1" dirty="0">
                <a:solidFill>
                  <a:schemeClr val="bg1"/>
                </a:solidFill>
              </a:rPr>
              <a:t> ULTIMO RE DI ROMA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Tentativo</a:t>
            </a:r>
            <a:r>
              <a:rPr lang="en-US" b="1" dirty="0">
                <a:solidFill>
                  <a:schemeClr val="bg1"/>
                </a:solidFill>
              </a:rPr>
              <a:t> di </a:t>
            </a:r>
            <a:r>
              <a:rPr lang="en-US" b="1" dirty="0" err="1">
                <a:solidFill>
                  <a:schemeClr val="bg1"/>
                </a:solidFill>
              </a:rPr>
              <a:t>riconquista</a:t>
            </a:r>
            <a:r>
              <a:rPr lang="en-US" b="1" dirty="0">
                <a:solidFill>
                  <a:schemeClr val="bg1"/>
                </a:solidFill>
              </a:rPr>
              <a:t> con </a:t>
            </a:r>
            <a:r>
              <a:rPr lang="en-US" b="1" dirty="0" err="1">
                <a:solidFill>
                  <a:schemeClr val="bg1"/>
                </a:solidFill>
              </a:rPr>
              <a:t>aiuto</a:t>
            </a:r>
            <a:r>
              <a:rPr lang="en-US" b="1" dirty="0">
                <a:solidFill>
                  <a:schemeClr val="bg1"/>
                </a:solidFill>
              </a:rPr>
              <a:t> di </a:t>
            </a:r>
            <a:r>
              <a:rPr lang="en-US" b="1" dirty="0" err="1">
                <a:solidFill>
                  <a:schemeClr val="bg1"/>
                </a:solidFill>
              </a:rPr>
              <a:t>Porsenna</a:t>
            </a:r>
            <a:r>
              <a:rPr lang="en-US" b="1" dirty="0">
                <a:solidFill>
                  <a:schemeClr val="bg1"/>
                </a:solidFill>
              </a:rPr>
              <a:t> (re </a:t>
            </a:r>
            <a:r>
              <a:rPr lang="en-US" b="1" dirty="0" err="1">
                <a:solidFill>
                  <a:schemeClr val="bg1"/>
                </a:solidFill>
              </a:rPr>
              <a:t>Etrusco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509 </a:t>
            </a:r>
            <a:r>
              <a:rPr lang="en-US" b="1" dirty="0" err="1">
                <a:solidFill>
                  <a:schemeClr val="bg1"/>
                </a:solidFill>
              </a:rPr>
              <a:t>a.C</a:t>
            </a:r>
            <a:r>
              <a:rPr lang="en-US" b="1" dirty="0">
                <a:solidFill>
                  <a:schemeClr val="bg1"/>
                </a:solidFill>
              </a:rPr>
              <a:t> PROCLAMAZIONE DELLA REPUBBLICA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3929ECBA-250F-49F9-AA57-34D402E101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5007" y="581924"/>
            <a:ext cx="3711895" cy="54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9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70B302-BD9B-4AEB-98A8-6DAAB24E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consoli = 2 MAGISTRATI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F0A2763-1038-480D-98EA-38712B086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10207590" cy="3416301"/>
          </a:xfrm>
        </p:spPr>
        <p:txBody>
          <a:bodyPr>
            <a:normAutofit/>
          </a:bodyPr>
          <a:lstStyle/>
          <a:p>
            <a:r>
              <a:rPr lang="it-IT" dirty="0"/>
              <a:t>Eletti dai </a:t>
            </a:r>
            <a:r>
              <a:rPr lang="it-IT" b="1" dirty="0"/>
              <a:t>COMIZI CENTURIATI </a:t>
            </a:r>
          </a:p>
          <a:p>
            <a:r>
              <a:rPr lang="it-IT" b="1" dirty="0"/>
              <a:t>IMPERIUM DOMI</a:t>
            </a:r>
            <a:r>
              <a:rPr lang="it-IT" dirty="0"/>
              <a:t> MILITIAEQUE</a:t>
            </a:r>
          </a:p>
          <a:p>
            <a:r>
              <a:rPr lang="it-IT" dirty="0"/>
              <a:t>Per prendere decisioni entrambi d’accordo</a:t>
            </a:r>
          </a:p>
          <a:p>
            <a:r>
              <a:rPr lang="it-IT" dirty="0"/>
              <a:t>In caso di necessità possibilità di eleggere un </a:t>
            </a:r>
            <a:r>
              <a:rPr lang="it-IT" b="1" dirty="0"/>
              <a:t>DITTATORE</a:t>
            </a:r>
            <a:r>
              <a:rPr lang="it-IT" dirty="0"/>
              <a:t> Agli inizi anche CONSOLI di ORIGINE PLEBEA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812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5C1512-8408-48DE-AC87-AC35942C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it-IT"/>
              <a:t>PATRIZI E PLEBEI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0B08DBE-3521-4EBA-8E3B-0B164EE4A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338466"/>
            <a:ext cx="10162620" cy="4332157"/>
          </a:xfrm>
        </p:spPr>
        <p:txBody>
          <a:bodyPr>
            <a:normAutofit/>
          </a:bodyPr>
          <a:lstStyle/>
          <a:p>
            <a:r>
              <a:rPr lang="it-IT" b="1" dirty="0"/>
              <a:t>SERRATA DEI PATRIZI </a:t>
            </a:r>
            <a:r>
              <a:rPr lang="it-IT" dirty="0"/>
              <a:t>ordine chiuso</a:t>
            </a:r>
          </a:p>
          <a:p>
            <a:r>
              <a:rPr lang="it-IT" dirty="0"/>
              <a:t>Forma di ribellione</a:t>
            </a:r>
            <a:r>
              <a:rPr lang="it-IT" b="1" dirty="0"/>
              <a:t>= LA SECESSIONE</a:t>
            </a:r>
          </a:p>
          <a:p>
            <a:r>
              <a:rPr lang="it-IT" dirty="0"/>
              <a:t>Patto con i patrizi= </a:t>
            </a:r>
            <a:r>
              <a:rPr lang="it-IT" b="1" dirty="0"/>
              <a:t>2 TRIBUNI DELLA PLEBLE </a:t>
            </a:r>
          </a:p>
          <a:p>
            <a:r>
              <a:rPr lang="it-IT" b="1" dirty="0"/>
              <a:t>Concilia </a:t>
            </a:r>
            <a:r>
              <a:rPr lang="it-IT" b="1" dirty="0" err="1"/>
              <a:t>plebis</a:t>
            </a:r>
            <a:r>
              <a:rPr lang="it-IT" dirty="0"/>
              <a:t>= ASSEMBLEE dei plebei con deliberazioni che valevano solo per i plebei</a:t>
            </a:r>
          </a:p>
          <a:p>
            <a:r>
              <a:rPr lang="it-IT" b="1" dirty="0"/>
              <a:t>LEGGE CANULEIA</a:t>
            </a:r>
            <a:r>
              <a:rPr lang="it-IT" dirty="0"/>
              <a:t>=abolizione della legge che vietava matrimonio misto</a:t>
            </a:r>
          </a:p>
          <a:p>
            <a:r>
              <a:rPr lang="it-IT" b="1" dirty="0"/>
              <a:t>LEGGI LICINIAE SEXTIAE </a:t>
            </a:r>
            <a:r>
              <a:rPr lang="it-IT" b="1" dirty="0">
                <a:highlight>
                  <a:srgbClr val="FFFF00"/>
                </a:highlight>
              </a:rPr>
              <a:t>SESTIO = </a:t>
            </a:r>
            <a:r>
              <a:rPr lang="it-IT" dirty="0">
                <a:highlight>
                  <a:srgbClr val="FFFF00"/>
                </a:highlight>
              </a:rPr>
              <a:t>1 console plebeo 367 </a:t>
            </a:r>
            <a:r>
              <a:rPr lang="it-IT" dirty="0" err="1">
                <a:highlight>
                  <a:srgbClr val="FFFF00"/>
                </a:highlight>
              </a:rPr>
              <a:t>a.C</a:t>
            </a:r>
            <a:endParaRPr lang="it-IT" dirty="0">
              <a:highlight>
                <a:srgbClr val="FFFF00"/>
              </a:highlight>
            </a:endParaRPr>
          </a:p>
          <a:p>
            <a:r>
              <a:rPr lang="it-IT" b="1" dirty="0"/>
              <a:t>LEGGE ORTENSIA= </a:t>
            </a:r>
            <a:r>
              <a:rPr lang="it-IT" dirty="0"/>
              <a:t>plebisciti sono leggi per tutti senza approvazione del senato</a:t>
            </a:r>
          </a:p>
          <a:p>
            <a:r>
              <a:rPr lang="it-IT" dirty="0"/>
              <a:t>Nuovo gruppo SOCIALE: </a:t>
            </a:r>
            <a:r>
              <a:rPr lang="it-IT" b="1" dirty="0"/>
              <a:t>I NOBILI</a:t>
            </a:r>
          </a:p>
        </p:txBody>
      </p:sp>
    </p:spTree>
    <p:extLst>
      <p:ext uri="{BB962C8B-B14F-4D97-AF65-F5344CB8AC3E}">
        <p14:creationId xmlns:p14="http://schemas.microsoft.com/office/powerpoint/2010/main" xmlns="" val="42488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D46A433-0636-4110-A5A6-1F2B83E3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LEGGI XII TAVOLE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51E8076-C1CB-4D7B-8A60-8CD79AB0A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112" y="2603500"/>
            <a:ext cx="4825158" cy="341630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Chiesto dai plebei perché le leggi non fossero a loro sempre sfavorevoli</a:t>
            </a:r>
          </a:p>
          <a:p>
            <a:pPr marL="0" indent="0">
              <a:buNone/>
            </a:pPr>
            <a:r>
              <a:rPr lang="it-IT" b="1" dirty="0"/>
              <a:t>451 a.C. ELEZIONE DEI DECEMVIRI </a:t>
            </a:r>
          </a:p>
          <a:p>
            <a:pPr marL="0" indent="0">
              <a:buNone/>
            </a:pPr>
            <a:r>
              <a:rPr lang="it-IT" b="1" dirty="0"/>
              <a:t>LEGGI XII TAVOLE</a:t>
            </a:r>
            <a:r>
              <a:rPr lang="it-IT" dirty="0"/>
              <a:t>= fondamentali per la città di Roma </a:t>
            </a:r>
          </a:p>
          <a:p>
            <a:pPr marL="0" indent="0">
              <a:buNone/>
            </a:pPr>
            <a:r>
              <a:rPr lang="it-IT" b="1" dirty="0">
                <a:highlight>
                  <a:srgbClr val="FFFF00"/>
                </a:highlight>
              </a:rPr>
              <a:t>DIRITTO ROMANO </a:t>
            </a:r>
            <a:r>
              <a:rPr lang="it-IT" dirty="0"/>
              <a:t>= modello dei sistemi giuridici futuri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7F1D50B-FA0C-4C81-B279-506B2D044B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Principio dell’USUCAPIONE</a:t>
            </a:r>
          </a:p>
          <a:p>
            <a:r>
              <a:rPr lang="it-IT" dirty="0"/>
              <a:t>Riduzione della POTESTAS = diritto di vendere il figlio</a:t>
            </a:r>
          </a:p>
          <a:p>
            <a:r>
              <a:rPr lang="it-IT" b="1" dirty="0"/>
              <a:t>Focus : SVOLGIMENTO DEI PROCESSI inizio dei SISTEMA GIUDIZIARIO</a:t>
            </a:r>
          </a:p>
          <a:p>
            <a:r>
              <a:rPr lang="it-IT" dirty="0"/>
              <a:t>Tracce della LEGGE DEL TAGLIONE, ma verso il concetto della GIUSTIZIA PUBBLICA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532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8DD50E-1D2D-48C6-A470-79FB7F337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5F279D6-ED25-4D3F-9479-8ABB21867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38D0B1B4-C487-47EF-B7D0-421066454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3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214736A-03B2-4B91-B0AF-B21213F3B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EE9380C-9837-423D-9A49-22F12705D0D8}"/>
              </a:ext>
            </a:extLst>
          </p:cNvPr>
          <p:cNvSpPr txBox="1"/>
          <p:nvPr/>
        </p:nvSpPr>
        <p:spPr>
          <a:xfrm>
            <a:off x="828504" y="1435394"/>
            <a:ext cx="738664" cy="38111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MAGISTRATI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xmlns="" id="{5E9A75E1-8AF7-4F49-9569-104BC9A92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0058" y="1183182"/>
            <a:ext cx="6907711" cy="5031351"/>
          </a:xfrm>
        </p:spPr>
        <p:txBody>
          <a:bodyPr>
            <a:normAutofit/>
          </a:bodyPr>
          <a:lstStyle/>
          <a:p>
            <a:r>
              <a:rPr lang="it-IT" dirty="0"/>
              <a:t>Nuova assemblea= COMIZI TRIBUTI assemblea si basa sulle tribù non sul censo</a:t>
            </a:r>
          </a:p>
          <a:p>
            <a:r>
              <a:rPr lang="it-IT" b="1" dirty="0">
                <a:highlight>
                  <a:srgbClr val="FFFF00"/>
                </a:highlight>
              </a:rPr>
              <a:t>NUOVE MAGISTRATURE</a:t>
            </a:r>
          </a:p>
          <a:p>
            <a:pPr marL="0" indent="0">
              <a:buNone/>
            </a:pPr>
            <a:r>
              <a:rPr lang="it-IT" b="1" dirty="0"/>
              <a:t>QUESTORI</a:t>
            </a:r>
            <a:r>
              <a:rPr lang="it-IT" dirty="0"/>
              <a:t>= amministrazione del denaro pubblico </a:t>
            </a:r>
          </a:p>
          <a:p>
            <a:pPr marL="0" indent="0">
              <a:buNone/>
            </a:pPr>
            <a:r>
              <a:rPr lang="it-IT" b="1" dirty="0"/>
              <a:t>EDILI</a:t>
            </a:r>
            <a:r>
              <a:rPr lang="it-IT" dirty="0"/>
              <a:t>= controllo mercati, forniture alimentari, luoghi pubblici, spettacoli</a:t>
            </a:r>
          </a:p>
          <a:p>
            <a:pPr marL="0" indent="0">
              <a:buNone/>
            </a:pPr>
            <a:r>
              <a:rPr lang="it-IT" b="1" dirty="0"/>
              <a:t>PRETORI</a:t>
            </a:r>
            <a:r>
              <a:rPr lang="it-IT" dirty="0"/>
              <a:t>=liti giudiziarie</a:t>
            </a:r>
          </a:p>
          <a:p>
            <a:pPr marL="0" indent="0">
              <a:buNone/>
            </a:pPr>
            <a:r>
              <a:rPr lang="it-IT" b="1" dirty="0"/>
              <a:t>CENSORI= </a:t>
            </a:r>
            <a:r>
              <a:rPr lang="it-IT" dirty="0"/>
              <a:t>verificare il censo. </a:t>
            </a:r>
            <a:r>
              <a:rPr lang="it-IT" dirty="0">
                <a:highlight>
                  <a:srgbClr val="FFFF00"/>
                </a:highlight>
              </a:rPr>
              <a:t>Poi ruolo di controllare </a:t>
            </a:r>
            <a:r>
              <a:rPr lang="it-IT" b="1" dirty="0">
                <a:highlight>
                  <a:srgbClr val="FFFF00"/>
                </a:highlight>
              </a:rPr>
              <a:t>elenco dei senatori </a:t>
            </a:r>
            <a:r>
              <a:rPr lang="it-IT" dirty="0">
                <a:highlight>
                  <a:srgbClr val="FFFF00"/>
                </a:highlight>
              </a:rPr>
              <a:t>(controllo anche morale)</a:t>
            </a:r>
          </a:p>
          <a:p>
            <a:pPr marL="0" indent="0">
              <a:buNone/>
            </a:pPr>
            <a:r>
              <a:rPr lang="it-IT" b="1" dirty="0"/>
              <a:t>CENSORI POTEVANO ESSERE DI ORIGINE PLEBEA </a:t>
            </a:r>
          </a:p>
          <a:p>
            <a:pPr marL="0" indent="0">
              <a:buNone/>
            </a:pPr>
            <a:r>
              <a:rPr lang="it-IT" dirty="0"/>
              <a:t>TUTTI I Magistrati erano SACROSANCITI = inviolabilità assoluta garantita dagli DEI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886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8627FD-E546-440A-9694-9E37A67E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CURSUS HONORUM= percorso delle cariche politiche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1E13A94-AFA7-4910-A6A5-EDA536BEE778}"/>
              </a:ext>
            </a:extLst>
          </p:cNvPr>
          <p:cNvSpPr txBox="1"/>
          <p:nvPr/>
        </p:nvSpPr>
        <p:spPr>
          <a:xfrm>
            <a:off x="6970426" y="1469036"/>
            <a:ext cx="53270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highlight>
                  <a:srgbClr val="FFFF00"/>
                </a:highlight>
              </a:rPr>
              <a:t>MAGISTRATURE MINORI</a:t>
            </a:r>
          </a:p>
          <a:p>
            <a:r>
              <a:rPr lang="it-IT" dirty="0"/>
              <a:t>Prima Servizio Militare , poi QUESTORE ed EDILE</a:t>
            </a:r>
          </a:p>
          <a:p>
            <a:endParaRPr lang="it-IT" dirty="0"/>
          </a:p>
          <a:p>
            <a:r>
              <a:rPr lang="it-IT" b="1" dirty="0">
                <a:highlight>
                  <a:srgbClr val="FFFF00"/>
                </a:highlight>
              </a:rPr>
              <a:t>MAGISTRATURE SUPERIORI</a:t>
            </a:r>
          </a:p>
          <a:p>
            <a:r>
              <a:rPr lang="it-IT" dirty="0"/>
              <a:t>PRETORE</a:t>
            </a:r>
          </a:p>
          <a:p>
            <a:r>
              <a:rPr lang="it-IT" dirty="0"/>
              <a:t>CONSOLE</a:t>
            </a:r>
          </a:p>
          <a:p>
            <a:r>
              <a:rPr lang="it-IT"/>
              <a:t>CENSORI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079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A80B97-DDAC-470C-9280-574F82F0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SENATO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07FF0EA-DE19-46CA-922C-14567E5A39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100 membri anziani Poi ingloba tutti i MAGISTRATI che avevano terminato il mandato</a:t>
            </a:r>
          </a:p>
          <a:p>
            <a:r>
              <a:rPr lang="it-IT" dirty="0"/>
              <a:t>Supporto alle decisione dei CONSOLI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F2FE536-2F41-4C19-86DA-3AB2B54F8B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66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D5AE1AF-D4DA-437D-AE94-23029FC6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0F7A509-A9A3-446A-B233-64E14E190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285" y="2603500"/>
            <a:ext cx="5500427" cy="394720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Tre ELEMENTI</a:t>
            </a:r>
          </a:p>
          <a:p>
            <a:pPr marL="0" indent="0">
              <a:buNone/>
            </a:pPr>
            <a:r>
              <a:rPr lang="it-IT" b="1" dirty="0"/>
              <a:t>PRENOME</a:t>
            </a:r>
            <a:r>
              <a:rPr lang="it-IT" dirty="0"/>
              <a:t>= Nome personale</a:t>
            </a:r>
          </a:p>
          <a:p>
            <a:pPr marL="0" indent="0">
              <a:buNone/>
            </a:pPr>
            <a:r>
              <a:rPr lang="it-IT" dirty="0"/>
              <a:t>Ex: M. ( Marcus)</a:t>
            </a:r>
          </a:p>
          <a:p>
            <a:pPr marL="0" indent="0">
              <a:buNone/>
            </a:pPr>
            <a:r>
              <a:rPr lang="it-IT" b="1" dirty="0"/>
              <a:t>NOME</a:t>
            </a:r>
            <a:r>
              <a:rPr lang="it-IT" dirty="0"/>
              <a:t> (designava la GENS= gruppo familiare)</a:t>
            </a:r>
          </a:p>
          <a:p>
            <a:pPr marL="0" indent="0">
              <a:buNone/>
            </a:pPr>
            <a:r>
              <a:rPr lang="it-IT" dirty="0"/>
              <a:t>Ex JULIUS</a:t>
            </a:r>
          </a:p>
          <a:p>
            <a:pPr marL="0" indent="0">
              <a:buNone/>
            </a:pPr>
            <a:r>
              <a:rPr lang="it-IT" b="1" dirty="0"/>
              <a:t>COGNOME</a:t>
            </a:r>
            <a:r>
              <a:rPr lang="it-IT" dirty="0"/>
              <a:t>= Soprannome individuale per caratteristiche fisiche o per origini geografiche</a:t>
            </a:r>
          </a:p>
          <a:p>
            <a:pPr marL="0" indent="0">
              <a:buNone/>
            </a:pPr>
            <a:r>
              <a:rPr lang="it-IT" dirty="0"/>
              <a:t>Ex </a:t>
            </a:r>
          </a:p>
          <a:p>
            <a:pPr marL="0" indent="0">
              <a:buNone/>
            </a:pPr>
            <a:r>
              <a:rPr lang="it-IT" dirty="0" err="1"/>
              <a:t>Crassus</a:t>
            </a:r>
            <a:r>
              <a:rPr lang="it-IT" dirty="0"/>
              <a:t> (grasso)</a:t>
            </a:r>
          </a:p>
          <a:p>
            <a:pPr marL="0" indent="0">
              <a:buNone/>
            </a:pPr>
            <a:r>
              <a:rPr lang="it-IT" dirty="0" err="1"/>
              <a:t>Longus</a:t>
            </a:r>
            <a:r>
              <a:rPr lang="it-IT" dirty="0"/>
              <a:t> (alto)</a:t>
            </a:r>
          </a:p>
          <a:p>
            <a:pPr marL="0" indent="0">
              <a:buNone/>
            </a:pPr>
            <a:r>
              <a:rPr lang="it-IT" dirty="0" err="1"/>
              <a:t>Calvus</a:t>
            </a:r>
            <a:r>
              <a:rPr lang="it-IT" dirty="0"/>
              <a:t> (calvo)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EE7C76B-0F39-48C6-996B-805C61D6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Cognome ereditario per distinguere le </a:t>
            </a:r>
            <a:r>
              <a:rPr lang="it-IT" dirty="0" err="1"/>
              <a:t>familie</a:t>
            </a:r>
            <a:r>
              <a:rPr lang="it-IT" dirty="0"/>
              <a:t> che appartenevano alla stessa GENS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477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riunioni 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2227</TotalTime>
  <Words>415</Words>
  <Application>Microsoft Office PowerPoint</Application>
  <PresentationFormat>Personalizzato</PresentationFormat>
  <Paragraphs>68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Sala riunioni ione</vt:lpstr>
      <vt:lpstr>La Res Publica di Roma</vt:lpstr>
      <vt:lpstr>Fine della monarchia</vt:lpstr>
      <vt:lpstr>I consoli = 2 MAGISTRATI</vt:lpstr>
      <vt:lpstr>PATRIZI E PLEBEI</vt:lpstr>
      <vt:lpstr>LEGGI XII TAVOLE</vt:lpstr>
      <vt:lpstr>Diapositiva 6</vt:lpstr>
      <vt:lpstr>CURSUS HONORUM= percorso delle cariche politiche</vt:lpstr>
      <vt:lpstr>IL SENATO</vt:lpstr>
      <vt:lpstr>NOMI</vt:lpstr>
      <vt:lpstr>GRAZIE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</dc:title>
  <dc:creator>Laura Derosa</dc:creator>
  <cp:lastModifiedBy>Registro Elettronico</cp:lastModifiedBy>
  <cp:revision>45</cp:revision>
  <dcterms:created xsi:type="dcterms:W3CDTF">2018-05-12T08:47:29Z</dcterms:created>
  <dcterms:modified xsi:type="dcterms:W3CDTF">2018-05-28T07:25:31Z</dcterms:modified>
</cp:coreProperties>
</file>