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9" r:id="rId4"/>
    <p:sldId id="260" r:id="rId5"/>
    <p:sldId id="262" r:id="rId6"/>
    <p:sldId id="263" r:id="rId7"/>
    <p:sldId id="264" r:id="rId8"/>
    <p:sldId id="265" r:id="rId9"/>
    <p:sldId id="266" r:id="rId10"/>
    <p:sldId id="268" r:id="rId11"/>
    <p:sldId id="26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5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C0C633-32FD-400E-9CA1-8EE615E21944}" type="datetimeFigureOut">
              <a:rPr lang="it-IT" smtClean="0"/>
              <a:pPr/>
              <a:t>22/01/2018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369B17-47C6-4F8C-A1BF-97E7DC83E3A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55902B-6F7E-46FF-A14F-742061BC544E}" type="datetimeFigureOut">
              <a:rPr lang="it-IT" smtClean="0"/>
              <a:pPr/>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70483A-5069-48C8-B9EB-D31D06A1D08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5902B-6F7E-46FF-A14F-742061BC544E}" type="datetimeFigureOut">
              <a:rPr lang="it-IT" smtClean="0"/>
              <a:pPr/>
              <a:t>22/01/2018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0483A-5069-48C8-B9EB-D31D06A1D08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8"/>
            <a:ext cx="7772400" cy="1872207"/>
          </a:xfrm>
        </p:spPr>
        <p:txBody>
          <a:bodyPr/>
          <a:lstStyle/>
          <a:p>
            <a:r>
              <a:rPr lang="it-IT" dirty="0" smtClean="0"/>
              <a:t/>
            </a:r>
            <a:br>
              <a:rPr lang="it-IT" dirty="0" smtClean="0"/>
            </a:br>
            <a:r>
              <a:rPr lang="it-IT" b="1" dirty="0" smtClean="0">
                <a:solidFill>
                  <a:srgbClr val="FF0000"/>
                </a:solidFill>
                <a:effectLst>
                  <a:outerShdw blurRad="38100" dist="38100" dir="2700000" algn="tl">
                    <a:srgbClr val="000000">
                      <a:alpha val="43137"/>
                    </a:srgbClr>
                  </a:outerShdw>
                </a:effectLst>
                <a:latin typeface="Bradley Hand ITC" pitchFamily="66" charset="0"/>
              </a:rPr>
              <a:t>ATENE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371600" y="2348880"/>
            <a:ext cx="6400800" cy="1152128"/>
          </a:xfrm>
        </p:spPr>
        <p:txBody>
          <a:bodyPr>
            <a:noAutofit/>
          </a:bodyPr>
          <a:lstStyle/>
          <a:p>
            <a:r>
              <a:rPr lang="it-IT" sz="2000" dirty="0">
                <a:solidFill>
                  <a:schemeClr val="tx1"/>
                </a:solidFill>
                <a:latin typeface="Arial Black" pitchFamily="34" charset="0"/>
              </a:rPr>
              <a:t>La </a:t>
            </a:r>
            <a:r>
              <a:rPr lang="it-IT" sz="2000" i="1" dirty="0">
                <a:solidFill>
                  <a:schemeClr val="tx1"/>
                </a:solidFill>
                <a:latin typeface="Arial Black" pitchFamily="34" charset="0"/>
              </a:rPr>
              <a:t>polis</a:t>
            </a:r>
            <a:r>
              <a:rPr lang="it-IT" sz="2000" dirty="0">
                <a:solidFill>
                  <a:schemeClr val="tx1"/>
                </a:solidFill>
                <a:latin typeface="Arial Black" pitchFamily="34" charset="0"/>
              </a:rPr>
              <a:t> di </a:t>
            </a:r>
            <a:r>
              <a:rPr lang="it-IT" sz="2000" b="1" dirty="0">
                <a:solidFill>
                  <a:schemeClr val="tx1"/>
                </a:solidFill>
                <a:latin typeface="Arial Black" pitchFamily="34" charset="0"/>
              </a:rPr>
              <a:t>Atene</a:t>
            </a:r>
            <a:r>
              <a:rPr lang="it-IT" sz="2000" dirty="0">
                <a:solidFill>
                  <a:schemeClr val="tx1"/>
                </a:solidFill>
                <a:latin typeface="Arial Black" pitchFamily="34" charset="0"/>
              </a:rPr>
              <a:t> fu nell'antichità uno dei maggiori centri dell'antica Grecia e dell'area mediterranea, lasciando una traccia profonda nella storia politica e culturale dell'Europa.</a:t>
            </a:r>
          </a:p>
          <a:p>
            <a:r>
              <a:rPr lang="it-IT" sz="2000" dirty="0">
                <a:solidFill>
                  <a:schemeClr val="tx1"/>
                </a:solidFill>
                <a:latin typeface="Arial Black" pitchFamily="34" charset="0"/>
              </a:rPr>
              <a:t>Atene fu una </a:t>
            </a:r>
            <a:r>
              <a:rPr lang="it-IT" sz="2000" dirty="0" smtClean="0">
                <a:solidFill>
                  <a:schemeClr val="tx1"/>
                </a:solidFill>
                <a:latin typeface="Arial Black" pitchFamily="34" charset="0"/>
              </a:rPr>
              <a:t>città-stato, </a:t>
            </a:r>
            <a:r>
              <a:rPr lang="it-IT" sz="2000" dirty="0">
                <a:solidFill>
                  <a:schemeClr val="tx1"/>
                </a:solidFill>
                <a:latin typeface="Arial Black" pitchFamily="34" charset="0"/>
              </a:rPr>
              <a:t>la prima </a:t>
            </a:r>
            <a:r>
              <a:rPr lang="it-IT" sz="2000" dirty="0" smtClean="0">
                <a:solidFill>
                  <a:schemeClr val="tx1"/>
                </a:solidFill>
                <a:latin typeface="Arial Black" pitchFamily="34" charset="0"/>
              </a:rPr>
              <a:t>nella storia </a:t>
            </a:r>
            <a:r>
              <a:rPr lang="it-IT" sz="2000" dirty="0">
                <a:solidFill>
                  <a:schemeClr val="tx1"/>
                </a:solidFill>
                <a:latin typeface="Arial Black" pitchFamily="34" charset="0"/>
              </a:rPr>
              <a:t>dell'umanità ad adottare un sistema </a:t>
            </a:r>
            <a:r>
              <a:rPr lang="it-IT" sz="2000" dirty="0" smtClean="0">
                <a:solidFill>
                  <a:schemeClr val="tx1"/>
                </a:solidFill>
                <a:latin typeface="Arial Black" pitchFamily="34" charset="0"/>
              </a:rPr>
              <a:t>politico </a:t>
            </a:r>
            <a:r>
              <a:rPr lang="it-IT" sz="2000" dirty="0">
                <a:solidFill>
                  <a:schemeClr val="tx1"/>
                </a:solidFill>
                <a:latin typeface="Arial Black" pitchFamily="34" charset="0"/>
              </a:rPr>
              <a:t>democratico. È considerata inoltre la culla del teatro, della </a:t>
            </a:r>
            <a:r>
              <a:rPr lang="it-IT" sz="2000" dirty="0" smtClean="0">
                <a:solidFill>
                  <a:schemeClr val="tx1"/>
                </a:solidFill>
                <a:latin typeface="Arial Black" pitchFamily="34" charset="0"/>
              </a:rPr>
              <a:t>filosofia, </a:t>
            </a:r>
            <a:r>
              <a:rPr lang="it-IT" sz="2000" dirty="0">
                <a:solidFill>
                  <a:schemeClr val="tx1"/>
                </a:solidFill>
                <a:latin typeface="Arial Black" pitchFamily="34" charset="0"/>
              </a:rPr>
              <a:t>della storiografia, della pedagogia e della politica, intesa come partecipazione attiva dei </a:t>
            </a:r>
            <a:r>
              <a:rPr lang="it-IT" sz="2000" dirty="0" smtClean="0">
                <a:solidFill>
                  <a:schemeClr val="tx1"/>
                </a:solidFill>
                <a:latin typeface="Arial Black" pitchFamily="34" charset="0"/>
              </a:rPr>
              <a:t>cittadini</a:t>
            </a:r>
            <a:endParaRPr lang="it-IT" sz="2000" dirty="0">
              <a:solidFill>
                <a:schemeClr val="tx1"/>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3000" fill="hold"/>
                                        <p:tgtEl>
                                          <p:spTgt spid="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3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0" y="115888"/>
            <a:ext cx="9144000" cy="641350"/>
          </a:xfrm>
          <a:prstGeom prst="rect">
            <a:avLst/>
          </a:prstGeom>
          <a:noFill/>
          <a:ln w="9525">
            <a:noFill/>
            <a:miter lim="800000"/>
            <a:headEnd/>
            <a:tailEnd/>
          </a:ln>
          <a:effectLst/>
        </p:spPr>
        <p:txBody>
          <a:bodyPr>
            <a:spAutoFit/>
          </a:bodyPr>
          <a:lstStyle/>
          <a:p>
            <a:pPr algn="ctr">
              <a:spcBef>
                <a:spcPct val="50000"/>
              </a:spcBef>
              <a:defRPr/>
            </a:pPr>
            <a:r>
              <a:rPr lang="it-IT" sz="3600" b="1" dirty="0">
                <a:solidFill>
                  <a:srgbClr val="FF0000"/>
                </a:solidFill>
                <a:effectLst>
                  <a:outerShdw blurRad="38100" dist="38100" dir="2700000" algn="tl">
                    <a:srgbClr val="000000">
                      <a:alpha val="43137"/>
                    </a:srgbClr>
                  </a:outerShdw>
                </a:effectLst>
                <a:latin typeface="Bradley Hand ITC" pitchFamily="66" charset="0"/>
              </a:rPr>
              <a:t>I commerci</a:t>
            </a:r>
            <a:endParaRPr lang="en-US" sz="3600" b="1" dirty="0">
              <a:solidFill>
                <a:srgbClr val="FF0000"/>
              </a:solidFill>
              <a:effectLst>
                <a:outerShdw blurRad="38100" dist="38100" dir="2700000" algn="tl">
                  <a:srgbClr val="000000">
                    <a:alpha val="43137"/>
                  </a:srgbClr>
                </a:outerShdw>
              </a:effectLst>
              <a:latin typeface="Bradley Hand ITC" pitchFamily="66" charset="0"/>
            </a:endParaRPr>
          </a:p>
        </p:txBody>
      </p:sp>
      <p:sp>
        <p:nvSpPr>
          <p:cNvPr id="10" name="Segnaposto contenuto 2"/>
          <p:cNvSpPr>
            <a:spLocks/>
          </p:cNvSpPr>
          <p:nvPr/>
        </p:nvSpPr>
        <p:spPr bwMode="auto">
          <a:xfrm>
            <a:off x="179388" y="908050"/>
            <a:ext cx="8821737" cy="5761038"/>
          </a:xfrm>
          <a:prstGeom prst="rect">
            <a:avLst/>
          </a:prstGeom>
          <a:noFill/>
          <a:ln w="9525">
            <a:noFill/>
            <a:miter lim="800000"/>
            <a:headEnd/>
            <a:tailEnd/>
          </a:ln>
        </p:spPr>
        <p:txBody>
          <a:bodyPr/>
          <a:lstStyle/>
          <a:p>
            <a:pPr marL="342900" indent="-342900">
              <a:spcAft>
                <a:spcPct val="15000"/>
              </a:spcAft>
              <a:buClr>
                <a:schemeClr val="hlink"/>
              </a:buClr>
              <a:buSzPct val="90000"/>
              <a:buFont typeface="Wingdings" pitchFamily="2" charset="2"/>
              <a:buChar char="Ø"/>
            </a:pPr>
            <a:endParaRPr lang="it-IT" sz="2800" dirty="0" smtClean="0">
              <a:latin typeface="Verdana" pitchFamily="34" charset="0"/>
            </a:endParaRPr>
          </a:p>
          <a:p>
            <a:pPr marL="342900" indent="-342900">
              <a:spcAft>
                <a:spcPct val="15000"/>
              </a:spcAft>
              <a:buClr>
                <a:schemeClr val="hlink"/>
              </a:buClr>
              <a:buSzPct val="90000"/>
              <a:buFont typeface="Wingdings" pitchFamily="2" charset="2"/>
              <a:buChar char="Ø"/>
            </a:pPr>
            <a:r>
              <a:rPr lang="it-IT" sz="2800" dirty="0" smtClean="0">
                <a:latin typeface="Verdana" pitchFamily="34" charset="0"/>
              </a:rPr>
              <a:t>artigiani</a:t>
            </a:r>
            <a:r>
              <a:rPr lang="it-IT" sz="2800" dirty="0">
                <a:latin typeface="Verdana" pitchFamily="34" charset="0"/>
              </a:rPr>
              <a:t>, marinai, armatori, mercanti all’ingrosso e al minuto</a:t>
            </a:r>
          </a:p>
          <a:p>
            <a:pPr marL="342900" indent="-342900">
              <a:spcAft>
                <a:spcPct val="15000"/>
              </a:spcAft>
              <a:buClr>
                <a:schemeClr val="hlink"/>
              </a:buClr>
              <a:buSzPct val="90000"/>
              <a:buFont typeface="Wingdings" pitchFamily="2" charset="2"/>
              <a:buChar char="Ø"/>
            </a:pPr>
            <a:r>
              <a:rPr lang="it-IT" sz="2800" dirty="0">
                <a:latin typeface="Verdana" pitchFamily="34" charset="0"/>
              </a:rPr>
              <a:t>si diffonde l’uso della moneta:</a:t>
            </a:r>
          </a:p>
          <a:p>
            <a:pPr marL="742950" lvl="1" indent="-285750">
              <a:spcAft>
                <a:spcPct val="15000"/>
              </a:spcAft>
              <a:buClr>
                <a:srgbClr val="990000"/>
              </a:buClr>
              <a:buSzPct val="75000"/>
              <a:buFont typeface="Wingdings" pitchFamily="2" charset="2"/>
              <a:buChar char="v"/>
            </a:pPr>
            <a:r>
              <a:rPr lang="it-IT" sz="2800" dirty="0">
                <a:latin typeface="Verdana" pitchFamily="34" charset="0"/>
              </a:rPr>
              <a:t>all’inizio le monete valgono quanto pesano (oro e argento)</a:t>
            </a:r>
          </a:p>
          <a:p>
            <a:pPr marL="742950" lvl="1" indent="-285750">
              <a:spcAft>
                <a:spcPct val="15000"/>
              </a:spcAft>
              <a:buClr>
                <a:srgbClr val="990000"/>
              </a:buClr>
              <a:buSzPct val="75000"/>
              <a:buFont typeface="Wingdings" pitchFamily="2" charset="2"/>
              <a:buChar char="v"/>
            </a:pPr>
            <a:r>
              <a:rPr lang="it-IT" sz="2800" dirty="0">
                <a:latin typeface="Verdana" pitchFamily="34" charset="0"/>
              </a:rPr>
              <a:t>alla fine del V secolo a. C., a Reggio si definì un valore convenzionale della moneta, non più equivalente al valore del metallo, di cui era fatta</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2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20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commercio di antica grecia"/>
          <p:cNvPicPr>
            <a:picLocks noChangeAspect="1" noChangeArrowheads="1"/>
          </p:cNvPicPr>
          <p:nvPr/>
        </p:nvPicPr>
        <p:blipFill>
          <a:blip r:embed="rId2" cstate="print"/>
          <a:srcRect/>
          <a:stretch>
            <a:fillRect/>
          </a:stretch>
        </p:blipFill>
        <p:spPr bwMode="auto">
          <a:xfrm>
            <a:off x="1403648" y="1064325"/>
            <a:ext cx="6406842" cy="4812947"/>
          </a:xfrm>
          <a:prstGeom prst="rect">
            <a:avLst/>
          </a:prstGeom>
          <a:noFill/>
        </p:spPr>
      </p:pic>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fltVal val="0"/>
                                          </p:val>
                                        </p:tav>
                                        <p:tav tm="100000">
                                          <p:val>
                                            <p:strVal val="#ppt_w"/>
                                          </p:val>
                                        </p:tav>
                                      </p:tavLst>
                                    </p:anim>
                                    <p:anim calcmode="lin" valueType="num">
                                      <p:cBhvr>
                                        <p:cTn id="8" dur="2000" fill="hold"/>
                                        <p:tgtEl>
                                          <p:spTgt spid="1026"/>
                                        </p:tgtEl>
                                        <p:attrNameLst>
                                          <p:attrName>ppt_h</p:attrName>
                                        </p:attrNameLst>
                                      </p:cBhvr>
                                      <p:tavLst>
                                        <p:tav tm="0">
                                          <p:val>
                                            <p:fltVal val="0"/>
                                          </p:val>
                                        </p:tav>
                                        <p:tav tm="100000">
                                          <p:val>
                                            <p:strVal val="#ppt_h"/>
                                          </p:val>
                                        </p:tav>
                                      </p:tavLst>
                                    </p:anim>
                                    <p:anim calcmode="lin" valueType="num">
                                      <p:cBhvr>
                                        <p:cTn id="9" dur="2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200" dirty="0" smtClean="0">
                <a:solidFill>
                  <a:schemeClr val="tx1"/>
                </a:solidFill>
                <a:latin typeface="Arial Black" pitchFamily="34" charset="0"/>
              </a:rPr>
              <a:t>Nacque nell'Attica, un territorio ricco di risorse agricole e minerarie, già all'epoca dei micenei in quel luogo sorgeva una cittadella fortificata; ma Atene vera e propria nacque nell'VIII secolo a.C. con il re egizio </a:t>
            </a:r>
            <a:r>
              <a:rPr lang="it-IT" sz="2200" dirty="0" err="1" smtClean="0">
                <a:solidFill>
                  <a:schemeClr val="tx1"/>
                </a:solidFill>
                <a:latin typeface="Arial Black" pitchFamily="34" charset="0"/>
              </a:rPr>
              <a:t>Cecrope</a:t>
            </a:r>
            <a:r>
              <a:rPr lang="it-IT" sz="2200" dirty="0" smtClean="0">
                <a:solidFill>
                  <a:schemeClr val="tx1"/>
                </a:solidFill>
                <a:latin typeface="Arial Black" pitchFamily="34" charset="0"/>
              </a:rPr>
              <a:t> e tra i suoi sovrani poteva annoverare Egeo e Teseo. Inoltre in origine Atene era una società tribale: infatti la popolazione era divisa in quattro parti e ogni parte era </a:t>
            </a:r>
            <a:r>
              <a:rPr lang="it-IT" sz="2200" b="1" dirty="0" smtClean="0">
                <a:solidFill>
                  <a:schemeClr val="tx1"/>
                </a:solidFill>
                <a:latin typeface="Arial Black" pitchFamily="34" charset="0"/>
              </a:rPr>
              <a:t>divisa in più famiglie</a:t>
            </a:r>
            <a:r>
              <a:rPr lang="it-IT" dirty="0" smtClean="0">
                <a:solidFill>
                  <a:schemeClr val="tx1"/>
                </a:solidFill>
              </a:rPr>
              <a:t>.</a:t>
            </a:r>
            <a:endParaRPr lang="it-IT" dirty="0"/>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effectLst>
                  <a:outerShdw blurRad="38100" dist="38100" dir="2700000" algn="tl">
                    <a:srgbClr val="000000">
                      <a:alpha val="43137"/>
                    </a:srgbClr>
                  </a:outerShdw>
                </a:effectLst>
                <a:latin typeface="Bradley Hand ITC" pitchFamily="66" charset="0"/>
              </a:rPr>
              <a:t>Il governo</a:t>
            </a:r>
            <a:endParaRPr lang="it-IT" b="1" dirty="0">
              <a:solidFill>
                <a:srgbClr val="FF0000"/>
              </a:solidFill>
              <a:effectLst>
                <a:outerShdw blurRad="38100" dist="38100" dir="2700000" algn="tl">
                  <a:srgbClr val="000000">
                    <a:alpha val="43137"/>
                  </a:srgbClr>
                </a:outerShdw>
              </a:effectLst>
              <a:latin typeface="Bradley Hand ITC" pitchFamily="66" charset="0"/>
            </a:endParaRPr>
          </a:p>
        </p:txBody>
      </p:sp>
      <p:sp>
        <p:nvSpPr>
          <p:cNvPr id="3" name="Segnaposto contenuto 2"/>
          <p:cNvSpPr>
            <a:spLocks noGrp="1"/>
          </p:cNvSpPr>
          <p:nvPr>
            <p:ph idx="1"/>
          </p:nvPr>
        </p:nvSpPr>
        <p:spPr/>
        <p:txBody>
          <a:bodyPr>
            <a:normAutofit fontScale="92500"/>
          </a:bodyPr>
          <a:lstStyle/>
          <a:p>
            <a:r>
              <a:rPr lang="it-IT" sz="2000" dirty="0" smtClean="0">
                <a:latin typeface="Arial Black" pitchFamily="34" charset="0"/>
              </a:rPr>
              <a:t>Atene era governata da un consiglio di 9 magistrati,detti arconti,nominati annualmente tra le famiglie aristocratiche della città. Tra essi uno conservava l’antico titolo di </a:t>
            </a:r>
            <a:r>
              <a:rPr lang="it-IT" sz="2000" dirty="0" err="1" smtClean="0">
                <a:latin typeface="Arial Black" pitchFamily="34" charset="0"/>
              </a:rPr>
              <a:t>basilèus</a:t>
            </a:r>
            <a:r>
              <a:rPr lang="it-IT" sz="2000" dirty="0" smtClean="0">
                <a:latin typeface="Arial Black" pitchFamily="34" charset="0"/>
              </a:rPr>
              <a:t>, cioè Re,e le relative competenze religiose; un altro, il polemarco,aveva il comando dell’esercito, gli altri custodivano le leggi e le tramandavano. Scaduto il loro mandato, i 9 arconti entravano a far parte di un consiglio degli anziani,che si radunavano in cima al colle dedicato ad Ares e perciò chiamato areopago: i suoi compiti erano eleggere gli arconti e vigilare sul loro operato e giudicare i crimini di sangue. Esisteva anche un assemblea di tutto il popolo detta </a:t>
            </a:r>
            <a:r>
              <a:rPr lang="it-IT" sz="2000" dirty="0" err="1" smtClean="0">
                <a:latin typeface="Arial Black" pitchFamily="34" charset="0"/>
              </a:rPr>
              <a:t>ecclesìa</a:t>
            </a:r>
            <a:r>
              <a:rPr lang="it-IT" sz="2000" dirty="0" smtClean="0">
                <a:latin typeface="Arial Black" pitchFamily="34" charset="0"/>
              </a:rPr>
              <a:t> che però nell’epoca arcaica doveva avere scarso peso nel governo.</a:t>
            </a:r>
          </a:p>
          <a:p>
            <a:r>
              <a:rPr lang="it-IT" sz="2000" dirty="0" smtClean="0">
                <a:latin typeface="Arial Black" pitchFamily="34" charset="0"/>
              </a:rPr>
              <a:t> </a:t>
            </a:r>
            <a:endParaRPr lang="it-IT" sz="2000" dirty="0">
              <a:latin typeface="Arial Black" pitchFamily="34"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p:stCondLst>
                              <p:cond delay="2000"/>
                            </p:stCondLst>
                            <p:childTnLst>
                              <p:par>
                                <p:cTn id="9" presetID="56" presetClass="entr" presetSubtype="0" fill="hold"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by="(-#ppt_w*2)" calcmode="lin" valueType="num">
                                      <p:cBhvr rctx="PPT">
                                        <p:cTn id="11" dur="250" autoRev="1" fill="hold">
                                          <p:stCondLst>
                                            <p:cond delay="0"/>
                                          </p:stCondLst>
                                        </p:cTn>
                                        <p:tgtEl>
                                          <p:spTgt spid="3">
                                            <p:txEl>
                                              <p:pRg st="0" end="0"/>
                                            </p:txEl>
                                          </p:spTgt>
                                        </p:tgtEl>
                                        <p:attrNameLst>
                                          <p:attrName>ppt_w</p:attrName>
                                        </p:attrNameLst>
                                      </p:cBhvr>
                                    </p:anim>
                                    <p:anim by="(#ppt_w*0.50)" calcmode="lin" valueType="num">
                                      <p:cBhvr>
                                        <p:cTn id="12" dur="250" decel="50000" autoRev="1" fill="hold">
                                          <p:stCondLst>
                                            <p:cond delay="0"/>
                                          </p:stCondLst>
                                        </p:cTn>
                                        <p:tgtEl>
                                          <p:spTgt spid="3">
                                            <p:txEl>
                                              <p:pRg st="0" end="0"/>
                                            </p:txEl>
                                          </p:spTgt>
                                        </p:tgtEl>
                                        <p:attrNameLst>
                                          <p:attrName>ppt_x</p:attrName>
                                        </p:attrNameLst>
                                      </p:cBhvr>
                                    </p:anim>
                                    <p:anim from="(-#ppt_h/2)" to="(#ppt_y)" calcmode="lin" valueType="num">
                                      <p:cBhvr>
                                        <p:cTn id="13" dur="500" fill="hold">
                                          <p:stCondLst>
                                            <p:cond delay="0"/>
                                          </p:stCondLst>
                                        </p:cTn>
                                        <p:tgtEl>
                                          <p:spTgt spid="3">
                                            <p:txEl>
                                              <p:pRg st="0" end="0"/>
                                            </p:txEl>
                                          </p:spTgt>
                                        </p:tgtEl>
                                        <p:attrNameLst>
                                          <p:attrName>ppt_y</p:attrName>
                                        </p:attrNameLst>
                                      </p:cBhvr>
                                    </p:anim>
                                    <p:animRot by="21600000">
                                      <p:cBhvr>
                                        <p:cTn id="14" dur="500" fill="hold">
                                          <p:stCondLst>
                                            <p:cond delay="0"/>
                                          </p:stCondLst>
                                        </p:cTn>
                                        <p:tgtEl>
                                          <p:spTgt spid="3">
                                            <p:txEl>
                                              <p:pRg st="0" end="0"/>
                                            </p:txEl>
                                          </p:spTgt>
                                        </p:tgtEl>
                                        <p:attrNameLst>
                                          <p:attrName>r</p:attrName>
                                        </p:attrNameLst>
                                      </p:cBhvr>
                                    </p:animRot>
                                  </p:childTnLst>
                                </p:cTn>
                              </p:par>
                              <p:par>
                                <p:cTn id="15" presetID="56" presetClass="entr" presetSubtype="0" fill="hold" nodeType="with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by="(-#ppt_w*2)" calcmode="lin" valueType="num">
                                      <p:cBhvr rctx="PPT">
                                        <p:cTn id="17" dur="500" autoRev="1" fill="hold">
                                          <p:stCondLst>
                                            <p:cond delay="0"/>
                                          </p:stCondLst>
                                        </p:cTn>
                                        <p:tgtEl>
                                          <p:spTgt spid="3">
                                            <p:txEl>
                                              <p:pRg st="1" end="1"/>
                                            </p:txEl>
                                          </p:spTgt>
                                        </p:tgtEl>
                                        <p:attrNameLst>
                                          <p:attrName>ppt_w</p:attrName>
                                        </p:attrNameLst>
                                      </p:cBhvr>
                                    </p:anim>
                                    <p:anim by="(#ppt_w*0.50)" calcmode="lin" valueType="num">
                                      <p:cBhvr>
                                        <p:cTn id="18" dur="500" decel="50000" autoRev="1" fill="hold">
                                          <p:stCondLst>
                                            <p:cond delay="0"/>
                                          </p:stCondLst>
                                        </p:cTn>
                                        <p:tgtEl>
                                          <p:spTgt spid="3">
                                            <p:txEl>
                                              <p:pRg st="1" end="1"/>
                                            </p:txEl>
                                          </p:spTgt>
                                        </p:tgtEl>
                                        <p:attrNameLst>
                                          <p:attrName>ppt_x</p:attrName>
                                        </p:attrNameLst>
                                      </p:cBhvr>
                                    </p:anim>
                                    <p:anim from="(-#ppt_h/2)" to="(#ppt_y)" calcmode="lin" valueType="num">
                                      <p:cBhvr>
                                        <p:cTn id="19" dur="1000" fill="hold">
                                          <p:stCondLst>
                                            <p:cond delay="0"/>
                                          </p:stCondLst>
                                        </p:cTn>
                                        <p:tgtEl>
                                          <p:spTgt spid="3">
                                            <p:txEl>
                                              <p:pRg st="1" end="1"/>
                                            </p:txEl>
                                          </p:spTgt>
                                        </p:tgtEl>
                                        <p:attrNameLst>
                                          <p:attrName>ppt_y</p:attrName>
                                        </p:attrNameLst>
                                      </p:cBhvr>
                                    </p:anim>
                                    <p:animRot by="21600000">
                                      <p:cBhvr>
                                        <p:cTn id="20"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Peloponnesian_war_image.jpg"/>
          <p:cNvPicPr>
            <a:picLocks noGrp="1" noChangeAspect="1"/>
          </p:cNvPicPr>
          <p:nvPr>
            <p:ph idx="1"/>
          </p:nvPr>
        </p:nvPicPr>
        <p:blipFill>
          <a:blip r:embed="rId2" cstate="print"/>
          <a:stretch>
            <a:fillRect/>
          </a:stretch>
        </p:blipFill>
        <p:spPr>
          <a:xfrm>
            <a:off x="899592" y="1484784"/>
            <a:ext cx="7128792" cy="3960440"/>
          </a:xfrm>
          <a:prstGeom prst="rect">
            <a:avLst/>
          </a:prstGeom>
          <a:ln>
            <a:noFill/>
          </a:ln>
          <a:effectLst>
            <a:softEdge rad="112500"/>
          </a:effectLst>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latin typeface="Bradley Hand ITC" pitchFamily="66" charset="0"/>
              </a:rPr>
              <a:t>DRACONE</a:t>
            </a:r>
            <a:endParaRPr lang="it-IT" b="1" dirty="0">
              <a:solidFill>
                <a:srgbClr val="FF0000"/>
              </a:solidFill>
              <a:effectLst>
                <a:outerShdw blurRad="38100" dist="38100" dir="2700000" algn="tl">
                  <a:srgbClr val="000000">
                    <a:alpha val="43137"/>
                  </a:srgbClr>
                </a:outerShdw>
              </a:effectLst>
              <a:latin typeface="Bradley Hand ITC" pitchFamily="66" charset="0"/>
            </a:endParaRPr>
          </a:p>
        </p:txBody>
      </p:sp>
      <p:sp>
        <p:nvSpPr>
          <p:cNvPr id="3" name="Segnaposto contenuto 2"/>
          <p:cNvSpPr>
            <a:spLocks noGrp="1"/>
          </p:cNvSpPr>
          <p:nvPr>
            <p:ph idx="1"/>
          </p:nvPr>
        </p:nvSpPr>
        <p:spPr/>
        <p:txBody>
          <a:bodyPr>
            <a:noAutofit/>
          </a:bodyPr>
          <a:lstStyle/>
          <a:p>
            <a:r>
              <a:rPr lang="it-IT" sz="1600" dirty="0">
                <a:latin typeface="Arial Black" pitchFamily="34" charset="0"/>
              </a:rPr>
              <a:t>Nato intorno al 650 </a:t>
            </a:r>
            <a:r>
              <a:rPr lang="it-IT" sz="1600" dirty="0" smtClean="0">
                <a:latin typeface="Arial Black" pitchFamily="34" charset="0"/>
              </a:rPr>
              <a:t>a.C., </a:t>
            </a:r>
            <a:r>
              <a:rPr lang="it-IT" sz="1600" dirty="0">
                <a:latin typeface="Arial Black" pitchFamily="34" charset="0"/>
              </a:rPr>
              <a:t>è noto per aver inserito nel mondo greco il primo codice penale della storia e la durezza e la severità delle sue leggi hanno dato origine ad espressioni in cui il termine </a:t>
            </a:r>
            <a:r>
              <a:rPr lang="it-IT" sz="1600" i="1" dirty="0">
                <a:latin typeface="Arial Black" pitchFamily="34" charset="0"/>
              </a:rPr>
              <a:t>draconiano</a:t>
            </a:r>
            <a:r>
              <a:rPr lang="it-IT" sz="1600" dirty="0">
                <a:latin typeface="Arial Black" pitchFamily="34" charset="0"/>
              </a:rPr>
              <a:t> viene utilizzato come aggettivo, come ad esempio </a:t>
            </a:r>
            <a:r>
              <a:rPr lang="it-IT" sz="1600" i="1" dirty="0">
                <a:latin typeface="Arial Black" pitchFamily="34" charset="0"/>
              </a:rPr>
              <a:t>leggi draconiane</a:t>
            </a:r>
            <a:r>
              <a:rPr lang="it-IT" sz="1600" dirty="0">
                <a:latin typeface="Arial Black" pitchFamily="34" charset="0"/>
              </a:rPr>
              <a:t> o </a:t>
            </a:r>
            <a:r>
              <a:rPr lang="it-IT" sz="1600" i="1" dirty="0">
                <a:latin typeface="Arial Black" pitchFamily="34" charset="0"/>
              </a:rPr>
              <a:t>punizione draconiana</a:t>
            </a:r>
            <a:r>
              <a:rPr lang="it-IT" sz="1600" dirty="0">
                <a:latin typeface="Arial Black" pitchFamily="34" charset="0"/>
              </a:rPr>
              <a:t>.</a:t>
            </a:r>
          </a:p>
          <a:p>
            <a:r>
              <a:rPr lang="it-IT" sz="1600" dirty="0">
                <a:latin typeface="Arial Black" pitchFamily="34" charset="0"/>
              </a:rPr>
              <a:t>Morì nel 600 a.C. circa in maniera bizzarra: mentre era in visita sull'isola di Egina per essere riverito di fronte a una grande folla nel corso di un evento teatrale, </a:t>
            </a:r>
            <a:r>
              <a:rPr lang="it-IT" sz="1600" dirty="0" err="1">
                <a:latin typeface="Arial Black" pitchFamily="34" charset="0"/>
              </a:rPr>
              <a:t>Dracone</a:t>
            </a:r>
            <a:r>
              <a:rPr lang="it-IT" sz="1600" dirty="0">
                <a:latin typeface="Arial Black" pitchFamily="34" charset="0"/>
              </a:rPr>
              <a:t> fu coperto da così tanti cappucci e mantelli preparati in suo onore da finire per essere soffocato a </a:t>
            </a:r>
            <a:r>
              <a:rPr lang="it-IT" sz="1600" dirty="0" smtClean="0">
                <a:latin typeface="Arial Black" pitchFamily="34" charset="0"/>
              </a:rPr>
              <a:t>morte.</a:t>
            </a:r>
            <a:endParaRPr lang="it-IT" sz="1600" dirty="0">
              <a:latin typeface="Arial Black" pitchFamily="34" charset="0"/>
            </a:endParaRPr>
          </a:p>
          <a:p>
            <a:r>
              <a:rPr lang="it-IT" sz="1600" dirty="0">
                <a:latin typeface="Arial Black" pitchFamily="34" charset="0"/>
              </a:rPr>
              <a:t>Le leggi di </a:t>
            </a:r>
            <a:r>
              <a:rPr lang="it-IT" sz="1600" dirty="0" err="1" smtClean="0">
                <a:latin typeface="Arial Black" pitchFamily="34" charset="0"/>
              </a:rPr>
              <a:t>Dracone</a:t>
            </a:r>
            <a:r>
              <a:rPr lang="it-IT" sz="1600" dirty="0" smtClean="0">
                <a:latin typeface="Arial Black" pitchFamily="34" charset="0"/>
              </a:rPr>
              <a:t>:</a:t>
            </a:r>
            <a:endParaRPr lang="it-IT" sz="1600" dirty="0">
              <a:latin typeface="Arial Black" pitchFamily="34" charset="0"/>
            </a:endParaRPr>
          </a:p>
          <a:p>
            <a:r>
              <a:rPr lang="it-IT" sz="1600" dirty="0">
                <a:latin typeface="Arial Black" pitchFamily="34" charset="0"/>
              </a:rPr>
              <a:t>Nel 621 a.C. </a:t>
            </a:r>
            <a:r>
              <a:rPr lang="it-IT" sz="1600" dirty="0" err="1">
                <a:latin typeface="Arial Black" pitchFamily="34" charset="0"/>
              </a:rPr>
              <a:t>Dracone</a:t>
            </a:r>
            <a:r>
              <a:rPr lang="it-IT" sz="1600" dirty="0">
                <a:latin typeface="Arial Black" pitchFamily="34" charset="0"/>
              </a:rPr>
              <a:t> emanò una legge sull'omicidio che segnò la nascita del diritto penale. In questa legge si distingueva per la prima volta nel diritto il grado di responsabilità personale: chi aveva commesso l'omicidio involontariamente, si pensi ad esempio al progettista di una casa che poi era crollata uccidendone gli abitanti, era condannato all'esilio. Il tribunale che se ne occupava era formato da cinquantun </a:t>
            </a:r>
            <a:r>
              <a:rPr lang="it-IT" sz="1600" dirty="0" err="1">
                <a:latin typeface="Arial Black" pitchFamily="34" charset="0"/>
              </a:rPr>
              <a:t>efeti</a:t>
            </a:r>
            <a:r>
              <a:rPr lang="it-IT" sz="1600" dirty="0">
                <a:latin typeface="Arial Black" pitchFamily="34" charset="0"/>
              </a:rPr>
              <a:t>. Chi invece aveva commesso l'omicidio volontariamente era condannato a morte dall'areopago</a:t>
            </a:r>
            <a:r>
              <a:rPr lang="it-IT" sz="1600" dirty="0" smtClean="0">
                <a:latin typeface="Arial Black" pitchFamily="34" charset="0"/>
              </a:rPr>
              <a:t>.</a:t>
            </a:r>
            <a:endParaRPr lang="it-IT" sz="1600" dirty="0">
              <a:latin typeface="Arial Black"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
                                          </p:val>
                                        </p:tav>
                                        <p:tav tm="100000">
                                          <p:val>
                                            <p:strVal val="#ppt_x"/>
                                          </p:val>
                                        </p:tav>
                                      </p:tavLst>
                                    </p:anim>
                                    <p:anim calcmode="lin" valueType="num">
                                      <p:cBhvr>
                                        <p:cTn id="8" dur="2000" fill="hold"/>
                                        <p:tgtEl>
                                          <p:spTgt spid="2"/>
                                        </p:tgtEl>
                                        <p:attrNameLst>
                                          <p:attrName>ppt_y</p:attrName>
                                        </p:attrNameLst>
                                      </p:cBhvr>
                                      <p:tavLst>
                                        <p:tav tm="0">
                                          <p:val>
                                            <p:strVal val="#ppt_y+1"/>
                                          </p:val>
                                        </p:tav>
                                        <p:tav tm="100000">
                                          <p:val>
                                            <p:strVal val="#ppt_y-1"/>
                                          </p:val>
                                        </p:tav>
                                      </p:tavLst>
                                    </p:anim>
                                  </p:childTnLst>
                                </p:cTn>
                              </p:par>
                            </p:childTnLst>
                          </p:cTn>
                        </p:par>
                        <p:par>
                          <p:cTn id="9" fill="hold">
                            <p:stCondLst>
                              <p:cond delay="2000"/>
                            </p:stCondLst>
                            <p:childTnLst>
                              <p:par>
                                <p:cTn id="10" presetID="25"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par>
                          <p:cTn id="20" fill="hold">
                            <p:stCondLst>
                              <p:cond delay="3000"/>
                            </p:stCondLst>
                            <p:childTnLst>
                              <p:par>
                                <p:cTn id="21" presetID="25"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par>
                          <p:cTn id="31" fill="hold">
                            <p:stCondLst>
                              <p:cond delay="4000"/>
                            </p:stCondLst>
                            <p:childTnLst>
                              <p:par>
                                <p:cTn id="32" presetID="25" presetClass="entr" presetSubtype="0" fill="hold"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2" end="2"/>
                                            </p:txEl>
                                          </p:spTgt>
                                        </p:tgtEl>
                                      </p:cBhvr>
                                    </p:animEffect>
                                  </p:childTnLst>
                                </p:cTn>
                              </p:par>
                              <p:par>
                                <p:cTn id="42" presetID="25" presetClass="entr" presetSubtype="0" fill="hold"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7"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47500" lnSpcReduction="20000"/>
          </a:bodyPr>
          <a:lstStyle/>
          <a:p>
            <a:r>
              <a:rPr lang="it-IT" dirty="0" smtClean="0">
                <a:latin typeface="Arial Black" pitchFamily="34" charset="0"/>
              </a:rPr>
              <a:t>Con questo decreto </a:t>
            </a:r>
            <a:r>
              <a:rPr lang="it-IT" dirty="0" err="1" smtClean="0">
                <a:latin typeface="Arial Black" pitchFamily="34" charset="0"/>
              </a:rPr>
              <a:t>Dracone</a:t>
            </a:r>
            <a:r>
              <a:rPr lang="it-IT" dirty="0" smtClean="0">
                <a:latin typeface="Arial Black" pitchFamily="34" charset="0"/>
              </a:rPr>
              <a:t> poneva fine alle sanguinose vendette dei parenti delle vittime poiché il reato doveva essere riconosciuto da un apposito tribunale. Il legislatore dovette però concedere un'eccezione, che riguardava l'"omicidio giusto". Infatti, in caso di illegittima relazione carnale della moglie, della figlia, della sorella, della madre o della concubina, al cittadino ateniese era consentito ucciderla, se colta in flagranza di reato. Tale principio legale è stato accolto nel diritto di molti Paesi, resistendo pressoché inalterato nei secoli. In Italia, ad esempio, è sopravvissuta una norma fino al 1981 che mitigava la pena in caso di omicidio definito come "delitto d'onor".</a:t>
            </a:r>
          </a:p>
          <a:p>
            <a:r>
              <a:rPr lang="it-IT" dirty="0" smtClean="0">
                <a:latin typeface="Arial Black" pitchFamily="34" charset="0"/>
              </a:rPr>
              <a:t>Il codice di leggi di </a:t>
            </a:r>
            <a:r>
              <a:rPr lang="it-IT" dirty="0" err="1" smtClean="0">
                <a:latin typeface="Arial Black" pitchFamily="34" charset="0"/>
              </a:rPr>
              <a:t>Dracone</a:t>
            </a:r>
            <a:r>
              <a:rPr lang="it-IT" dirty="0" smtClean="0">
                <a:latin typeface="Arial Black" pitchFamily="34" charset="0"/>
              </a:rPr>
              <a:t> è ricordato per la sua particolare severità: la pena di morte era la </a:t>
            </a:r>
            <a:r>
              <a:rPr lang="it-IT" sz="4200" dirty="0" smtClean="0">
                <a:latin typeface="Arial Black" pitchFamily="34" charset="0"/>
              </a:rPr>
              <a:t>punizione</a:t>
            </a:r>
            <a:r>
              <a:rPr lang="it-IT" dirty="0" smtClean="0">
                <a:latin typeface="Arial Black" pitchFamily="34" charset="0"/>
              </a:rPr>
              <a:t> anche per piccole infrazioni. Ogni debitore, il cui stato sociale fosse inferiore a quello del suo creditore, ne diventava automaticamente schiavo, mentre la punizione era più lieve per chi avesse debiti nei confronti di una persona di classe inferiore. Il codice di </a:t>
            </a:r>
            <a:r>
              <a:rPr lang="it-IT" dirty="0" err="1" smtClean="0">
                <a:latin typeface="Arial Black" pitchFamily="34" charset="0"/>
              </a:rPr>
              <a:t>Dracone</a:t>
            </a:r>
            <a:r>
              <a:rPr lang="it-IT" dirty="0" smtClean="0">
                <a:latin typeface="Arial Black" pitchFamily="34" charset="0"/>
              </a:rPr>
              <a:t> fu sostituito proprio per la sua severità da quello di Solone nella prima parte del </a:t>
            </a:r>
            <a:r>
              <a:rPr lang="it-IT" dirty="0" err="1" smtClean="0">
                <a:latin typeface="Arial Black" pitchFamily="34" charset="0"/>
              </a:rPr>
              <a:t>VI</a:t>
            </a:r>
            <a:r>
              <a:rPr lang="it-IT" dirty="0" smtClean="0">
                <a:latin typeface="Arial Black" pitchFamily="34" charset="0"/>
              </a:rPr>
              <a:t> secolo a.C.</a:t>
            </a:r>
          </a:p>
          <a:p>
            <a:r>
              <a:rPr lang="it-IT" dirty="0" err="1" smtClean="0">
                <a:latin typeface="Arial Black" pitchFamily="34" charset="0"/>
              </a:rPr>
              <a:t>Dracone</a:t>
            </a:r>
            <a:r>
              <a:rPr lang="it-IT" dirty="0" smtClean="0">
                <a:latin typeface="Arial Black" pitchFamily="34" charset="0"/>
              </a:rPr>
              <a:t> viene ricordato anche per essere stato il primo a codificare le leggi ateniesi; contrariamente alle credenze popolari non fu invece il creatore di queste leggi. Il suo codice ebbe in parte anche la funzione di uniformare i metri di giudizio e ridurre gli abusi commessi dai giudici.</a:t>
            </a:r>
          </a:p>
          <a:p>
            <a:endParaRPr lang="it-IT"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600" decel="100000"/>
                                        <p:tgtEl>
                                          <p:spTgt spid="3">
                                            <p:txEl>
                                              <p:pRg st="1" end="1"/>
                                            </p:txEl>
                                          </p:spTgt>
                                        </p:tgtEl>
                                      </p:cBhvr>
                                    </p:animEffect>
                                    <p:anim calcmode="lin" valueType="num">
                                      <p:cBhvr>
                                        <p:cTn id="25"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0" fill="hold">
                            <p:stCondLst>
                              <p:cond delay="4000"/>
                            </p:stCondLst>
                            <p:childTnLst>
                              <p:par>
                                <p:cTn id="31" presetID="30" presetClass="entr" presetSubtype="0" fill="hold" nodeType="after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600" decel="100000"/>
                                        <p:tgtEl>
                                          <p:spTgt spid="3">
                                            <p:txEl>
                                              <p:pRg st="2" end="2"/>
                                            </p:txEl>
                                          </p:spTgt>
                                        </p:tgtEl>
                                      </p:cBhvr>
                                    </p:animEffect>
                                    <p:anim calcmode="lin" valueType="num">
                                      <p:cBhvr>
                                        <p:cTn id="34"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descr="download (6).jpg"/>
          <p:cNvPicPr>
            <a:picLocks noGrp="1" noChangeAspect="1"/>
          </p:cNvPicPr>
          <p:nvPr>
            <p:ph idx="1"/>
          </p:nvPr>
        </p:nvPicPr>
        <p:blipFill>
          <a:blip r:embed="rId2" cstate="print"/>
          <a:stretch>
            <a:fillRect/>
          </a:stretch>
        </p:blipFill>
        <p:spPr>
          <a:xfrm>
            <a:off x="2267744" y="764704"/>
            <a:ext cx="4608512" cy="5785153"/>
          </a:xfrm>
          <a:prstGeom prst="rect">
            <a:avLst/>
          </a:prstGeom>
          <a:ln>
            <a:noFill/>
          </a:ln>
          <a:effectLst>
            <a:softEdge rad="112500"/>
          </a:effectLst>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latin typeface="Bradley Hand ITC" pitchFamily="66" charset="0"/>
              </a:rPr>
              <a:t>solone</a:t>
            </a:r>
            <a:endParaRPr lang="it-IT" b="1" dirty="0">
              <a:solidFill>
                <a:srgbClr val="FF0000"/>
              </a:solidFill>
              <a:effectLst>
                <a:outerShdw blurRad="38100" dist="38100" dir="2700000" algn="tl">
                  <a:srgbClr val="000000">
                    <a:alpha val="43137"/>
                  </a:srgbClr>
                </a:outerShdw>
              </a:effectLst>
              <a:latin typeface="Bradley Hand ITC" pitchFamily="66" charset="0"/>
            </a:endParaRPr>
          </a:p>
        </p:txBody>
      </p:sp>
      <p:sp>
        <p:nvSpPr>
          <p:cNvPr id="3" name="Segnaposto contenuto 2"/>
          <p:cNvSpPr>
            <a:spLocks noGrp="1"/>
          </p:cNvSpPr>
          <p:nvPr>
            <p:ph idx="1"/>
          </p:nvPr>
        </p:nvSpPr>
        <p:spPr/>
        <p:txBody>
          <a:bodyPr>
            <a:normAutofit/>
          </a:bodyPr>
          <a:lstStyle/>
          <a:p>
            <a:r>
              <a:rPr lang="it-IT" sz="2000" dirty="0" smtClean="0">
                <a:latin typeface="Arial Black" pitchFamily="34" charset="0"/>
              </a:rPr>
              <a:t>Solone fu arconte nel 594-593 a.C. </a:t>
            </a:r>
          </a:p>
          <a:p>
            <a:r>
              <a:rPr lang="it-IT" sz="2000" dirty="0" smtClean="0">
                <a:latin typeface="Arial Black" pitchFamily="34" charset="0"/>
              </a:rPr>
              <a:t>Egli fu eletto in un momento in cui il conflitto sociale era acutizzato, anche a causa delle difficili condizioni di vita degli strati inferiori della popolazione; così, pure essendo di origine aristocratica, Solone introdusse alcune innovazioni che miravano ad allargare il governo della città anche ai non aristocratici e a migliorare le condizioni di vita dei ceti meno abbienti. Tra i suoi provvedimenti due in particolare ebbero un ruolo fondamentale per il successivo sviluppo di Atene.</a:t>
            </a: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par>
                          <p:cTn id="10" fill="hold">
                            <p:stCondLst>
                              <p:cond delay="1750"/>
                            </p:stCondLst>
                            <p:childTnLst>
                              <p:par>
                                <p:cTn id="11" presetID="41" presetClass="entr" presetSubtype="0" fill="hold"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5" dur="1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3">
                                            <p:txEl>
                                              <p:pRg st="0" end="0"/>
                                            </p:txEl>
                                          </p:spTgt>
                                        </p:tgtEl>
                                      </p:cBhvr>
                                    </p:animEffect>
                                  </p:childTnLst>
                                </p:cTn>
                              </p:par>
                            </p:childTnLst>
                          </p:cTn>
                        </p:par>
                        <p:par>
                          <p:cTn id="18" fill="hold">
                            <p:stCondLst>
                              <p:cond delay="5550"/>
                            </p:stCondLst>
                            <p:childTnLst>
                              <p:par>
                                <p:cTn id="19" presetID="41" presetClass="entr" presetSubtype="0" fill="hold" nodeType="after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endParaRPr lang="it-IT" dirty="0"/>
          </a:p>
        </p:txBody>
      </p:sp>
      <p:pic>
        <p:nvPicPr>
          <p:cNvPr id="4" name="Segnaposto contenuto 3" descr="download (5).jpg"/>
          <p:cNvPicPr>
            <a:picLocks noGrp="1" noChangeAspect="1"/>
          </p:cNvPicPr>
          <p:nvPr>
            <p:ph idx="1"/>
          </p:nvPr>
        </p:nvPicPr>
        <p:blipFill>
          <a:blip r:embed="rId2" cstate="print"/>
          <a:stretch>
            <a:fillRect/>
          </a:stretch>
        </p:blipFill>
        <p:spPr>
          <a:xfrm>
            <a:off x="2627784" y="507611"/>
            <a:ext cx="3672408" cy="6111935"/>
          </a:xfrm>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355</Words>
  <Application>Microsoft Office PowerPoint</Application>
  <PresentationFormat>Presentazione su schermo (4:3)</PresentationFormat>
  <Paragraphs>25</Paragraphs>
  <Slides>11</Slides>
  <Notes>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 ATENE</vt:lpstr>
      <vt:lpstr>Diapositiva 2</vt:lpstr>
      <vt:lpstr>Il governo</vt:lpstr>
      <vt:lpstr>Diapositiva 4</vt:lpstr>
      <vt:lpstr>DRACONE</vt:lpstr>
      <vt:lpstr>Diapositiva 6</vt:lpstr>
      <vt:lpstr>Diapositiva 7</vt:lpstr>
      <vt:lpstr>solone</vt:lpstr>
      <vt:lpstr>                                         </vt:lpstr>
      <vt:lpstr>Diapositiva 10</vt:lpstr>
      <vt:lpstr>Diapositiva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ATENE</dc:title>
  <dc:creator>Studente12</dc:creator>
  <cp:lastModifiedBy>Studente12</cp:lastModifiedBy>
  <cp:revision>13</cp:revision>
  <dcterms:created xsi:type="dcterms:W3CDTF">2018-01-15T08:14:05Z</dcterms:created>
  <dcterms:modified xsi:type="dcterms:W3CDTF">2018-01-22T08:31:39Z</dcterms:modified>
</cp:coreProperties>
</file>