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61" r:id="rId3"/>
    <p:sldId id="259" r:id="rId4"/>
    <p:sldId id="260" r:id="rId5"/>
    <p:sldId id="262" r:id="rId6"/>
    <p:sldId id="263" r:id="rId7"/>
    <p:sldId id="264" r:id="rId8"/>
    <p:sldId id="265" r:id="rId9"/>
    <p:sldId id="266" r:id="rId10"/>
    <p:sldId id="268" r:id="rId11"/>
    <p:sldId id="269" r:id="rId1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5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9C0C633-32FD-400E-9CA1-8EE615E21944}" type="datetimeFigureOut">
              <a:rPr lang="it-IT" smtClean="0"/>
              <a:pPr/>
              <a:t>22/01/2018</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369B17-47C6-4F8C-A1BF-97E7DC83E3A8}"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pPr eaLnBrk="1" hangingPunct="1"/>
            <a:endParaRPr 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5455902B-6F7E-46FF-A14F-742061BC544E}" type="datetimeFigureOut">
              <a:rPr lang="it-IT" smtClean="0"/>
              <a:pPr/>
              <a:t>22/01/2018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70483A-5069-48C8-B9EB-D31D06A1D085}"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455902B-6F7E-46FF-A14F-742061BC544E}" type="datetimeFigureOut">
              <a:rPr lang="it-IT" smtClean="0"/>
              <a:pPr/>
              <a:t>22/01/2018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70483A-5069-48C8-B9EB-D31D06A1D085}"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455902B-6F7E-46FF-A14F-742061BC544E}" type="datetimeFigureOut">
              <a:rPr lang="it-IT" smtClean="0"/>
              <a:pPr/>
              <a:t>22/01/2018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70483A-5069-48C8-B9EB-D31D06A1D085}"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5455902B-6F7E-46FF-A14F-742061BC544E}" type="datetimeFigureOut">
              <a:rPr lang="it-IT" smtClean="0"/>
              <a:pPr/>
              <a:t>22/01/2018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70483A-5069-48C8-B9EB-D31D06A1D085}"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5455902B-6F7E-46FF-A14F-742061BC544E}" type="datetimeFigureOut">
              <a:rPr lang="it-IT" smtClean="0"/>
              <a:pPr/>
              <a:t>22/01/2018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3370483A-5069-48C8-B9EB-D31D06A1D085}"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5455902B-6F7E-46FF-A14F-742061BC544E}" type="datetimeFigureOut">
              <a:rPr lang="it-IT" smtClean="0"/>
              <a:pPr/>
              <a:t>22/01/2018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370483A-5069-48C8-B9EB-D31D06A1D085}"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5455902B-6F7E-46FF-A14F-742061BC544E}" type="datetimeFigureOut">
              <a:rPr lang="it-IT" smtClean="0"/>
              <a:pPr/>
              <a:t>22/01/2018</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3370483A-5069-48C8-B9EB-D31D06A1D085}"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5455902B-6F7E-46FF-A14F-742061BC544E}" type="datetimeFigureOut">
              <a:rPr lang="it-IT" smtClean="0"/>
              <a:pPr/>
              <a:t>22/01/2018</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3370483A-5069-48C8-B9EB-D31D06A1D085}"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5455902B-6F7E-46FF-A14F-742061BC544E}" type="datetimeFigureOut">
              <a:rPr lang="it-IT" smtClean="0"/>
              <a:pPr/>
              <a:t>22/01/2018</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3370483A-5069-48C8-B9EB-D31D06A1D085}"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455902B-6F7E-46FF-A14F-742061BC544E}" type="datetimeFigureOut">
              <a:rPr lang="it-IT" smtClean="0"/>
              <a:pPr/>
              <a:t>22/01/2018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370483A-5069-48C8-B9EB-D31D06A1D085}"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5455902B-6F7E-46FF-A14F-742061BC544E}" type="datetimeFigureOut">
              <a:rPr lang="it-IT" smtClean="0"/>
              <a:pPr/>
              <a:t>22/01/2018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3370483A-5069-48C8-B9EB-D31D06A1D085}"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55902B-6F7E-46FF-A14F-742061BC544E}" type="datetimeFigureOut">
              <a:rPr lang="it-IT" smtClean="0"/>
              <a:pPr/>
              <a:t>22/01/2018</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70483A-5069-48C8-B9EB-D31D06A1D085}"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3568" y="260648"/>
            <a:ext cx="7772400" cy="1872207"/>
          </a:xfrm>
        </p:spPr>
        <p:txBody>
          <a:bodyPr/>
          <a:lstStyle/>
          <a:p>
            <a:r>
              <a:rPr lang="it-IT" dirty="0" smtClean="0"/>
              <a:t/>
            </a:r>
            <a:br>
              <a:rPr lang="it-IT" dirty="0" smtClean="0"/>
            </a:br>
            <a:r>
              <a:rPr lang="it-IT" b="1" dirty="0" smtClean="0">
                <a:solidFill>
                  <a:srgbClr val="FF0000"/>
                </a:solidFill>
                <a:effectLst>
                  <a:outerShdw blurRad="38100" dist="38100" dir="2700000" algn="tl">
                    <a:srgbClr val="000000">
                      <a:alpha val="43137"/>
                    </a:srgbClr>
                  </a:outerShdw>
                </a:effectLst>
                <a:latin typeface="Bradley Hand ITC" pitchFamily="66" charset="0"/>
              </a:rPr>
              <a:t>ATENE</a:t>
            </a:r>
            <a:endParaRPr lang="it-IT" dirty="0">
              <a:solidFill>
                <a:srgbClr val="FF0000"/>
              </a:solidFill>
              <a:effectLst>
                <a:outerShdw blurRad="38100" dist="38100" dir="2700000" algn="tl">
                  <a:srgbClr val="000000">
                    <a:alpha val="43137"/>
                  </a:srgbClr>
                </a:outerShdw>
              </a:effectLst>
            </a:endParaRPr>
          </a:p>
        </p:txBody>
      </p:sp>
      <p:sp>
        <p:nvSpPr>
          <p:cNvPr id="3" name="Sottotitolo 2"/>
          <p:cNvSpPr>
            <a:spLocks noGrp="1"/>
          </p:cNvSpPr>
          <p:nvPr>
            <p:ph type="subTitle" idx="1"/>
          </p:nvPr>
        </p:nvSpPr>
        <p:spPr>
          <a:xfrm>
            <a:off x="1371600" y="2348880"/>
            <a:ext cx="6400800" cy="1152128"/>
          </a:xfrm>
        </p:spPr>
        <p:txBody>
          <a:bodyPr>
            <a:noAutofit/>
          </a:bodyPr>
          <a:lstStyle/>
          <a:p>
            <a:r>
              <a:rPr lang="it-IT" sz="2000" dirty="0">
                <a:solidFill>
                  <a:schemeClr val="tx1"/>
                </a:solidFill>
                <a:latin typeface="Arial Black" pitchFamily="34" charset="0"/>
              </a:rPr>
              <a:t>La </a:t>
            </a:r>
            <a:r>
              <a:rPr lang="it-IT" sz="2000" i="1" dirty="0">
                <a:solidFill>
                  <a:schemeClr val="tx1"/>
                </a:solidFill>
                <a:latin typeface="Arial Black" pitchFamily="34" charset="0"/>
              </a:rPr>
              <a:t>polis</a:t>
            </a:r>
            <a:r>
              <a:rPr lang="it-IT" sz="2000" dirty="0">
                <a:solidFill>
                  <a:schemeClr val="tx1"/>
                </a:solidFill>
                <a:latin typeface="Arial Black" pitchFamily="34" charset="0"/>
              </a:rPr>
              <a:t> di </a:t>
            </a:r>
            <a:r>
              <a:rPr lang="it-IT" sz="2000" b="1" dirty="0">
                <a:solidFill>
                  <a:schemeClr val="tx1"/>
                </a:solidFill>
                <a:latin typeface="Arial Black" pitchFamily="34" charset="0"/>
              </a:rPr>
              <a:t>Atene</a:t>
            </a:r>
            <a:r>
              <a:rPr lang="it-IT" sz="2000" dirty="0">
                <a:solidFill>
                  <a:schemeClr val="tx1"/>
                </a:solidFill>
                <a:latin typeface="Arial Black" pitchFamily="34" charset="0"/>
              </a:rPr>
              <a:t> fu nell'antichità uno dei maggiori centri dell'antica Grecia e dell'area mediterranea, lasciando una traccia profonda nella storia politica e culturale dell'Europa.</a:t>
            </a:r>
          </a:p>
          <a:p>
            <a:r>
              <a:rPr lang="it-IT" sz="2000" dirty="0">
                <a:solidFill>
                  <a:schemeClr val="tx1"/>
                </a:solidFill>
                <a:latin typeface="Arial Black" pitchFamily="34" charset="0"/>
              </a:rPr>
              <a:t>Atene fu una </a:t>
            </a:r>
            <a:r>
              <a:rPr lang="it-IT" sz="2000" dirty="0" smtClean="0">
                <a:solidFill>
                  <a:schemeClr val="tx1"/>
                </a:solidFill>
                <a:latin typeface="Arial Black" pitchFamily="34" charset="0"/>
              </a:rPr>
              <a:t>città-stato, </a:t>
            </a:r>
            <a:r>
              <a:rPr lang="it-IT" sz="2000" dirty="0">
                <a:solidFill>
                  <a:schemeClr val="tx1"/>
                </a:solidFill>
                <a:latin typeface="Arial Black" pitchFamily="34" charset="0"/>
              </a:rPr>
              <a:t>la prima </a:t>
            </a:r>
            <a:r>
              <a:rPr lang="it-IT" sz="2000" dirty="0" smtClean="0">
                <a:solidFill>
                  <a:schemeClr val="tx1"/>
                </a:solidFill>
                <a:latin typeface="Arial Black" pitchFamily="34" charset="0"/>
              </a:rPr>
              <a:t>nella storia </a:t>
            </a:r>
            <a:r>
              <a:rPr lang="it-IT" sz="2000" dirty="0">
                <a:solidFill>
                  <a:schemeClr val="tx1"/>
                </a:solidFill>
                <a:latin typeface="Arial Black" pitchFamily="34" charset="0"/>
              </a:rPr>
              <a:t>dell'umanità ad adottare un sistema </a:t>
            </a:r>
            <a:r>
              <a:rPr lang="it-IT" sz="2000" dirty="0" smtClean="0">
                <a:solidFill>
                  <a:schemeClr val="tx1"/>
                </a:solidFill>
                <a:latin typeface="Arial Black" pitchFamily="34" charset="0"/>
              </a:rPr>
              <a:t>politico </a:t>
            </a:r>
            <a:r>
              <a:rPr lang="it-IT" sz="2000" dirty="0">
                <a:solidFill>
                  <a:schemeClr val="tx1"/>
                </a:solidFill>
                <a:latin typeface="Arial Black" pitchFamily="34" charset="0"/>
              </a:rPr>
              <a:t>democratico. È considerata inoltre la culla del teatro, della </a:t>
            </a:r>
            <a:r>
              <a:rPr lang="it-IT" sz="2000" dirty="0" smtClean="0">
                <a:solidFill>
                  <a:schemeClr val="tx1"/>
                </a:solidFill>
                <a:latin typeface="Arial Black" pitchFamily="34" charset="0"/>
              </a:rPr>
              <a:t>filosofia, </a:t>
            </a:r>
            <a:r>
              <a:rPr lang="it-IT" sz="2000" dirty="0">
                <a:solidFill>
                  <a:schemeClr val="tx1"/>
                </a:solidFill>
                <a:latin typeface="Arial Black" pitchFamily="34" charset="0"/>
              </a:rPr>
              <a:t>della storiografia, della pedagogia e della politica, intesa come partecipazione attiva dei </a:t>
            </a:r>
            <a:r>
              <a:rPr lang="it-IT" sz="2000" dirty="0" smtClean="0">
                <a:solidFill>
                  <a:schemeClr val="tx1"/>
                </a:solidFill>
                <a:latin typeface="Arial Black" pitchFamily="34" charset="0"/>
              </a:rPr>
              <a:t>cittadini</a:t>
            </a:r>
            <a:endParaRPr lang="it-IT" sz="2000" dirty="0">
              <a:solidFill>
                <a:schemeClr val="tx1"/>
              </a:solidFill>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par>
                          <p:cTn id="8" fill="hold">
                            <p:stCondLst>
                              <p:cond delay="2000"/>
                            </p:stCondLst>
                            <p:childTnLst>
                              <p:par>
                                <p:cTn id="9" presetID="23" presetClass="entr" presetSubtype="16"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3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3000" fill="hold"/>
                                        <p:tgtEl>
                                          <p:spTgt spid="3">
                                            <p:txEl>
                                              <p:pRg st="0" end="0"/>
                                            </p:txEl>
                                          </p:spTgt>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3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30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0" y="115888"/>
            <a:ext cx="9144000" cy="641350"/>
          </a:xfrm>
          <a:prstGeom prst="rect">
            <a:avLst/>
          </a:prstGeom>
          <a:noFill/>
          <a:ln w="9525">
            <a:noFill/>
            <a:miter lim="800000"/>
            <a:headEnd/>
            <a:tailEnd/>
          </a:ln>
          <a:effectLst/>
        </p:spPr>
        <p:txBody>
          <a:bodyPr>
            <a:spAutoFit/>
          </a:bodyPr>
          <a:lstStyle/>
          <a:p>
            <a:pPr algn="ctr">
              <a:spcBef>
                <a:spcPct val="50000"/>
              </a:spcBef>
              <a:defRPr/>
            </a:pPr>
            <a:r>
              <a:rPr lang="it-IT" sz="3600" b="1" dirty="0">
                <a:solidFill>
                  <a:srgbClr val="FF0000"/>
                </a:solidFill>
                <a:effectLst>
                  <a:outerShdw blurRad="38100" dist="38100" dir="2700000" algn="tl">
                    <a:srgbClr val="000000">
                      <a:alpha val="43137"/>
                    </a:srgbClr>
                  </a:outerShdw>
                </a:effectLst>
                <a:latin typeface="Bradley Hand ITC" pitchFamily="66" charset="0"/>
              </a:rPr>
              <a:t>I commerci</a:t>
            </a:r>
            <a:endParaRPr lang="en-US" sz="3600" b="1" dirty="0">
              <a:solidFill>
                <a:srgbClr val="FF0000"/>
              </a:solidFill>
              <a:effectLst>
                <a:outerShdw blurRad="38100" dist="38100" dir="2700000" algn="tl">
                  <a:srgbClr val="000000">
                    <a:alpha val="43137"/>
                  </a:srgbClr>
                </a:outerShdw>
              </a:effectLst>
              <a:latin typeface="Bradley Hand ITC" pitchFamily="66" charset="0"/>
            </a:endParaRPr>
          </a:p>
        </p:txBody>
      </p:sp>
      <p:sp>
        <p:nvSpPr>
          <p:cNvPr id="10" name="Segnaposto contenuto 2"/>
          <p:cNvSpPr>
            <a:spLocks/>
          </p:cNvSpPr>
          <p:nvPr/>
        </p:nvSpPr>
        <p:spPr bwMode="auto">
          <a:xfrm>
            <a:off x="179388" y="908050"/>
            <a:ext cx="8821737" cy="5761038"/>
          </a:xfrm>
          <a:prstGeom prst="rect">
            <a:avLst/>
          </a:prstGeom>
          <a:noFill/>
          <a:ln w="9525">
            <a:noFill/>
            <a:miter lim="800000"/>
            <a:headEnd/>
            <a:tailEnd/>
          </a:ln>
        </p:spPr>
        <p:txBody>
          <a:bodyPr/>
          <a:lstStyle/>
          <a:p>
            <a:pPr marL="342900" indent="-342900">
              <a:spcAft>
                <a:spcPct val="15000"/>
              </a:spcAft>
              <a:buClr>
                <a:schemeClr val="hlink"/>
              </a:buClr>
              <a:buSzPct val="90000"/>
              <a:buFont typeface="Wingdings" pitchFamily="2" charset="2"/>
              <a:buChar char="Ø"/>
            </a:pPr>
            <a:endParaRPr lang="it-IT" sz="2800" dirty="0" smtClean="0">
              <a:latin typeface="Verdana" pitchFamily="34" charset="0"/>
            </a:endParaRPr>
          </a:p>
          <a:p>
            <a:pPr marL="342900" indent="-342900">
              <a:spcAft>
                <a:spcPct val="15000"/>
              </a:spcAft>
              <a:buClr>
                <a:schemeClr val="hlink"/>
              </a:buClr>
              <a:buSzPct val="90000"/>
              <a:buFont typeface="Wingdings" pitchFamily="2" charset="2"/>
              <a:buChar char="Ø"/>
            </a:pPr>
            <a:r>
              <a:rPr lang="it-IT" sz="2800" dirty="0" smtClean="0">
                <a:latin typeface="Verdana" pitchFamily="34" charset="0"/>
              </a:rPr>
              <a:t>artigiani</a:t>
            </a:r>
            <a:r>
              <a:rPr lang="it-IT" sz="2800" dirty="0">
                <a:latin typeface="Verdana" pitchFamily="34" charset="0"/>
              </a:rPr>
              <a:t>, marinai, armatori, mercanti all’ingrosso e al minuto</a:t>
            </a:r>
          </a:p>
          <a:p>
            <a:pPr marL="342900" indent="-342900">
              <a:spcAft>
                <a:spcPct val="15000"/>
              </a:spcAft>
              <a:buClr>
                <a:schemeClr val="hlink"/>
              </a:buClr>
              <a:buSzPct val="90000"/>
              <a:buFont typeface="Wingdings" pitchFamily="2" charset="2"/>
              <a:buChar char="Ø"/>
            </a:pPr>
            <a:r>
              <a:rPr lang="it-IT" sz="2800" dirty="0">
                <a:latin typeface="Verdana" pitchFamily="34" charset="0"/>
              </a:rPr>
              <a:t>si diffonde l’uso della moneta:</a:t>
            </a:r>
          </a:p>
          <a:p>
            <a:pPr marL="742950" lvl="1" indent="-285750">
              <a:spcAft>
                <a:spcPct val="15000"/>
              </a:spcAft>
              <a:buClr>
                <a:srgbClr val="990000"/>
              </a:buClr>
              <a:buSzPct val="75000"/>
              <a:buFont typeface="Wingdings" pitchFamily="2" charset="2"/>
              <a:buChar char="v"/>
            </a:pPr>
            <a:r>
              <a:rPr lang="it-IT" sz="2800" dirty="0">
                <a:latin typeface="Verdana" pitchFamily="34" charset="0"/>
              </a:rPr>
              <a:t>all’inizio le monete valgono quanto pesano (oro e argento)</a:t>
            </a:r>
          </a:p>
          <a:p>
            <a:pPr marL="742950" lvl="1" indent="-285750">
              <a:spcAft>
                <a:spcPct val="15000"/>
              </a:spcAft>
              <a:buClr>
                <a:srgbClr val="990000"/>
              </a:buClr>
              <a:buSzPct val="75000"/>
              <a:buFont typeface="Wingdings" pitchFamily="2" charset="2"/>
              <a:buChar char="v"/>
            </a:pPr>
            <a:r>
              <a:rPr lang="it-IT" sz="2800" dirty="0">
                <a:latin typeface="Verdana" pitchFamily="34" charset="0"/>
              </a:rPr>
              <a:t>alla fine del V secolo a. C., a Reggio si definì un valore convenzionale della moneta, non più equivalente al valore del metallo, di cui era fatta</a:t>
            </a: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fade">
                                      <p:cBhvr>
                                        <p:cTn id="7" dur="2000"/>
                                        <p:tgtEl>
                                          <p:spTgt spid="1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xEl>
                                              <p:pRg st="2" end="2"/>
                                            </p:txEl>
                                          </p:spTgt>
                                        </p:tgtEl>
                                        <p:attrNameLst>
                                          <p:attrName>style.visibility</p:attrName>
                                        </p:attrNameLst>
                                      </p:cBhvr>
                                      <p:to>
                                        <p:strVal val="visible"/>
                                      </p:to>
                                    </p:set>
                                    <p:animEffect transition="in" filter="fade">
                                      <p:cBhvr>
                                        <p:cTn id="12" dur="2000"/>
                                        <p:tgtEl>
                                          <p:spTgt spid="10">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animEffect transition="in" filter="fade">
                                      <p:cBhvr>
                                        <p:cTn id="17" dur="2000"/>
                                        <p:tgtEl>
                                          <p:spTgt spid="10">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xEl>
                                              <p:pRg st="4" end="4"/>
                                            </p:txEl>
                                          </p:spTgt>
                                        </p:tgtEl>
                                        <p:attrNameLst>
                                          <p:attrName>style.visibility</p:attrName>
                                        </p:attrNameLst>
                                      </p:cBhvr>
                                      <p:to>
                                        <p:strVal val="visible"/>
                                      </p:to>
                                    </p:set>
                                    <p:animEffect transition="in" filter="fade">
                                      <p:cBhvr>
                                        <p:cTn id="22" dur="20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Risultati immagini per commercio di antica grecia"/>
          <p:cNvPicPr>
            <a:picLocks noChangeAspect="1" noChangeArrowheads="1"/>
          </p:cNvPicPr>
          <p:nvPr/>
        </p:nvPicPr>
        <p:blipFill>
          <a:blip r:embed="rId2" cstate="print"/>
          <a:srcRect/>
          <a:stretch>
            <a:fillRect/>
          </a:stretch>
        </p:blipFill>
        <p:spPr bwMode="auto">
          <a:xfrm>
            <a:off x="1403648" y="1064325"/>
            <a:ext cx="6406842" cy="4812947"/>
          </a:xfrm>
          <a:prstGeom prst="rect">
            <a:avLst/>
          </a:prstGeom>
          <a:noFill/>
        </p:spPr>
      </p:pic>
    </p:spTree>
  </p:cSld>
  <p:clrMapOvr>
    <a:masterClrMapping/>
  </p:clrMapOvr>
  <p:transition spd="slow">
    <p:cover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after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2000" fill="hold"/>
                                        <p:tgtEl>
                                          <p:spTgt spid="1026"/>
                                        </p:tgtEl>
                                        <p:attrNameLst>
                                          <p:attrName>ppt_w</p:attrName>
                                        </p:attrNameLst>
                                      </p:cBhvr>
                                      <p:tavLst>
                                        <p:tav tm="0">
                                          <p:val>
                                            <p:fltVal val="0"/>
                                          </p:val>
                                        </p:tav>
                                        <p:tav tm="100000">
                                          <p:val>
                                            <p:strVal val="#ppt_w"/>
                                          </p:val>
                                        </p:tav>
                                      </p:tavLst>
                                    </p:anim>
                                    <p:anim calcmode="lin" valueType="num">
                                      <p:cBhvr>
                                        <p:cTn id="8" dur="2000" fill="hold"/>
                                        <p:tgtEl>
                                          <p:spTgt spid="1026"/>
                                        </p:tgtEl>
                                        <p:attrNameLst>
                                          <p:attrName>ppt_h</p:attrName>
                                        </p:attrNameLst>
                                      </p:cBhvr>
                                      <p:tavLst>
                                        <p:tav tm="0">
                                          <p:val>
                                            <p:fltVal val="0"/>
                                          </p:val>
                                        </p:tav>
                                        <p:tav tm="100000">
                                          <p:val>
                                            <p:strVal val="#ppt_h"/>
                                          </p:val>
                                        </p:tav>
                                      </p:tavLst>
                                    </p:anim>
                                    <p:anim calcmode="lin" valueType="num">
                                      <p:cBhvr>
                                        <p:cTn id="9" dur="2000" fill="hold"/>
                                        <p:tgtEl>
                                          <p:spTgt spid="1026"/>
                                        </p:tgtEl>
                                        <p:attrNameLst>
                                          <p:attrName>ppt_x</p:attrName>
                                        </p:attrNameLst>
                                      </p:cBhvr>
                                      <p:tavLst>
                                        <p:tav tm="0" fmla="#ppt_x+(cos(-2*pi*(1-$))*-#ppt_x-sin(-2*pi*(1-$))*(1-#ppt_y))*(1-$)">
                                          <p:val>
                                            <p:fltVal val="0"/>
                                          </p:val>
                                        </p:tav>
                                        <p:tav tm="100000">
                                          <p:val>
                                            <p:fltVal val="1"/>
                                          </p:val>
                                        </p:tav>
                                      </p:tavLst>
                                    </p:anim>
                                    <p:anim calcmode="lin" valueType="num">
                                      <p:cBhvr>
                                        <p:cTn id="10" dur="2000" fill="hold"/>
                                        <p:tgtEl>
                                          <p:spTgt spid="1026"/>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r>
              <a:rPr lang="it-IT" sz="2200" dirty="0" smtClean="0">
                <a:solidFill>
                  <a:schemeClr val="tx1"/>
                </a:solidFill>
                <a:latin typeface="Arial Black" pitchFamily="34" charset="0"/>
              </a:rPr>
              <a:t>Nacque nell'Attica, un territorio ricco di risorse agricole e minerarie, già all'epoca dei micenei in quel luogo sorgeva una cittadella fortificata; ma Atene vera e propria nacque nell'VIII secolo a.C. con il re egizio </a:t>
            </a:r>
            <a:r>
              <a:rPr lang="it-IT" sz="2200" dirty="0" err="1" smtClean="0">
                <a:solidFill>
                  <a:schemeClr val="tx1"/>
                </a:solidFill>
                <a:latin typeface="Arial Black" pitchFamily="34" charset="0"/>
              </a:rPr>
              <a:t>Cecrope</a:t>
            </a:r>
            <a:r>
              <a:rPr lang="it-IT" sz="2200" dirty="0" smtClean="0">
                <a:solidFill>
                  <a:schemeClr val="tx1"/>
                </a:solidFill>
                <a:latin typeface="Arial Black" pitchFamily="34" charset="0"/>
              </a:rPr>
              <a:t> e tra i suoi sovrani poteva annoverare Egeo e Teseo. Inoltre in origine Atene era una società tribale: infatti la popolazione era divisa in quattro parti e ogni parte era </a:t>
            </a:r>
            <a:r>
              <a:rPr lang="it-IT" sz="2200" b="1" dirty="0" smtClean="0">
                <a:solidFill>
                  <a:schemeClr val="tx1"/>
                </a:solidFill>
                <a:latin typeface="Arial Black" pitchFamily="34" charset="0"/>
              </a:rPr>
              <a:t>divisa in più famiglie</a:t>
            </a:r>
            <a:r>
              <a:rPr lang="it-IT" dirty="0" smtClean="0">
                <a:solidFill>
                  <a:schemeClr val="tx1"/>
                </a:solidFill>
              </a:rPr>
              <a:t>.</a:t>
            </a:r>
            <a:endParaRPr lang="it-IT" dirty="0"/>
          </a:p>
        </p:txBody>
      </p:sp>
    </p:spTree>
  </p:cSld>
  <p:clrMapOvr>
    <a:masterClrMapping/>
  </p:clrMapOvr>
  <p:transition spd="slow">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nodeType="after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3">
                                            <p:txEl>
                                              <p:pRg st="0" end="0"/>
                                            </p:txEl>
                                          </p:spTgt>
                                        </p:tgtEl>
                                        <p:attrNameLst>
                                          <p:attrName>ppt_w</p:attrName>
                                        </p:attrNameLst>
                                      </p:cBhvr>
                                    </p:anim>
                                    <p:anim by="(#ppt_w*0.50)" calcmode="lin" valueType="num">
                                      <p:cBhvr>
                                        <p:cTn id="8" dur="500" decel="50000" autoRev="1" fill="hold">
                                          <p:stCondLst>
                                            <p:cond delay="0"/>
                                          </p:stCondLst>
                                        </p:cTn>
                                        <p:tgtEl>
                                          <p:spTgt spid="3">
                                            <p:txEl>
                                              <p:pRg st="0" end="0"/>
                                            </p:txEl>
                                          </p:spTgt>
                                        </p:tgtEl>
                                        <p:attrNameLst>
                                          <p:attrName>ppt_x</p:attrName>
                                        </p:attrNameLst>
                                      </p:cBhvr>
                                    </p:anim>
                                    <p:anim from="(-#ppt_h/2)" to="(#ppt_y)" calcmode="lin" valueType="num">
                                      <p:cBhvr>
                                        <p:cTn id="9" dur="1000" fill="hold">
                                          <p:stCondLst>
                                            <p:cond delay="0"/>
                                          </p:stCondLst>
                                        </p:cTn>
                                        <p:tgtEl>
                                          <p:spTgt spid="3">
                                            <p:txEl>
                                              <p:pRg st="0" end="0"/>
                                            </p:txEl>
                                          </p:spTgt>
                                        </p:tgtEl>
                                        <p:attrNameLst>
                                          <p:attrName>ppt_y</p:attrName>
                                        </p:attrNameLst>
                                      </p:cBhvr>
                                    </p:anim>
                                    <p:animRot by="21600000">
                                      <p:cBhvr>
                                        <p:cTn id="10" dur="1000" fill="hold">
                                          <p:stCondLst>
                                            <p:cond delay="0"/>
                                          </p:stCondLst>
                                        </p:cTn>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dirty="0" smtClean="0">
                <a:solidFill>
                  <a:srgbClr val="FF0000"/>
                </a:solidFill>
                <a:effectLst>
                  <a:outerShdw blurRad="38100" dist="38100" dir="2700000" algn="tl">
                    <a:srgbClr val="000000">
                      <a:alpha val="43137"/>
                    </a:srgbClr>
                  </a:outerShdw>
                </a:effectLst>
                <a:latin typeface="Bradley Hand ITC" pitchFamily="66" charset="0"/>
              </a:rPr>
              <a:t>Il governo</a:t>
            </a:r>
            <a:endParaRPr lang="it-IT" b="1" dirty="0">
              <a:solidFill>
                <a:srgbClr val="FF0000"/>
              </a:solidFill>
              <a:effectLst>
                <a:outerShdw blurRad="38100" dist="38100" dir="2700000" algn="tl">
                  <a:srgbClr val="000000">
                    <a:alpha val="43137"/>
                  </a:srgbClr>
                </a:outerShdw>
              </a:effectLst>
              <a:latin typeface="Bradley Hand ITC" pitchFamily="66" charset="0"/>
            </a:endParaRPr>
          </a:p>
        </p:txBody>
      </p:sp>
      <p:sp>
        <p:nvSpPr>
          <p:cNvPr id="3" name="Segnaposto contenuto 2"/>
          <p:cNvSpPr>
            <a:spLocks noGrp="1"/>
          </p:cNvSpPr>
          <p:nvPr>
            <p:ph idx="1"/>
          </p:nvPr>
        </p:nvSpPr>
        <p:spPr/>
        <p:txBody>
          <a:bodyPr>
            <a:normAutofit fontScale="92500"/>
          </a:bodyPr>
          <a:lstStyle/>
          <a:p>
            <a:r>
              <a:rPr lang="it-IT" sz="2000" dirty="0" smtClean="0">
                <a:latin typeface="Arial Black" pitchFamily="34" charset="0"/>
              </a:rPr>
              <a:t>Atene era governata da un consiglio di 9 magistrati,detti arconti,nominati annualmente tra le famiglie aristocratiche della città. Tra essi uno conservava l’antico titolo di </a:t>
            </a:r>
            <a:r>
              <a:rPr lang="it-IT" sz="2000" dirty="0" err="1" smtClean="0">
                <a:latin typeface="Arial Black" pitchFamily="34" charset="0"/>
              </a:rPr>
              <a:t>basilèus</a:t>
            </a:r>
            <a:r>
              <a:rPr lang="it-IT" sz="2000" dirty="0" smtClean="0">
                <a:latin typeface="Arial Black" pitchFamily="34" charset="0"/>
              </a:rPr>
              <a:t>, cioè Re,e le relative competenze religiose; un altro, il polemarco,aveva il comando dell’esercito, gli altri custodivano le leggi e le tramandavano. Scaduto il loro mandato, i 9 arconti entravano a far parte di un consiglio degli anziani,che si radunavano in cima al colle dedicato ad Ares e perciò chiamato areopago: i suoi compiti erano eleggere gli arconti e vigilare sul loro operato e giudicare i crimini di sangue. Esisteva anche un assemblea di tutto il popolo detta </a:t>
            </a:r>
            <a:r>
              <a:rPr lang="it-IT" sz="2000" dirty="0" err="1" smtClean="0">
                <a:latin typeface="Arial Black" pitchFamily="34" charset="0"/>
              </a:rPr>
              <a:t>ecclesìa</a:t>
            </a:r>
            <a:r>
              <a:rPr lang="it-IT" sz="2000" dirty="0" smtClean="0">
                <a:latin typeface="Arial Black" pitchFamily="34" charset="0"/>
              </a:rPr>
              <a:t> che però nell’epoca arcaica doveva avere scarso peso nel governo.</a:t>
            </a:r>
          </a:p>
          <a:p>
            <a:r>
              <a:rPr lang="it-IT" sz="2000" dirty="0" smtClean="0">
                <a:latin typeface="Arial Black" pitchFamily="34" charset="0"/>
              </a:rPr>
              <a:t> </a:t>
            </a:r>
            <a:endParaRPr lang="it-IT" sz="2000" dirty="0">
              <a:latin typeface="Arial Black" pitchFamily="34" charset="0"/>
            </a:endParaRPr>
          </a:p>
        </p:txBody>
      </p:sp>
    </p:spTree>
  </p:cSld>
  <p:clrMapOvr>
    <a:masterClrMapping/>
  </p:clrMapOvr>
  <p:transition>
    <p:checke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2000"/>
                                        <p:tgtEl>
                                          <p:spTgt spid="2"/>
                                        </p:tgtEl>
                                      </p:cBhvr>
                                    </p:animEffect>
                                  </p:childTnLst>
                                </p:cTn>
                              </p:par>
                            </p:childTnLst>
                          </p:cTn>
                        </p:par>
                        <p:par>
                          <p:cTn id="8" fill="hold">
                            <p:stCondLst>
                              <p:cond delay="2000"/>
                            </p:stCondLst>
                            <p:childTnLst>
                              <p:par>
                                <p:cTn id="9" presetID="56" presetClass="entr" presetSubtype="0" fill="hold" nodeType="afterEffect">
                                  <p:stCondLst>
                                    <p:cond delay="0"/>
                                  </p:stCondLst>
                                  <p:iterate type="lt">
                                    <p:tmPct val="10000"/>
                                  </p:iterate>
                                  <p:childTnLst>
                                    <p:set>
                                      <p:cBhvr>
                                        <p:cTn id="10" dur="1" fill="hold">
                                          <p:stCondLst>
                                            <p:cond delay="0"/>
                                          </p:stCondLst>
                                        </p:cTn>
                                        <p:tgtEl>
                                          <p:spTgt spid="3">
                                            <p:txEl>
                                              <p:pRg st="0" end="0"/>
                                            </p:txEl>
                                          </p:spTgt>
                                        </p:tgtEl>
                                        <p:attrNameLst>
                                          <p:attrName>style.visibility</p:attrName>
                                        </p:attrNameLst>
                                      </p:cBhvr>
                                      <p:to>
                                        <p:strVal val="visible"/>
                                      </p:to>
                                    </p:set>
                                    <p:anim by="(-#ppt_w*2)" calcmode="lin" valueType="num">
                                      <p:cBhvr rctx="PPT">
                                        <p:cTn id="11" dur="250" autoRev="1" fill="hold">
                                          <p:stCondLst>
                                            <p:cond delay="0"/>
                                          </p:stCondLst>
                                        </p:cTn>
                                        <p:tgtEl>
                                          <p:spTgt spid="3">
                                            <p:txEl>
                                              <p:pRg st="0" end="0"/>
                                            </p:txEl>
                                          </p:spTgt>
                                        </p:tgtEl>
                                        <p:attrNameLst>
                                          <p:attrName>ppt_w</p:attrName>
                                        </p:attrNameLst>
                                      </p:cBhvr>
                                    </p:anim>
                                    <p:anim by="(#ppt_w*0.50)" calcmode="lin" valueType="num">
                                      <p:cBhvr>
                                        <p:cTn id="12" dur="250" decel="50000" autoRev="1" fill="hold">
                                          <p:stCondLst>
                                            <p:cond delay="0"/>
                                          </p:stCondLst>
                                        </p:cTn>
                                        <p:tgtEl>
                                          <p:spTgt spid="3">
                                            <p:txEl>
                                              <p:pRg st="0" end="0"/>
                                            </p:txEl>
                                          </p:spTgt>
                                        </p:tgtEl>
                                        <p:attrNameLst>
                                          <p:attrName>ppt_x</p:attrName>
                                        </p:attrNameLst>
                                      </p:cBhvr>
                                    </p:anim>
                                    <p:anim from="(-#ppt_h/2)" to="(#ppt_y)" calcmode="lin" valueType="num">
                                      <p:cBhvr>
                                        <p:cTn id="13" dur="500" fill="hold">
                                          <p:stCondLst>
                                            <p:cond delay="0"/>
                                          </p:stCondLst>
                                        </p:cTn>
                                        <p:tgtEl>
                                          <p:spTgt spid="3">
                                            <p:txEl>
                                              <p:pRg st="0" end="0"/>
                                            </p:txEl>
                                          </p:spTgt>
                                        </p:tgtEl>
                                        <p:attrNameLst>
                                          <p:attrName>ppt_y</p:attrName>
                                        </p:attrNameLst>
                                      </p:cBhvr>
                                    </p:anim>
                                    <p:animRot by="21600000">
                                      <p:cBhvr>
                                        <p:cTn id="14" dur="500" fill="hold">
                                          <p:stCondLst>
                                            <p:cond delay="0"/>
                                          </p:stCondLst>
                                        </p:cTn>
                                        <p:tgtEl>
                                          <p:spTgt spid="3">
                                            <p:txEl>
                                              <p:pRg st="0" end="0"/>
                                            </p:txEl>
                                          </p:spTgt>
                                        </p:tgtEl>
                                        <p:attrNameLst>
                                          <p:attrName>r</p:attrName>
                                        </p:attrNameLst>
                                      </p:cBhvr>
                                    </p:animRot>
                                  </p:childTnLst>
                                </p:cTn>
                              </p:par>
                              <p:par>
                                <p:cTn id="15" presetID="56" presetClass="entr" presetSubtype="0" fill="hold" nodeType="withEffect">
                                  <p:stCondLst>
                                    <p:cond delay="0"/>
                                  </p:stCondLst>
                                  <p:iterate type="lt">
                                    <p:tmPct val="10000"/>
                                  </p:iterate>
                                  <p:childTnLst>
                                    <p:set>
                                      <p:cBhvr>
                                        <p:cTn id="16" dur="1" fill="hold">
                                          <p:stCondLst>
                                            <p:cond delay="0"/>
                                          </p:stCondLst>
                                        </p:cTn>
                                        <p:tgtEl>
                                          <p:spTgt spid="3">
                                            <p:txEl>
                                              <p:pRg st="1" end="1"/>
                                            </p:txEl>
                                          </p:spTgt>
                                        </p:tgtEl>
                                        <p:attrNameLst>
                                          <p:attrName>style.visibility</p:attrName>
                                        </p:attrNameLst>
                                      </p:cBhvr>
                                      <p:to>
                                        <p:strVal val="visible"/>
                                      </p:to>
                                    </p:set>
                                    <p:anim by="(-#ppt_w*2)" calcmode="lin" valueType="num">
                                      <p:cBhvr rctx="PPT">
                                        <p:cTn id="17" dur="500" autoRev="1" fill="hold">
                                          <p:stCondLst>
                                            <p:cond delay="0"/>
                                          </p:stCondLst>
                                        </p:cTn>
                                        <p:tgtEl>
                                          <p:spTgt spid="3">
                                            <p:txEl>
                                              <p:pRg st="1" end="1"/>
                                            </p:txEl>
                                          </p:spTgt>
                                        </p:tgtEl>
                                        <p:attrNameLst>
                                          <p:attrName>ppt_w</p:attrName>
                                        </p:attrNameLst>
                                      </p:cBhvr>
                                    </p:anim>
                                    <p:anim by="(#ppt_w*0.50)" calcmode="lin" valueType="num">
                                      <p:cBhvr>
                                        <p:cTn id="18" dur="500" decel="50000" autoRev="1" fill="hold">
                                          <p:stCondLst>
                                            <p:cond delay="0"/>
                                          </p:stCondLst>
                                        </p:cTn>
                                        <p:tgtEl>
                                          <p:spTgt spid="3">
                                            <p:txEl>
                                              <p:pRg st="1" end="1"/>
                                            </p:txEl>
                                          </p:spTgt>
                                        </p:tgtEl>
                                        <p:attrNameLst>
                                          <p:attrName>ppt_x</p:attrName>
                                        </p:attrNameLst>
                                      </p:cBhvr>
                                    </p:anim>
                                    <p:anim from="(-#ppt_h/2)" to="(#ppt_y)" calcmode="lin" valueType="num">
                                      <p:cBhvr>
                                        <p:cTn id="19" dur="1000" fill="hold">
                                          <p:stCondLst>
                                            <p:cond delay="0"/>
                                          </p:stCondLst>
                                        </p:cTn>
                                        <p:tgtEl>
                                          <p:spTgt spid="3">
                                            <p:txEl>
                                              <p:pRg st="1" end="1"/>
                                            </p:txEl>
                                          </p:spTgt>
                                        </p:tgtEl>
                                        <p:attrNameLst>
                                          <p:attrName>ppt_y</p:attrName>
                                        </p:attrNameLst>
                                      </p:cBhvr>
                                    </p:anim>
                                    <p:animRot by="21600000">
                                      <p:cBhvr>
                                        <p:cTn id="20" dur="1000" fill="hold">
                                          <p:stCondLst>
                                            <p:cond delay="0"/>
                                          </p:stCondLst>
                                        </p:cTn>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pic>
        <p:nvPicPr>
          <p:cNvPr id="4" name="Segnaposto contenuto 3" descr="Peloponnesian_war_image.jpg"/>
          <p:cNvPicPr>
            <a:picLocks noGrp="1" noChangeAspect="1"/>
          </p:cNvPicPr>
          <p:nvPr>
            <p:ph idx="1"/>
          </p:nvPr>
        </p:nvPicPr>
        <p:blipFill>
          <a:blip r:embed="rId2" cstate="print"/>
          <a:stretch>
            <a:fillRect/>
          </a:stretch>
        </p:blipFill>
        <p:spPr>
          <a:xfrm>
            <a:off x="899592" y="1484784"/>
            <a:ext cx="7128792" cy="3960440"/>
          </a:xfrm>
          <a:prstGeom prst="rect">
            <a:avLst/>
          </a:prstGeom>
          <a:ln>
            <a:noFill/>
          </a:ln>
          <a:effectLst>
            <a:softEdge rad="112500"/>
          </a:effectLst>
        </p:spPr>
      </p:pic>
    </p:spTree>
  </p:cSld>
  <p:clrMapOvr>
    <a:masterClrMapping/>
  </p:clrMapOvr>
  <p:transition spd="slow">
    <p:whee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FF0000"/>
                </a:solidFill>
                <a:effectLst>
                  <a:outerShdw blurRad="38100" dist="38100" dir="2700000" algn="tl">
                    <a:srgbClr val="000000">
                      <a:alpha val="43137"/>
                    </a:srgbClr>
                  </a:outerShdw>
                </a:effectLst>
                <a:latin typeface="Bradley Hand ITC" pitchFamily="66" charset="0"/>
              </a:rPr>
              <a:t>DRACONE</a:t>
            </a:r>
            <a:endParaRPr lang="it-IT" b="1" dirty="0">
              <a:solidFill>
                <a:srgbClr val="FF0000"/>
              </a:solidFill>
              <a:effectLst>
                <a:outerShdw blurRad="38100" dist="38100" dir="2700000" algn="tl">
                  <a:srgbClr val="000000">
                    <a:alpha val="43137"/>
                  </a:srgbClr>
                </a:outerShdw>
              </a:effectLst>
              <a:latin typeface="Bradley Hand ITC" pitchFamily="66" charset="0"/>
            </a:endParaRPr>
          </a:p>
        </p:txBody>
      </p:sp>
      <p:sp>
        <p:nvSpPr>
          <p:cNvPr id="3" name="Segnaposto contenuto 2"/>
          <p:cNvSpPr>
            <a:spLocks noGrp="1"/>
          </p:cNvSpPr>
          <p:nvPr>
            <p:ph idx="1"/>
          </p:nvPr>
        </p:nvSpPr>
        <p:spPr/>
        <p:txBody>
          <a:bodyPr>
            <a:noAutofit/>
          </a:bodyPr>
          <a:lstStyle/>
          <a:p>
            <a:r>
              <a:rPr lang="it-IT" sz="1600" dirty="0">
                <a:latin typeface="Arial Black" pitchFamily="34" charset="0"/>
              </a:rPr>
              <a:t>Nato intorno al 650 </a:t>
            </a:r>
            <a:r>
              <a:rPr lang="it-IT" sz="1600" dirty="0" smtClean="0">
                <a:latin typeface="Arial Black" pitchFamily="34" charset="0"/>
              </a:rPr>
              <a:t>a.C., </a:t>
            </a:r>
            <a:r>
              <a:rPr lang="it-IT" sz="1600" dirty="0">
                <a:latin typeface="Arial Black" pitchFamily="34" charset="0"/>
              </a:rPr>
              <a:t>è noto per aver inserito nel mondo greco il primo codice penale della storia e la durezza e la severità delle sue leggi hanno dato origine ad espressioni in cui il termine </a:t>
            </a:r>
            <a:r>
              <a:rPr lang="it-IT" sz="1600" i="1" dirty="0">
                <a:latin typeface="Arial Black" pitchFamily="34" charset="0"/>
              </a:rPr>
              <a:t>draconiano</a:t>
            </a:r>
            <a:r>
              <a:rPr lang="it-IT" sz="1600" dirty="0">
                <a:latin typeface="Arial Black" pitchFamily="34" charset="0"/>
              </a:rPr>
              <a:t> viene utilizzato come aggettivo, come ad esempio </a:t>
            </a:r>
            <a:r>
              <a:rPr lang="it-IT" sz="1600" i="1" dirty="0">
                <a:latin typeface="Arial Black" pitchFamily="34" charset="0"/>
              </a:rPr>
              <a:t>leggi draconiane</a:t>
            </a:r>
            <a:r>
              <a:rPr lang="it-IT" sz="1600" dirty="0">
                <a:latin typeface="Arial Black" pitchFamily="34" charset="0"/>
              </a:rPr>
              <a:t> o </a:t>
            </a:r>
            <a:r>
              <a:rPr lang="it-IT" sz="1600" i="1" dirty="0">
                <a:latin typeface="Arial Black" pitchFamily="34" charset="0"/>
              </a:rPr>
              <a:t>punizione draconiana</a:t>
            </a:r>
            <a:r>
              <a:rPr lang="it-IT" sz="1600" dirty="0">
                <a:latin typeface="Arial Black" pitchFamily="34" charset="0"/>
              </a:rPr>
              <a:t>.</a:t>
            </a:r>
          </a:p>
          <a:p>
            <a:r>
              <a:rPr lang="it-IT" sz="1600" dirty="0">
                <a:latin typeface="Arial Black" pitchFamily="34" charset="0"/>
              </a:rPr>
              <a:t>Morì nel 600 a.C. circa in maniera bizzarra: mentre era in visita sull'isola di Egina per essere riverito di fronte a una grande folla nel corso di un evento teatrale, </a:t>
            </a:r>
            <a:r>
              <a:rPr lang="it-IT" sz="1600" dirty="0" err="1">
                <a:latin typeface="Arial Black" pitchFamily="34" charset="0"/>
              </a:rPr>
              <a:t>Dracone</a:t>
            </a:r>
            <a:r>
              <a:rPr lang="it-IT" sz="1600" dirty="0">
                <a:latin typeface="Arial Black" pitchFamily="34" charset="0"/>
              </a:rPr>
              <a:t> fu coperto da così tanti cappucci e mantelli preparati in suo onore da finire per essere soffocato a </a:t>
            </a:r>
            <a:r>
              <a:rPr lang="it-IT" sz="1600" dirty="0" smtClean="0">
                <a:latin typeface="Arial Black" pitchFamily="34" charset="0"/>
              </a:rPr>
              <a:t>morte.</a:t>
            </a:r>
            <a:endParaRPr lang="it-IT" sz="1600" dirty="0">
              <a:latin typeface="Arial Black" pitchFamily="34" charset="0"/>
            </a:endParaRPr>
          </a:p>
          <a:p>
            <a:r>
              <a:rPr lang="it-IT" sz="1600" dirty="0">
                <a:latin typeface="Arial Black" pitchFamily="34" charset="0"/>
              </a:rPr>
              <a:t>Le leggi di </a:t>
            </a:r>
            <a:r>
              <a:rPr lang="it-IT" sz="1600" dirty="0" err="1" smtClean="0">
                <a:latin typeface="Arial Black" pitchFamily="34" charset="0"/>
              </a:rPr>
              <a:t>Dracone</a:t>
            </a:r>
            <a:r>
              <a:rPr lang="it-IT" sz="1600" dirty="0" smtClean="0">
                <a:latin typeface="Arial Black" pitchFamily="34" charset="0"/>
              </a:rPr>
              <a:t>:</a:t>
            </a:r>
            <a:endParaRPr lang="it-IT" sz="1600" dirty="0">
              <a:latin typeface="Arial Black" pitchFamily="34" charset="0"/>
            </a:endParaRPr>
          </a:p>
          <a:p>
            <a:r>
              <a:rPr lang="it-IT" sz="1600" dirty="0">
                <a:latin typeface="Arial Black" pitchFamily="34" charset="0"/>
              </a:rPr>
              <a:t>Nel 621 a.C. </a:t>
            </a:r>
            <a:r>
              <a:rPr lang="it-IT" sz="1600" dirty="0" err="1">
                <a:latin typeface="Arial Black" pitchFamily="34" charset="0"/>
              </a:rPr>
              <a:t>Dracone</a:t>
            </a:r>
            <a:r>
              <a:rPr lang="it-IT" sz="1600" dirty="0">
                <a:latin typeface="Arial Black" pitchFamily="34" charset="0"/>
              </a:rPr>
              <a:t> emanò una legge sull'omicidio che segnò la nascita del diritto penale. In questa legge si distingueva per la prima volta nel diritto il grado di responsabilità personale: chi aveva commesso l'omicidio involontariamente, si pensi ad esempio al progettista di una casa che poi era crollata uccidendone gli abitanti, era condannato all'esilio. Il tribunale che se ne occupava era formato da cinquantun </a:t>
            </a:r>
            <a:r>
              <a:rPr lang="it-IT" sz="1600" dirty="0" err="1">
                <a:latin typeface="Arial Black" pitchFamily="34" charset="0"/>
              </a:rPr>
              <a:t>efeti</a:t>
            </a:r>
            <a:r>
              <a:rPr lang="it-IT" sz="1600" dirty="0">
                <a:latin typeface="Arial Black" pitchFamily="34" charset="0"/>
              </a:rPr>
              <a:t>. Chi invece aveva commesso l'omicidio volontariamente era condannato a morte dall'areopago</a:t>
            </a:r>
            <a:r>
              <a:rPr lang="it-IT" sz="1600" dirty="0" smtClean="0">
                <a:latin typeface="Arial Black" pitchFamily="34" charset="0"/>
              </a:rPr>
              <a:t>.</a:t>
            </a:r>
            <a:endParaRPr lang="it-IT" sz="1600" dirty="0">
              <a:latin typeface="Arial Black" pitchFamily="34" charset="0"/>
            </a:endParaRPr>
          </a:p>
        </p:txBody>
      </p:sp>
    </p:spTree>
  </p:cSld>
  <p:clrMapOvr>
    <a:masterClrMapping/>
  </p:clrMapOvr>
  <p:transition spd="slow">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8"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ppt_x</p:attrName>
                                        </p:attrNameLst>
                                      </p:cBhvr>
                                      <p:tavLst>
                                        <p:tav tm="0">
                                          <p:val>
                                            <p:strVal val="#ppt_x"/>
                                          </p:val>
                                        </p:tav>
                                        <p:tav tm="100000">
                                          <p:val>
                                            <p:strVal val="#ppt_x"/>
                                          </p:val>
                                        </p:tav>
                                      </p:tavLst>
                                    </p:anim>
                                    <p:anim calcmode="lin" valueType="num">
                                      <p:cBhvr>
                                        <p:cTn id="8" dur="2000" fill="hold"/>
                                        <p:tgtEl>
                                          <p:spTgt spid="2"/>
                                        </p:tgtEl>
                                        <p:attrNameLst>
                                          <p:attrName>ppt_y</p:attrName>
                                        </p:attrNameLst>
                                      </p:cBhvr>
                                      <p:tavLst>
                                        <p:tav tm="0">
                                          <p:val>
                                            <p:strVal val="#ppt_y+1"/>
                                          </p:val>
                                        </p:tav>
                                        <p:tav tm="100000">
                                          <p:val>
                                            <p:strVal val="#ppt_y-1"/>
                                          </p:val>
                                        </p:tav>
                                      </p:tavLst>
                                    </p:anim>
                                  </p:childTnLst>
                                </p:cTn>
                              </p:par>
                            </p:childTnLst>
                          </p:cTn>
                        </p:par>
                        <p:par>
                          <p:cTn id="9" fill="hold">
                            <p:stCondLst>
                              <p:cond delay="2000"/>
                            </p:stCondLst>
                            <p:childTnLst>
                              <p:par>
                                <p:cTn id="10" presetID="25" presetClass="entr" presetSubtype="0" fill="hold" nodeType="after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decel="50000" fill="hold">
                                          <p:stCondLst>
                                            <p:cond delay="0"/>
                                          </p:stCondLst>
                                        </p:cTn>
                                        <p:tgtEl>
                                          <p:spTgt spid="3">
                                            <p:txEl>
                                              <p:pRg st="0" end="0"/>
                                            </p:txEl>
                                          </p:spTgt>
                                        </p:tgtEl>
                                        <p:attrNameLst>
                                          <p:attrName>style.rotation</p:attrName>
                                        </p:attrNameLst>
                                      </p:cBhvr>
                                      <p:tavLst>
                                        <p:tav tm="0">
                                          <p:val>
                                            <p:fltVal val="-90"/>
                                          </p:val>
                                        </p:tav>
                                        <p:tav tm="100000">
                                          <p:val>
                                            <p:fltVal val="0"/>
                                          </p:val>
                                        </p:tav>
                                      </p:tavLst>
                                    </p:anim>
                                    <p:anim calcmode="lin" valueType="num">
                                      <p:cBhvr>
                                        <p:cTn id="13" dur="500" decel="50000" fill="hold">
                                          <p:stCondLst>
                                            <p:cond delay="0"/>
                                          </p:stCondLst>
                                        </p:cTn>
                                        <p:tgtEl>
                                          <p:spTgt spid="3">
                                            <p:txEl>
                                              <p:pRg st="0" end="0"/>
                                            </p:txEl>
                                          </p:spTgt>
                                        </p:tgtEl>
                                        <p:attrNameLst>
                                          <p:attrName>ppt_w</p:attrName>
                                        </p:attrNameLst>
                                      </p:cBhvr>
                                      <p:tavLst>
                                        <p:tav tm="0">
                                          <p:val>
                                            <p:strVal val="#ppt_w"/>
                                          </p:val>
                                        </p:tav>
                                        <p:tav tm="100000">
                                          <p:val>
                                            <p:strVal val="#ppt_w*.05"/>
                                          </p:val>
                                        </p:tav>
                                      </p:tavLst>
                                    </p:anim>
                                    <p:anim calcmode="lin" valueType="num">
                                      <p:cBhvr>
                                        <p:cTn id="14" dur="500" accel="50000" fill="hold">
                                          <p:stCondLst>
                                            <p:cond delay="500"/>
                                          </p:stCondLst>
                                        </p:cTn>
                                        <p:tgtEl>
                                          <p:spTgt spid="3">
                                            <p:txEl>
                                              <p:pRg st="0" end="0"/>
                                            </p:txEl>
                                          </p:spTgt>
                                        </p:tgtEl>
                                        <p:attrNameLst>
                                          <p:attrName>ppt_w</p:attrName>
                                        </p:attrNameLst>
                                      </p:cBhvr>
                                      <p:tavLst>
                                        <p:tav tm="0">
                                          <p:val>
                                            <p:strVal val="#ppt_w*.05"/>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 calcmode="lin" valueType="num">
                                      <p:cBhvr>
                                        <p:cTn id="16" dur="500" decel="50000" fill="hold">
                                          <p:stCondLst>
                                            <p:cond delay="0"/>
                                          </p:stCondLst>
                                        </p:cTn>
                                        <p:tgtEl>
                                          <p:spTgt spid="3">
                                            <p:txEl>
                                              <p:pRg st="0" end="0"/>
                                            </p:txEl>
                                          </p:spTgt>
                                        </p:tgtEl>
                                        <p:attrNameLst>
                                          <p:attrName>ppt_x</p:attrName>
                                        </p:attrNameLst>
                                      </p:cBhvr>
                                      <p:tavLst>
                                        <p:tav tm="0">
                                          <p:val>
                                            <p:strVal val="#ppt_x+.4"/>
                                          </p:val>
                                        </p:tav>
                                        <p:tav tm="100000">
                                          <p:val>
                                            <p:strVal val="#ppt_x"/>
                                          </p:val>
                                        </p:tav>
                                      </p:tavLst>
                                    </p:anim>
                                    <p:anim calcmode="lin" valueType="num">
                                      <p:cBhvr>
                                        <p:cTn id="17" dur="500" decel="50000" fill="hold">
                                          <p:stCondLst>
                                            <p:cond delay="0"/>
                                          </p:stCondLst>
                                        </p:cTn>
                                        <p:tgtEl>
                                          <p:spTgt spid="3">
                                            <p:txEl>
                                              <p:pRg st="0" end="0"/>
                                            </p:txEl>
                                          </p:spTgt>
                                        </p:tgtEl>
                                        <p:attrNameLst>
                                          <p:attrName>ppt_y</p:attrName>
                                        </p:attrNameLst>
                                      </p:cBhvr>
                                      <p:tavLst>
                                        <p:tav tm="0">
                                          <p:val>
                                            <p:strVal val="#ppt_y-.2"/>
                                          </p:val>
                                        </p:tav>
                                        <p:tav tm="100000">
                                          <p:val>
                                            <p:strVal val="#ppt_y+.1"/>
                                          </p:val>
                                        </p:tav>
                                      </p:tavLst>
                                    </p:anim>
                                    <p:anim calcmode="lin" valueType="num">
                                      <p:cBhvr>
                                        <p:cTn id="18" dur="500" accel="50000" fill="hold">
                                          <p:stCondLst>
                                            <p:cond delay="500"/>
                                          </p:stCondLst>
                                        </p:cTn>
                                        <p:tgtEl>
                                          <p:spTgt spid="3">
                                            <p:txEl>
                                              <p:pRg st="0" end="0"/>
                                            </p:txEl>
                                          </p:spTgt>
                                        </p:tgtEl>
                                        <p:attrNameLst>
                                          <p:attrName>ppt_y</p:attrName>
                                        </p:attrNameLst>
                                      </p:cBhvr>
                                      <p:tavLst>
                                        <p:tav tm="0">
                                          <p:val>
                                            <p:strVal val="#ppt_y+.1"/>
                                          </p:val>
                                        </p:tav>
                                        <p:tav tm="100000">
                                          <p:val>
                                            <p:strVal val="#ppt_y"/>
                                          </p:val>
                                        </p:tav>
                                      </p:tavLst>
                                    </p:anim>
                                    <p:animEffect transition="in" filter="fade">
                                      <p:cBhvr>
                                        <p:cTn id="19" dur="1000" decel="50000">
                                          <p:stCondLst>
                                            <p:cond delay="0"/>
                                          </p:stCondLst>
                                        </p:cTn>
                                        <p:tgtEl>
                                          <p:spTgt spid="3">
                                            <p:txEl>
                                              <p:pRg st="0" end="0"/>
                                            </p:txEl>
                                          </p:spTgt>
                                        </p:tgtEl>
                                      </p:cBhvr>
                                    </p:animEffect>
                                  </p:childTnLst>
                                </p:cTn>
                              </p:par>
                            </p:childTnLst>
                          </p:cTn>
                        </p:par>
                        <p:par>
                          <p:cTn id="20" fill="hold">
                            <p:stCondLst>
                              <p:cond delay="3000"/>
                            </p:stCondLst>
                            <p:childTnLst>
                              <p:par>
                                <p:cTn id="21" presetID="25" presetClass="entr" presetSubtype="0" fill="hold" nodeType="after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500" decel="50000" fill="hold">
                                          <p:stCondLst>
                                            <p:cond delay="0"/>
                                          </p:stCondLst>
                                        </p:cTn>
                                        <p:tgtEl>
                                          <p:spTgt spid="3">
                                            <p:txEl>
                                              <p:pRg st="1" end="1"/>
                                            </p:txEl>
                                          </p:spTgt>
                                        </p:tgtEl>
                                        <p:attrNameLst>
                                          <p:attrName>style.rotation</p:attrName>
                                        </p:attrNameLst>
                                      </p:cBhvr>
                                      <p:tavLst>
                                        <p:tav tm="0">
                                          <p:val>
                                            <p:fltVal val="-90"/>
                                          </p:val>
                                        </p:tav>
                                        <p:tav tm="100000">
                                          <p:val>
                                            <p:fltVal val="0"/>
                                          </p:val>
                                        </p:tav>
                                      </p:tavLst>
                                    </p:anim>
                                    <p:anim calcmode="lin" valueType="num">
                                      <p:cBhvr>
                                        <p:cTn id="24" dur="500" decel="50000" fill="hold">
                                          <p:stCondLst>
                                            <p:cond delay="0"/>
                                          </p:stCondLst>
                                        </p:cTn>
                                        <p:tgtEl>
                                          <p:spTgt spid="3">
                                            <p:txEl>
                                              <p:pRg st="1" end="1"/>
                                            </p:txEl>
                                          </p:spTgt>
                                        </p:tgtEl>
                                        <p:attrNameLst>
                                          <p:attrName>ppt_w</p:attrName>
                                        </p:attrNameLst>
                                      </p:cBhvr>
                                      <p:tavLst>
                                        <p:tav tm="0">
                                          <p:val>
                                            <p:strVal val="#ppt_w"/>
                                          </p:val>
                                        </p:tav>
                                        <p:tav tm="100000">
                                          <p:val>
                                            <p:strVal val="#ppt_w*.05"/>
                                          </p:val>
                                        </p:tav>
                                      </p:tavLst>
                                    </p:anim>
                                    <p:anim calcmode="lin" valueType="num">
                                      <p:cBhvr>
                                        <p:cTn id="25" dur="500" accel="50000" fill="hold">
                                          <p:stCondLst>
                                            <p:cond delay="500"/>
                                          </p:stCondLst>
                                        </p:cTn>
                                        <p:tgtEl>
                                          <p:spTgt spid="3">
                                            <p:txEl>
                                              <p:pRg st="1" end="1"/>
                                            </p:txEl>
                                          </p:spTgt>
                                        </p:tgtEl>
                                        <p:attrNameLst>
                                          <p:attrName>ppt_w</p:attrName>
                                        </p:attrNameLst>
                                      </p:cBhvr>
                                      <p:tavLst>
                                        <p:tav tm="0">
                                          <p:val>
                                            <p:strVal val="#ppt_w*.05"/>
                                          </p:val>
                                        </p:tav>
                                        <p:tav tm="100000">
                                          <p:val>
                                            <p:strVal val="#ppt_w"/>
                                          </p:val>
                                        </p:tav>
                                      </p:tavLst>
                                    </p:anim>
                                    <p:anim calcmode="lin" valueType="num">
                                      <p:cBhvr>
                                        <p:cTn id="26" dur="1000" fill="hold"/>
                                        <p:tgtEl>
                                          <p:spTgt spid="3">
                                            <p:txEl>
                                              <p:pRg st="1" end="1"/>
                                            </p:txEl>
                                          </p:spTgt>
                                        </p:tgtEl>
                                        <p:attrNameLst>
                                          <p:attrName>ppt_h</p:attrName>
                                        </p:attrNameLst>
                                      </p:cBhvr>
                                      <p:tavLst>
                                        <p:tav tm="0">
                                          <p:val>
                                            <p:strVal val="#ppt_h"/>
                                          </p:val>
                                        </p:tav>
                                        <p:tav tm="100000">
                                          <p:val>
                                            <p:strVal val="#ppt_h"/>
                                          </p:val>
                                        </p:tav>
                                      </p:tavLst>
                                    </p:anim>
                                    <p:anim calcmode="lin" valueType="num">
                                      <p:cBhvr>
                                        <p:cTn id="27" dur="500" decel="50000" fill="hold">
                                          <p:stCondLst>
                                            <p:cond delay="0"/>
                                          </p:stCondLst>
                                        </p:cTn>
                                        <p:tgtEl>
                                          <p:spTgt spid="3">
                                            <p:txEl>
                                              <p:pRg st="1" end="1"/>
                                            </p:txEl>
                                          </p:spTgt>
                                        </p:tgtEl>
                                        <p:attrNameLst>
                                          <p:attrName>ppt_x</p:attrName>
                                        </p:attrNameLst>
                                      </p:cBhvr>
                                      <p:tavLst>
                                        <p:tav tm="0">
                                          <p:val>
                                            <p:strVal val="#ppt_x+.4"/>
                                          </p:val>
                                        </p:tav>
                                        <p:tav tm="100000">
                                          <p:val>
                                            <p:strVal val="#ppt_x"/>
                                          </p:val>
                                        </p:tav>
                                      </p:tavLst>
                                    </p:anim>
                                    <p:anim calcmode="lin" valueType="num">
                                      <p:cBhvr>
                                        <p:cTn id="28" dur="500" decel="50000" fill="hold">
                                          <p:stCondLst>
                                            <p:cond delay="0"/>
                                          </p:stCondLst>
                                        </p:cTn>
                                        <p:tgtEl>
                                          <p:spTgt spid="3">
                                            <p:txEl>
                                              <p:pRg st="1" end="1"/>
                                            </p:txEl>
                                          </p:spTgt>
                                        </p:tgtEl>
                                        <p:attrNameLst>
                                          <p:attrName>ppt_y</p:attrName>
                                        </p:attrNameLst>
                                      </p:cBhvr>
                                      <p:tavLst>
                                        <p:tav tm="0">
                                          <p:val>
                                            <p:strVal val="#ppt_y-.2"/>
                                          </p:val>
                                        </p:tav>
                                        <p:tav tm="100000">
                                          <p:val>
                                            <p:strVal val="#ppt_y+.1"/>
                                          </p:val>
                                        </p:tav>
                                      </p:tavLst>
                                    </p:anim>
                                    <p:anim calcmode="lin" valueType="num">
                                      <p:cBhvr>
                                        <p:cTn id="29" dur="500" accel="50000" fill="hold">
                                          <p:stCondLst>
                                            <p:cond delay="500"/>
                                          </p:stCondLst>
                                        </p:cTn>
                                        <p:tgtEl>
                                          <p:spTgt spid="3">
                                            <p:txEl>
                                              <p:pRg st="1" end="1"/>
                                            </p:txEl>
                                          </p:spTgt>
                                        </p:tgtEl>
                                        <p:attrNameLst>
                                          <p:attrName>ppt_y</p:attrName>
                                        </p:attrNameLst>
                                      </p:cBhvr>
                                      <p:tavLst>
                                        <p:tav tm="0">
                                          <p:val>
                                            <p:strVal val="#ppt_y+.1"/>
                                          </p:val>
                                        </p:tav>
                                        <p:tav tm="100000">
                                          <p:val>
                                            <p:strVal val="#ppt_y"/>
                                          </p:val>
                                        </p:tav>
                                      </p:tavLst>
                                    </p:anim>
                                    <p:animEffect transition="in" filter="fade">
                                      <p:cBhvr>
                                        <p:cTn id="30" dur="1000" decel="50000">
                                          <p:stCondLst>
                                            <p:cond delay="0"/>
                                          </p:stCondLst>
                                        </p:cTn>
                                        <p:tgtEl>
                                          <p:spTgt spid="3">
                                            <p:txEl>
                                              <p:pRg st="1" end="1"/>
                                            </p:txEl>
                                          </p:spTgt>
                                        </p:tgtEl>
                                      </p:cBhvr>
                                    </p:animEffect>
                                  </p:childTnLst>
                                </p:cTn>
                              </p:par>
                            </p:childTnLst>
                          </p:cTn>
                        </p:par>
                        <p:par>
                          <p:cTn id="31" fill="hold">
                            <p:stCondLst>
                              <p:cond delay="4000"/>
                            </p:stCondLst>
                            <p:childTnLst>
                              <p:par>
                                <p:cTn id="32" presetID="25" presetClass="entr" presetSubtype="0" fill="hold" nodeType="after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 calcmode="lin" valueType="num">
                                      <p:cBhvr>
                                        <p:cTn id="34"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35"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36"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37"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38"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39"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40"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41" dur="1000" decel="50000">
                                          <p:stCondLst>
                                            <p:cond delay="0"/>
                                          </p:stCondLst>
                                        </p:cTn>
                                        <p:tgtEl>
                                          <p:spTgt spid="3">
                                            <p:txEl>
                                              <p:pRg st="2" end="2"/>
                                            </p:txEl>
                                          </p:spTgt>
                                        </p:tgtEl>
                                      </p:cBhvr>
                                    </p:animEffect>
                                  </p:childTnLst>
                                </p:cTn>
                              </p:par>
                              <p:par>
                                <p:cTn id="42" presetID="25" presetClass="entr" presetSubtype="0" fill="hold" nodeType="withEffect">
                                  <p:stCondLst>
                                    <p:cond delay="0"/>
                                  </p:stCondLst>
                                  <p:childTnLst>
                                    <p:set>
                                      <p:cBhvr>
                                        <p:cTn id="43" dur="1" fill="hold">
                                          <p:stCondLst>
                                            <p:cond delay="0"/>
                                          </p:stCondLst>
                                        </p:cTn>
                                        <p:tgtEl>
                                          <p:spTgt spid="3">
                                            <p:txEl>
                                              <p:pRg st="3" end="3"/>
                                            </p:txEl>
                                          </p:spTgt>
                                        </p:tgtEl>
                                        <p:attrNameLst>
                                          <p:attrName>style.visibility</p:attrName>
                                        </p:attrNameLst>
                                      </p:cBhvr>
                                      <p:to>
                                        <p:strVal val="visible"/>
                                      </p:to>
                                    </p:set>
                                    <p:anim calcmode="lin" valueType="num">
                                      <p:cBhvr>
                                        <p:cTn id="44" dur="500" decel="50000" fill="hold">
                                          <p:stCondLst>
                                            <p:cond delay="0"/>
                                          </p:stCondLst>
                                        </p:cTn>
                                        <p:tgtEl>
                                          <p:spTgt spid="3">
                                            <p:txEl>
                                              <p:pRg st="3" end="3"/>
                                            </p:txEl>
                                          </p:spTgt>
                                        </p:tgtEl>
                                        <p:attrNameLst>
                                          <p:attrName>style.rotation</p:attrName>
                                        </p:attrNameLst>
                                      </p:cBhvr>
                                      <p:tavLst>
                                        <p:tav tm="0">
                                          <p:val>
                                            <p:fltVal val="-90"/>
                                          </p:val>
                                        </p:tav>
                                        <p:tav tm="100000">
                                          <p:val>
                                            <p:fltVal val="0"/>
                                          </p:val>
                                        </p:tav>
                                      </p:tavLst>
                                    </p:anim>
                                    <p:anim calcmode="lin" valueType="num">
                                      <p:cBhvr>
                                        <p:cTn id="45" dur="500" decel="50000" fill="hold">
                                          <p:stCondLst>
                                            <p:cond delay="0"/>
                                          </p:stCondLst>
                                        </p:cTn>
                                        <p:tgtEl>
                                          <p:spTgt spid="3">
                                            <p:txEl>
                                              <p:pRg st="3" end="3"/>
                                            </p:txEl>
                                          </p:spTgt>
                                        </p:tgtEl>
                                        <p:attrNameLst>
                                          <p:attrName>ppt_w</p:attrName>
                                        </p:attrNameLst>
                                      </p:cBhvr>
                                      <p:tavLst>
                                        <p:tav tm="0">
                                          <p:val>
                                            <p:strVal val="#ppt_w"/>
                                          </p:val>
                                        </p:tav>
                                        <p:tav tm="100000">
                                          <p:val>
                                            <p:strVal val="#ppt_w*.05"/>
                                          </p:val>
                                        </p:tav>
                                      </p:tavLst>
                                    </p:anim>
                                    <p:anim calcmode="lin" valueType="num">
                                      <p:cBhvr>
                                        <p:cTn id="46" dur="500" accel="50000" fill="hold">
                                          <p:stCondLst>
                                            <p:cond delay="500"/>
                                          </p:stCondLst>
                                        </p:cTn>
                                        <p:tgtEl>
                                          <p:spTgt spid="3">
                                            <p:txEl>
                                              <p:pRg st="3" end="3"/>
                                            </p:txEl>
                                          </p:spTgt>
                                        </p:tgtEl>
                                        <p:attrNameLst>
                                          <p:attrName>ppt_w</p:attrName>
                                        </p:attrNameLst>
                                      </p:cBhvr>
                                      <p:tavLst>
                                        <p:tav tm="0">
                                          <p:val>
                                            <p:strVal val="#ppt_w*.05"/>
                                          </p:val>
                                        </p:tav>
                                        <p:tav tm="100000">
                                          <p:val>
                                            <p:strVal val="#ppt_w"/>
                                          </p:val>
                                        </p:tav>
                                      </p:tavLst>
                                    </p:anim>
                                    <p:anim calcmode="lin" valueType="num">
                                      <p:cBhvr>
                                        <p:cTn id="47" dur="1000" fill="hold"/>
                                        <p:tgtEl>
                                          <p:spTgt spid="3">
                                            <p:txEl>
                                              <p:pRg st="3" end="3"/>
                                            </p:txEl>
                                          </p:spTgt>
                                        </p:tgtEl>
                                        <p:attrNameLst>
                                          <p:attrName>ppt_h</p:attrName>
                                        </p:attrNameLst>
                                      </p:cBhvr>
                                      <p:tavLst>
                                        <p:tav tm="0">
                                          <p:val>
                                            <p:strVal val="#ppt_h"/>
                                          </p:val>
                                        </p:tav>
                                        <p:tav tm="100000">
                                          <p:val>
                                            <p:strVal val="#ppt_h"/>
                                          </p:val>
                                        </p:tav>
                                      </p:tavLst>
                                    </p:anim>
                                    <p:anim calcmode="lin" valueType="num">
                                      <p:cBhvr>
                                        <p:cTn id="48" dur="500" decel="50000" fill="hold">
                                          <p:stCondLst>
                                            <p:cond delay="0"/>
                                          </p:stCondLst>
                                        </p:cTn>
                                        <p:tgtEl>
                                          <p:spTgt spid="3">
                                            <p:txEl>
                                              <p:pRg st="3" end="3"/>
                                            </p:txEl>
                                          </p:spTgt>
                                        </p:tgtEl>
                                        <p:attrNameLst>
                                          <p:attrName>ppt_x</p:attrName>
                                        </p:attrNameLst>
                                      </p:cBhvr>
                                      <p:tavLst>
                                        <p:tav tm="0">
                                          <p:val>
                                            <p:strVal val="#ppt_x+.4"/>
                                          </p:val>
                                        </p:tav>
                                        <p:tav tm="100000">
                                          <p:val>
                                            <p:strVal val="#ppt_x"/>
                                          </p:val>
                                        </p:tav>
                                      </p:tavLst>
                                    </p:anim>
                                    <p:anim calcmode="lin" valueType="num">
                                      <p:cBhvr>
                                        <p:cTn id="49" dur="500" decel="50000" fill="hold">
                                          <p:stCondLst>
                                            <p:cond delay="0"/>
                                          </p:stCondLst>
                                        </p:cTn>
                                        <p:tgtEl>
                                          <p:spTgt spid="3">
                                            <p:txEl>
                                              <p:pRg st="3" end="3"/>
                                            </p:txEl>
                                          </p:spTgt>
                                        </p:tgtEl>
                                        <p:attrNameLst>
                                          <p:attrName>ppt_y</p:attrName>
                                        </p:attrNameLst>
                                      </p:cBhvr>
                                      <p:tavLst>
                                        <p:tav tm="0">
                                          <p:val>
                                            <p:strVal val="#ppt_y-.2"/>
                                          </p:val>
                                        </p:tav>
                                        <p:tav tm="100000">
                                          <p:val>
                                            <p:strVal val="#ppt_y+.1"/>
                                          </p:val>
                                        </p:tav>
                                      </p:tavLst>
                                    </p:anim>
                                    <p:anim calcmode="lin" valueType="num">
                                      <p:cBhvr>
                                        <p:cTn id="50" dur="500" accel="50000" fill="hold">
                                          <p:stCondLst>
                                            <p:cond delay="500"/>
                                          </p:stCondLst>
                                        </p:cTn>
                                        <p:tgtEl>
                                          <p:spTgt spid="3">
                                            <p:txEl>
                                              <p:pRg st="3" end="3"/>
                                            </p:txEl>
                                          </p:spTgt>
                                        </p:tgtEl>
                                        <p:attrNameLst>
                                          <p:attrName>ppt_y</p:attrName>
                                        </p:attrNameLst>
                                      </p:cBhvr>
                                      <p:tavLst>
                                        <p:tav tm="0">
                                          <p:val>
                                            <p:strVal val="#ppt_y+.1"/>
                                          </p:val>
                                        </p:tav>
                                        <p:tav tm="100000">
                                          <p:val>
                                            <p:strVal val="#ppt_y"/>
                                          </p:val>
                                        </p:tav>
                                      </p:tavLst>
                                    </p:anim>
                                    <p:animEffect transition="in" filter="fade">
                                      <p:cBhvr>
                                        <p:cTn id="51" dur="1000" decel="50000">
                                          <p:stCondLst>
                                            <p:cond delay="0"/>
                                          </p:stCondLst>
                                        </p:cTn>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fontScale="47500" lnSpcReduction="20000"/>
          </a:bodyPr>
          <a:lstStyle/>
          <a:p>
            <a:r>
              <a:rPr lang="it-IT" dirty="0" smtClean="0">
                <a:latin typeface="Arial Black" pitchFamily="34" charset="0"/>
              </a:rPr>
              <a:t>Con questo decreto </a:t>
            </a:r>
            <a:r>
              <a:rPr lang="it-IT" dirty="0" err="1" smtClean="0">
                <a:latin typeface="Arial Black" pitchFamily="34" charset="0"/>
              </a:rPr>
              <a:t>Dracone</a:t>
            </a:r>
            <a:r>
              <a:rPr lang="it-IT" dirty="0" smtClean="0">
                <a:latin typeface="Arial Black" pitchFamily="34" charset="0"/>
              </a:rPr>
              <a:t> poneva fine alle sanguinose vendette dei parenti delle vittime poiché il reato doveva essere riconosciuto da un apposito tribunale. Il legislatore dovette però concedere un'eccezione, che riguardava l'"omicidio giusto". Infatti, in caso di illegittima relazione carnale della moglie, della figlia, della sorella, della madre o della concubina, al cittadino ateniese era consentito ucciderla, se colta in flagranza di reato. Tale principio legale è stato accolto nel diritto di molti Paesi, resistendo pressoché inalterato nei secoli. In Italia, ad esempio, è sopravvissuta una norma fino al 1981 che mitigava la pena in caso di omicidio definito come "delitto d'onor".</a:t>
            </a:r>
          </a:p>
          <a:p>
            <a:r>
              <a:rPr lang="it-IT" dirty="0" smtClean="0">
                <a:latin typeface="Arial Black" pitchFamily="34" charset="0"/>
              </a:rPr>
              <a:t>Il codice di leggi di </a:t>
            </a:r>
            <a:r>
              <a:rPr lang="it-IT" dirty="0" err="1" smtClean="0">
                <a:latin typeface="Arial Black" pitchFamily="34" charset="0"/>
              </a:rPr>
              <a:t>Dracone</a:t>
            </a:r>
            <a:r>
              <a:rPr lang="it-IT" dirty="0" smtClean="0">
                <a:latin typeface="Arial Black" pitchFamily="34" charset="0"/>
              </a:rPr>
              <a:t> è ricordato per la sua particolare severità: la pena di morte era la </a:t>
            </a:r>
            <a:r>
              <a:rPr lang="it-IT" sz="4200" dirty="0" smtClean="0">
                <a:latin typeface="Arial Black" pitchFamily="34" charset="0"/>
              </a:rPr>
              <a:t>punizione</a:t>
            </a:r>
            <a:r>
              <a:rPr lang="it-IT" dirty="0" smtClean="0">
                <a:latin typeface="Arial Black" pitchFamily="34" charset="0"/>
              </a:rPr>
              <a:t> anche per piccole infrazioni. Ogni debitore, il cui stato sociale fosse inferiore a quello del suo creditore, ne diventava automaticamente schiavo, mentre la punizione era più lieve per chi avesse debiti nei confronti di una persona di classe inferiore. Il codice di </a:t>
            </a:r>
            <a:r>
              <a:rPr lang="it-IT" dirty="0" err="1" smtClean="0">
                <a:latin typeface="Arial Black" pitchFamily="34" charset="0"/>
              </a:rPr>
              <a:t>Dracone</a:t>
            </a:r>
            <a:r>
              <a:rPr lang="it-IT" dirty="0" smtClean="0">
                <a:latin typeface="Arial Black" pitchFamily="34" charset="0"/>
              </a:rPr>
              <a:t> fu sostituito proprio per la sua severità da quello di Solone nella prima parte del </a:t>
            </a:r>
            <a:r>
              <a:rPr lang="it-IT" dirty="0" err="1" smtClean="0">
                <a:latin typeface="Arial Black" pitchFamily="34" charset="0"/>
              </a:rPr>
              <a:t>VI</a:t>
            </a:r>
            <a:r>
              <a:rPr lang="it-IT" dirty="0" smtClean="0">
                <a:latin typeface="Arial Black" pitchFamily="34" charset="0"/>
              </a:rPr>
              <a:t> secolo a.C.</a:t>
            </a:r>
          </a:p>
          <a:p>
            <a:r>
              <a:rPr lang="it-IT" dirty="0" err="1" smtClean="0">
                <a:latin typeface="Arial Black" pitchFamily="34" charset="0"/>
              </a:rPr>
              <a:t>Dracone</a:t>
            </a:r>
            <a:r>
              <a:rPr lang="it-IT" dirty="0" smtClean="0">
                <a:latin typeface="Arial Black" pitchFamily="34" charset="0"/>
              </a:rPr>
              <a:t> viene ricordato anche per essere stato il primo a codificare le leggi ateniesi; contrariamente alle credenze popolari non fu invece il creatore di queste leggi. Il suo codice ebbe in parte anche la funzione di uniformare i metri di giudizio e ridurre gli abusi commessi dai giudici.</a:t>
            </a:r>
          </a:p>
          <a:p>
            <a:endParaRPr lang="it-IT" dirty="0"/>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600" decel="100000"/>
                                        <p:tgtEl>
                                          <p:spTgt spid="3">
                                            <p:txEl>
                                              <p:pRg st="0" end="0"/>
                                            </p:txEl>
                                          </p:spTgt>
                                        </p:tgtEl>
                                      </p:cBhvr>
                                    </p:animEffect>
                                    <p:anim calcmode="lin" valueType="num">
                                      <p:cBhvr>
                                        <p:cTn id="8" dur="1600" decel="100000" fill="hold"/>
                                        <p:tgtEl>
                                          <p:spTgt spid="3">
                                            <p:txEl>
                                              <p:pRg st="0" end="0"/>
                                            </p:txEl>
                                          </p:spTgt>
                                        </p:tgtEl>
                                        <p:attrNameLst>
                                          <p:attrName>style.rotation</p:attrName>
                                        </p:attrNameLst>
                                      </p:cBhvr>
                                      <p:tavLst>
                                        <p:tav tm="0">
                                          <p:val>
                                            <p:fltVal val="-90"/>
                                          </p:val>
                                        </p:tav>
                                        <p:tav tm="100000">
                                          <p:val>
                                            <p:fltVal val="0"/>
                                          </p:val>
                                        </p:tav>
                                      </p:tavLst>
                                    </p:anim>
                                    <p:anim calcmode="lin" valueType="num">
                                      <p:cBhvr>
                                        <p:cTn id="9" dur="1600" decel="100000" fill="hold"/>
                                        <p:tgtEl>
                                          <p:spTgt spid="3">
                                            <p:txEl>
                                              <p:pRg st="0" end="0"/>
                                            </p:txEl>
                                          </p:spTgt>
                                        </p:tgtEl>
                                        <p:attrNameLst>
                                          <p:attrName>ppt_x</p:attrName>
                                        </p:attrNameLst>
                                      </p:cBhvr>
                                      <p:tavLst>
                                        <p:tav tm="0">
                                          <p:val>
                                            <p:strVal val="#ppt_x+0.4"/>
                                          </p:val>
                                        </p:tav>
                                        <p:tav tm="100000">
                                          <p:val>
                                            <p:strVal val="#ppt_x-0.05"/>
                                          </p:val>
                                        </p:tav>
                                      </p:tavLst>
                                    </p:anim>
                                    <p:anim calcmode="lin" valueType="num">
                                      <p:cBhvr>
                                        <p:cTn id="10" dur="1600" decel="100000" fill="hold"/>
                                        <p:tgtEl>
                                          <p:spTgt spid="3">
                                            <p:txEl>
                                              <p:pRg st="0" end="0"/>
                                            </p:txEl>
                                          </p:spTgt>
                                        </p:tgtEl>
                                        <p:attrNameLst>
                                          <p:attrName>ppt_y</p:attrName>
                                        </p:attrNameLst>
                                      </p:cBhvr>
                                      <p:tavLst>
                                        <p:tav tm="0">
                                          <p:val>
                                            <p:strVal val="#ppt_y-0.4"/>
                                          </p:val>
                                        </p:tav>
                                        <p:tav tm="100000">
                                          <p:val>
                                            <p:strVal val="#ppt_y+0.1"/>
                                          </p:val>
                                        </p:tav>
                                      </p:tavLst>
                                    </p:anim>
                                    <p:anim calcmode="lin" valueType="num">
                                      <p:cBhvr>
                                        <p:cTn id="11" dur="400" accel="100000" fill="hold">
                                          <p:stCondLst>
                                            <p:cond delay="1600"/>
                                          </p:stCondLst>
                                        </p:cTn>
                                        <p:tgtEl>
                                          <p:spTgt spid="3">
                                            <p:txEl>
                                              <p:pRg st="0" end="0"/>
                                            </p:txEl>
                                          </p:spTgt>
                                        </p:tgtEl>
                                        <p:attrNameLst>
                                          <p:attrName>ppt_x</p:attrName>
                                        </p:attrNameLst>
                                      </p:cBhvr>
                                      <p:tavLst>
                                        <p:tav tm="0">
                                          <p:val>
                                            <p:strVal val="#ppt_x-0.05"/>
                                          </p:val>
                                        </p:tav>
                                        <p:tav tm="100000">
                                          <p:val>
                                            <p:strVal val="#ppt_x"/>
                                          </p:val>
                                        </p:tav>
                                      </p:tavLst>
                                    </p:anim>
                                    <p:anim calcmode="lin" valueType="num">
                                      <p:cBhvr>
                                        <p:cTn id="12" dur="400" accel="100000" fill="hold">
                                          <p:stCondLst>
                                            <p:cond delay="1600"/>
                                          </p:stCondLst>
                                        </p:cTn>
                                        <p:tgtEl>
                                          <p:spTgt spid="3">
                                            <p:txEl>
                                              <p:pRg st="0" end="0"/>
                                            </p:txEl>
                                          </p:spTgt>
                                        </p:tgtEl>
                                        <p:attrNameLst>
                                          <p:attrName>ppt_y</p:attrName>
                                        </p:attrNameLst>
                                      </p:cBhvr>
                                      <p:tavLst>
                                        <p:tav tm="0">
                                          <p:val>
                                            <p:strVal val="#ppt_y+0.1"/>
                                          </p:val>
                                        </p:tav>
                                        <p:tav tm="100000">
                                          <p:val>
                                            <p:strVal val="#ppt_y"/>
                                          </p:val>
                                        </p:tav>
                                      </p:tavLst>
                                    </p:anim>
                                  </p:childTnLst>
                                </p:cTn>
                              </p:par>
                              <p:par>
                                <p:cTn id="13" presetID="30" presetClass="entr" presetSubtype="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800" decel="100000"/>
                                        <p:tgtEl>
                                          <p:spTgt spid="3">
                                            <p:txEl>
                                              <p:pRg st="1" end="1"/>
                                            </p:txEl>
                                          </p:spTgt>
                                        </p:tgtEl>
                                      </p:cBhvr>
                                    </p:animEffect>
                                    <p:anim calcmode="lin" valueType="num">
                                      <p:cBhvr>
                                        <p:cTn id="16" dur="8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17" dur="8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18" dur="8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19" dur="200" accel="100000" fill="hold">
                                          <p:stCondLst>
                                            <p:cond delay="8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20" dur="200" accel="100000" fill="hold">
                                          <p:stCondLst>
                                            <p:cond delay="800"/>
                                          </p:stCondLst>
                                        </p:cTn>
                                        <p:tgtEl>
                                          <p:spTgt spid="3">
                                            <p:txEl>
                                              <p:pRg st="1" end="1"/>
                                            </p:txEl>
                                          </p:spTgt>
                                        </p:tgtEl>
                                        <p:attrNameLst>
                                          <p:attrName>ppt_y</p:attrName>
                                        </p:attrNameLst>
                                      </p:cBhvr>
                                      <p:tavLst>
                                        <p:tav tm="0">
                                          <p:val>
                                            <p:strVal val="#ppt_y+0.1"/>
                                          </p:val>
                                        </p:tav>
                                        <p:tav tm="100000">
                                          <p:val>
                                            <p:strVal val="#ppt_y"/>
                                          </p:val>
                                        </p:tav>
                                      </p:tavLst>
                                    </p:anim>
                                  </p:childTnLst>
                                </p:cTn>
                              </p:par>
                            </p:childTnLst>
                          </p:cTn>
                        </p:par>
                        <p:par>
                          <p:cTn id="21" fill="hold">
                            <p:stCondLst>
                              <p:cond delay="2000"/>
                            </p:stCondLst>
                            <p:childTnLst>
                              <p:par>
                                <p:cTn id="22" presetID="30" presetClass="entr" presetSubtype="0" fill="hold" nodeType="after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fade">
                                      <p:cBhvr>
                                        <p:cTn id="24" dur="1600" decel="100000"/>
                                        <p:tgtEl>
                                          <p:spTgt spid="3">
                                            <p:txEl>
                                              <p:pRg st="1" end="1"/>
                                            </p:txEl>
                                          </p:spTgt>
                                        </p:tgtEl>
                                      </p:cBhvr>
                                    </p:animEffect>
                                    <p:anim calcmode="lin" valueType="num">
                                      <p:cBhvr>
                                        <p:cTn id="25" dur="1600" decel="100000" fill="hold"/>
                                        <p:tgtEl>
                                          <p:spTgt spid="3">
                                            <p:txEl>
                                              <p:pRg st="1" end="1"/>
                                            </p:txEl>
                                          </p:spTgt>
                                        </p:tgtEl>
                                        <p:attrNameLst>
                                          <p:attrName>style.rotation</p:attrName>
                                        </p:attrNameLst>
                                      </p:cBhvr>
                                      <p:tavLst>
                                        <p:tav tm="0">
                                          <p:val>
                                            <p:fltVal val="-90"/>
                                          </p:val>
                                        </p:tav>
                                        <p:tav tm="100000">
                                          <p:val>
                                            <p:fltVal val="0"/>
                                          </p:val>
                                        </p:tav>
                                      </p:tavLst>
                                    </p:anim>
                                    <p:anim calcmode="lin" valueType="num">
                                      <p:cBhvr>
                                        <p:cTn id="26" dur="1600" decel="100000" fill="hold"/>
                                        <p:tgtEl>
                                          <p:spTgt spid="3">
                                            <p:txEl>
                                              <p:pRg st="1" end="1"/>
                                            </p:txEl>
                                          </p:spTgt>
                                        </p:tgtEl>
                                        <p:attrNameLst>
                                          <p:attrName>ppt_x</p:attrName>
                                        </p:attrNameLst>
                                      </p:cBhvr>
                                      <p:tavLst>
                                        <p:tav tm="0">
                                          <p:val>
                                            <p:strVal val="#ppt_x+0.4"/>
                                          </p:val>
                                        </p:tav>
                                        <p:tav tm="100000">
                                          <p:val>
                                            <p:strVal val="#ppt_x-0.05"/>
                                          </p:val>
                                        </p:tav>
                                      </p:tavLst>
                                    </p:anim>
                                    <p:anim calcmode="lin" valueType="num">
                                      <p:cBhvr>
                                        <p:cTn id="27" dur="1600" decel="100000" fill="hold"/>
                                        <p:tgtEl>
                                          <p:spTgt spid="3">
                                            <p:txEl>
                                              <p:pRg st="1" end="1"/>
                                            </p:txEl>
                                          </p:spTgt>
                                        </p:tgtEl>
                                        <p:attrNameLst>
                                          <p:attrName>ppt_y</p:attrName>
                                        </p:attrNameLst>
                                      </p:cBhvr>
                                      <p:tavLst>
                                        <p:tav tm="0">
                                          <p:val>
                                            <p:strVal val="#ppt_y-0.4"/>
                                          </p:val>
                                        </p:tav>
                                        <p:tav tm="100000">
                                          <p:val>
                                            <p:strVal val="#ppt_y+0.1"/>
                                          </p:val>
                                        </p:tav>
                                      </p:tavLst>
                                    </p:anim>
                                    <p:anim calcmode="lin" valueType="num">
                                      <p:cBhvr>
                                        <p:cTn id="28" dur="400" accel="100000" fill="hold">
                                          <p:stCondLst>
                                            <p:cond delay="1600"/>
                                          </p:stCondLst>
                                        </p:cTn>
                                        <p:tgtEl>
                                          <p:spTgt spid="3">
                                            <p:txEl>
                                              <p:pRg st="1" end="1"/>
                                            </p:txEl>
                                          </p:spTgt>
                                        </p:tgtEl>
                                        <p:attrNameLst>
                                          <p:attrName>ppt_x</p:attrName>
                                        </p:attrNameLst>
                                      </p:cBhvr>
                                      <p:tavLst>
                                        <p:tav tm="0">
                                          <p:val>
                                            <p:strVal val="#ppt_x-0.05"/>
                                          </p:val>
                                        </p:tav>
                                        <p:tav tm="100000">
                                          <p:val>
                                            <p:strVal val="#ppt_x"/>
                                          </p:val>
                                        </p:tav>
                                      </p:tavLst>
                                    </p:anim>
                                    <p:anim calcmode="lin" valueType="num">
                                      <p:cBhvr>
                                        <p:cTn id="29" dur="400" accel="100000" fill="hold">
                                          <p:stCondLst>
                                            <p:cond delay="1600"/>
                                          </p:stCondLst>
                                        </p:cTn>
                                        <p:tgtEl>
                                          <p:spTgt spid="3">
                                            <p:txEl>
                                              <p:pRg st="1" end="1"/>
                                            </p:txEl>
                                          </p:spTgt>
                                        </p:tgtEl>
                                        <p:attrNameLst>
                                          <p:attrName>ppt_y</p:attrName>
                                        </p:attrNameLst>
                                      </p:cBhvr>
                                      <p:tavLst>
                                        <p:tav tm="0">
                                          <p:val>
                                            <p:strVal val="#ppt_y+0.1"/>
                                          </p:val>
                                        </p:tav>
                                        <p:tav tm="100000">
                                          <p:val>
                                            <p:strVal val="#ppt_y"/>
                                          </p:val>
                                        </p:tav>
                                      </p:tavLst>
                                    </p:anim>
                                  </p:childTnLst>
                                </p:cTn>
                              </p:par>
                            </p:childTnLst>
                          </p:cTn>
                        </p:par>
                        <p:par>
                          <p:cTn id="30" fill="hold">
                            <p:stCondLst>
                              <p:cond delay="4000"/>
                            </p:stCondLst>
                            <p:childTnLst>
                              <p:par>
                                <p:cTn id="31" presetID="30" presetClass="entr" presetSubtype="0" fill="hold" nodeType="after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Effect transition="in" filter="fade">
                                      <p:cBhvr>
                                        <p:cTn id="33" dur="1600" decel="100000"/>
                                        <p:tgtEl>
                                          <p:spTgt spid="3">
                                            <p:txEl>
                                              <p:pRg st="2" end="2"/>
                                            </p:txEl>
                                          </p:spTgt>
                                        </p:tgtEl>
                                      </p:cBhvr>
                                    </p:animEffect>
                                    <p:anim calcmode="lin" valueType="num">
                                      <p:cBhvr>
                                        <p:cTn id="34" dur="1600" decel="100000" fill="hold"/>
                                        <p:tgtEl>
                                          <p:spTgt spid="3">
                                            <p:txEl>
                                              <p:pRg st="2" end="2"/>
                                            </p:txEl>
                                          </p:spTgt>
                                        </p:tgtEl>
                                        <p:attrNameLst>
                                          <p:attrName>style.rotation</p:attrName>
                                        </p:attrNameLst>
                                      </p:cBhvr>
                                      <p:tavLst>
                                        <p:tav tm="0">
                                          <p:val>
                                            <p:fltVal val="-90"/>
                                          </p:val>
                                        </p:tav>
                                        <p:tav tm="100000">
                                          <p:val>
                                            <p:fltVal val="0"/>
                                          </p:val>
                                        </p:tav>
                                      </p:tavLst>
                                    </p:anim>
                                    <p:anim calcmode="lin" valueType="num">
                                      <p:cBhvr>
                                        <p:cTn id="35" dur="1600" decel="100000" fill="hold"/>
                                        <p:tgtEl>
                                          <p:spTgt spid="3">
                                            <p:txEl>
                                              <p:pRg st="2" end="2"/>
                                            </p:txEl>
                                          </p:spTgt>
                                        </p:tgtEl>
                                        <p:attrNameLst>
                                          <p:attrName>ppt_x</p:attrName>
                                        </p:attrNameLst>
                                      </p:cBhvr>
                                      <p:tavLst>
                                        <p:tav tm="0">
                                          <p:val>
                                            <p:strVal val="#ppt_x+0.4"/>
                                          </p:val>
                                        </p:tav>
                                        <p:tav tm="100000">
                                          <p:val>
                                            <p:strVal val="#ppt_x-0.05"/>
                                          </p:val>
                                        </p:tav>
                                      </p:tavLst>
                                    </p:anim>
                                    <p:anim calcmode="lin" valueType="num">
                                      <p:cBhvr>
                                        <p:cTn id="36" dur="1600" decel="100000" fill="hold"/>
                                        <p:tgtEl>
                                          <p:spTgt spid="3">
                                            <p:txEl>
                                              <p:pRg st="2" end="2"/>
                                            </p:txEl>
                                          </p:spTgt>
                                        </p:tgtEl>
                                        <p:attrNameLst>
                                          <p:attrName>ppt_y</p:attrName>
                                        </p:attrNameLst>
                                      </p:cBhvr>
                                      <p:tavLst>
                                        <p:tav tm="0">
                                          <p:val>
                                            <p:strVal val="#ppt_y-0.4"/>
                                          </p:val>
                                        </p:tav>
                                        <p:tav tm="100000">
                                          <p:val>
                                            <p:strVal val="#ppt_y+0.1"/>
                                          </p:val>
                                        </p:tav>
                                      </p:tavLst>
                                    </p:anim>
                                    <p:anim calcmode="lin" valueType="num">
                                      <p:cBhvr>
                                        <p:cTn id="37" dur="400" accel="100000" fill="hold">
                                          <p:stCondLst>
                                            <p:cond delay="1600"/>
                                          </p:stCondLst>
                                        </p:cTn>
                                        <p:tgtEl>
                                          <p:spTgt spid="3">
                                            <p:txEl>
                                              <p:pRg st="2" end="2"/>
                                            </p:txEl>
                                          </p:spTgt>
                                        </p:tgtEl>
                                        <p:attrNameLst>
                                          <p:attrName>ppt_x</p:attrName>
                                        </p:attrNameLst>
                                      </p:cBhvr>
                                      <p:tavLst>
                                        <p:tav tm="0">
                                          <p:val>
                                            <p:strVal val="#ppt_x-0.05"/>
                                          </p:val>
                                        </p:tav>
                                        <p:tav tm="100000">
                                          <p:val>
                                            <p:strVal val="#ppt_x"/>
                                          </p:val>
                                        </p:tav>
                                      </p:tavLst>
                                    </p:anim>
                                    <p:anim calcmode="lin" valueType="num">
                                      <p:cBhvr>
                                        <p:cTn id="38" dur="400" accel="100000" fill="hold">
                                          <p:stCondLst>
                                            <p:cond delay="1600"/>
                                          </p:stCondLst>
                                        </p:cTn>
                                        <p:tgtEl>
                                          <p:spTgt spid="3">
                                            <p:txEl>
                                              <p:pRg st="2" end="2"/>
                                            </p:txEl>
                                          </p:spTgt>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pic>
        <p:nvPicPr>
          <p:cNvPr id="4" name="Segnaposto contenuto 3" descr="download (6).jpg"/>
          <p:cNvPicPr>
            <a:picLocks noGrp="1" noChangeAspect="1"/>
          </p:cNvPicPr>
          <p:nvPr>
            <p:ph idx="1"/>
          </p:nvPr>
        </p:nvPicPr>
        <p:blipFill>
          <a:blip r:embed="rId2" cstate="print"/>
          <a:stretch>
            <a:fillRect/>
          </a:stretch>
        </p:blipFill>
        <p:spPr>
          <a:xfrm>
            <a:off x="2267744" y="764704"/>
            <a:ext cx="4608512" cy="5785153"/>
          </a:xfrm>
          <a:prstGeom prst="rect">
            <a:avLst/>
          </a:prstGeom>
          <a:ln>
            <a:noFill/>
          </a:ln>
          <a:effectLst>
            <a:softEdge rad="112500"/>
          </a:effectLst>
        </p:spPr>
      </p:pic>
    </p:spTree>
  </p:cSld>
  <p:clrMapOvr>
    <a:masterClrMapping/>
  </p:clrMapOvr>
  <p:transition spd="slow">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8"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heel(8)">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smtClean="0">
                <a:solidFill>
                  <a:srgbClr val="FF0000"/>
                </a:solidFill>
                <a:effectLst>
                  <a:outerShdw blurRad="38100" dist="38100" dir="2700000" algn="tl">
                    <a:srgbClr val="000000">
                      <a:alpha val="43137"/>
                    </a:srgbClr>
                  </a:outerShdw>
                </a:effectLst>
                <a:latin typeface="Bradley Hand ITC" pitchFamily="66" charset="0"/>
              </a:rPr>
              <a:t>solone</a:t>
            </a:r>
            <a:endParaRPr lang="it-IT" b="1" dirty="0">
              <a:solidFill>
                <a:srgbClr val="FF0000"/>
              </a:solidFill>
              <a:effectLst>
                <a:outerShdw blurRad="38100" dist="38100" dir="2700000" algn="tl">
                  <a:srgbClr val="000000">
                    <a:alpha val="43137"/>
                  </a:srgbClr>
                </a:outerShdw>
              </a:effectLst>
              <a:latin typeface="Bradley Hand ITC" pitchFamily="66" charset="0"/>
            </a:endParaRPr>
          </a:p>
        </p:txBody>
      </p:sp>
      <p:sp>
        <p:nvSpPr>
          <p:cNvPr id="3" name="Segnaposto contenuto 2"/>
          <p:cNvSpPr>
            <a:spLocks noGrp="1"/>
          </p:cNvSpPr>
          <p:nvPr>
            <p:ph idx="1"/>
          </p:nvPr>
        </p:nvSpPr>
        <p:spPr/>
        <p:txBody>
          <a:bodyPr>
            <a:normAutofit/>
          </a:bodyPr>
          <a:lstStyle/>
          <a:p>
            <a:r>
              <a:rPr lang="it-IT" sz="2000" dirty="0" smtClean="0">
                <a:latin typeface="Arial Black" pitchFamily="34" charset="0"/>
              </a:rPr>
              <a:t>Solone fu arconte nel 594-593 a.C. </a:t>
            </a:r>
          </a:p>
          <a:p>
            <a:r>
              <a:rPr lang="it-IT" sz="2000" dirty="0" smtClean="0">
                <a:latin typeface="Arial Black" pitchFamily="34" charset="0"/>
              </a:rPr>
              <a:t>Egli fu eletto in un momento in cui il conflitto sociale era acutizzato, anche a causa delle difficili condizioni di vita degli strati inferiori della popolazione; così, pure essendo di origine aristocratica, Solone introdusse alcune innovazioni che miravano ad allargare il governo della città anche ai non aristocratici e a migliorare le condizioni di vita dei ceti meno abbienti. Tra i suoi provvedimenti due in particolare ebbero un ruolo fondamentale per il successivo sviluppo di Atene.</a:t>
            </a:r>
          </a:p>
        </p:txBody>
      </p:sp>
    </p:spTree>
  </p:cSld>
  <p:clrMapOvr>
    <a:masterClrMapping/>
  </p:clrMapOvr>
  <p:transition spd="slow">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par>
                          <p:cTn id="10" fill="hold">
                            <p:stCondLst>
                              <p:cond delay="1750"/>
                            </p:stCondLst>
                            <p:childTnLst>
                              <p:par>
                                <p:cTn id="11" presetID="41" presetClass="entr" presetSubtype="0" fill="hold" nodeType="afterEffect">
                                  <p:stCondLst>
                                    <p:cond delay="0"/>
                                  </p:stCondLst>
                                  <p:iterate type="lt">
                                    <p:tmPct val="10000"/>
                                  </p:iterate>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15" dur="10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6" dur="10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7" dur="1000" tmFilter="0,0; .5, 1; 1, 1"/>
                                        <p:tgtEl>
                                          <p:spTgt spid="3">
                                            <p:txEl>
                                              <p:pRg st="0" end="0"/>
                                            </p:txEl>
                                          </p:spTgt>
                                        </p:tgtEl>
                                      </p:cBhvr>
                                    </p:animEffect>
                                  </p:childTnLst>
                                </p:cTn>
                              </p:par>
                            </p:childTnLst>
                          </p:cTn>
                        </p:par>
                        <p:par>
                          <p:cTn id="18" fill="hold">
                            <p:stCondLst>
                              <p:cond delay="5550"/>
                            </p:stCondLst>
                            <p:childTnLst>
                              <p:par>
                                <p:cTn id="19" presetID="41" presetClass="entr" presetSubtype="0" fill="hold" nodeType="afterEffect">
                                  <p:stCondLst>
                                    <p:cond delay="0"/>
                                  </p:stCondLst>
                                  <p:iterate type="lt">
                                    <p:tmPct val="10000"/>
                                  </p:iterate>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23"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                                         </a:t>
            </a:r>
            <a:endParaRPr lang="it-IT" dirty="0"/>
          </a:p>
        </p:txBody>
      </p:sp>
      <p:pic>
        <p:nvPicPr>
          <p:cNvPr id="4" name="Segnaposto contenuto 3" descr="download (5).jpg"/>
          <p:cNvPicPr>
            <a:picLocks noGrp="1" noChangeAspect="1"/>
          </p:cNvPicPr>
          <p:nvPr>
            <p:ph idx="1"/>
          </p:nvPr>
        </p:nvPicPr>
        <p:blipFill>
          <a:blip r:embed="rId2" cstate="print"/>
          <a:stretch>
            <a:fillRect/>
          </a:stretch>
        </p:blipFill>
        <p:spPr>
          <a:xfrm>
            <a:off x="2627784" y="507611"/>
            <a:ext cx="3672408" cy="6111935"/>
          </a:xfrm>
        </p:spPr>
      </p:pic>
    </p:spTree>
  </p:cSld>
  <p:clrMapOvr>
    <a:masterClrMapping/>
  </p:clrMapOvr>
  <p:transition spd="slow">
    <p:diamon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after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ppt_w</p:attrName>
                                        </p:attrNameLst>
                                      </p:cBhvr>
                                      <p:tavLst>
                                        <p:tav tm="0" fmla="#ppt_w*sin(2.5*pi*$)">
                                          <p:val>
                                            <p:fltVal val="0"/>
                                          </p:val>
                                        </p:tav>
                                        <p:tav tm="100000">
                                          <p:val>
                                            <p:fltVal val="1"/>
                                          </p:val>
                                        </p:tav>
                                      </p:tavLst>
                                    </p:anim>
                                    <p:anim calcmode="lin" valueType="num">
                                      <p:cBhvr>
                                        <p:cTn id="9" dur="1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355</Words>
  <Application>Microsoft Office PowerPoint</Application>
  <PresentationFormat>Presentazione su schermo (4:3)</PresentationFormat>
  <Paragraphs>25</Paragraphs>
  <Slides>11</Slides>
  <Notes>1</Notes>
  <HiddenSlides>0</HiddenSlides>
  <MMClips>0</MMClips>
  <ScaleCrop>false</ScaleCrop>
  <HeadingPairs>
    <vt:vector size="4" baseType="variant">
      <vt:variant>
        <vt:lpstr>Tema</vt:lpstr>
      </vt:variant>
      <vt:variant>
        <vt:i4>1</vt:i4>
      </vt:variant>
      <vt:variant>
        <vt:lpstr>Titoli diapositive</vt:lpstr>
      </vt:variant>
      <vt:variant>
        <vt:i4>11</vt:i4>
      </vt:variant>
    </vt:vector>
  </HeadingPairs>
  <TitlesOfParts>
    <vt:vector size="12" baseType="lpstr">
      <vt:lpstr>Tema di Office</vt:lpstr>
      <vt:lpstr> ATENE</vt:lpstr>
      <vt:lpstr>Diapositiva 2</vt:lpstr>
      <vt:lpstr>Il governo</vt:lpstr>
      <vt:lpstr>Diapositiva 4</vt:lpstr>
      <vt:lpstr>DRACONE</vt:lpstr>
      <vt:lpstr>Diapositiva 6</vt:lpstr>
      <vt:lpstr>Diapositiva 7</vt:lpstr>
      <vt:lpstr>solone</vt:lpstr>
      <vt:lpstr>                                         </vt:lpstr>
      <vt:lpstr>Diapositiva 10</vt:lpstr>
      <vt:lpstr>Diapositiva 11</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ATENE</dc:title>
  <dc:creator>Studente12</dc:creator>
  <cp:lastModifiedBy>Studente12</cp:lastModifiedBy>
  <cp:revision>13</cp:revision>
  <dcterms:created xsi:type="dcterms:W3CDTF">2018-01-15T08:14:05Z</dcterms:created>
  <dcterms:modified xsi:type="dcterms:W3CDTF">2018-01-22T08:31:39Z</dcterms:modified>
</cp:coreProperties>
</file>