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8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21BB-04FD-4013-8E47-3CF24B0EDF7E}" type="datetimeFigureOut">
              <a:rPr lang="it-IT" smtClean="0"/>
              <a:pPr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3EE2-AEFA-4000-919E-EA736F76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rct=j&amp;q=&amp;esrc=s&amp;source=images&amp;cd=&amp;cad=rja&amp;uact=8&amp;ved=0ahUKEwijrZmKxtnYAhXR6aQKHScBDhcQjRwIBw&amp;url=http://www.tarentumfestival.com/?p=141&amp;psig=AOvVaw10DGGtW7-Rqpek28XNSdK8&amp;ust=1516091222957193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it/url?sa=i&amp;rct=j&amp;q=&amp;esrc=s&amp;source=images&amp;cd=&amp;cad=rja&amp;uact=8&amp;ved=0ahUKEwizqbnjxdnYAhUCDewKHQSOCxsQjRwIBw&amp;url=http://www.infonotizia.it/poesie-greche-sullamicizia-citazioni-e-scritti-da-leggere-nella-letteratura-greca-antica/&amp;psig=AOvVaw0r63_J3K47yyOIKvRMGe_b&amp;ust=1516091142677884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s://www.google.it/url?sa=i&amp;rct=j&amp;q=&amp;esrc=s&amp;source=images&amp;cd=&amp;cad=rja&amp;uact=8&amp;ved=0ahUKEwih97SnxtnYAhWS3KQKHYl2C-QQjRwIBw&amp;url=http://montaigne.altervista.org/filosofia-e-meccanica-quantistica/&amp;psig=AOvVaw0rVDIXM_lXgGF90wDuMtJ_&amp;ust=1516091269411465" TargetMode="External"/><Relationship Id="rId4" Type="http://schemas.openxmlformats.org/officeDocument/2006/relationships/hyperlink" Target="https://www.google.it/url?sa=i&amp;rct=j&amp;q=&amp;esrc=s&amp;source=images&amp;cd=&amp;cad=rja&amp;uact=8&amp;ved=0ahUKEwidwOzHw9nYAhVQ-qQKHU8RDX8QjRwIBw&amp;url=https://owlcation.com/humanities/Theseus-Ariadne-and-the-Minotaur&amp;psig=AOvVaw2S1YnKJJ7bYH-1S1PVB4U0&amp;ust=1516090535021921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it/url?sa=i&amp;rct=j&amp;q=&amp;esrc=s&amp;source=images&amp;cd=&amp;cad=rja&amp;uact=8&amp;ved=0ahUKEwjQxvD1y9nYAhVO2aQKHdpHBg0QjRwIBw&amp;url=http://www.ilmattinodifoggia.it/blog/alba-subrizio/26939/-conosci-te-stesso--.html&amp;psig=AOvVaw2nR9d92MQze7uD_27o5C8O&amp;ust=15160927644957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it/url?sa=i&amp;rct=j&amp;q=&amp;esrc=s&amp;source=images&amp;cd=&amp;cad=rja&amp;uact=8&amp;ved=0ahUKEwjD54nNmeHYAhVFJcAKHQCbCDUQjRwIBw&amp;url=https://it.wikipedia.org/wiki/Alfabeto_greco&amp;psig=AOvVaw3UTT0cB1znGL9EsKOfOWHC&amp;ust=15163541631634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0ahUKEwiVo__9nOHYAhVsBMAKHXFJC6kQjRwIBw&amp;url=http://www.alibionline.it/odissea-libro-1-tutti-parlano-di-ulisse-ma-lui-non-si-fa-vedere/&amp;psig=AOvVaw0oWTS8zMxsGkGwFjlPv0jK&amp;ust=151635507224258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it/url?sa=i&amp;rct=j&amp;q=&amp;esrc=s&amp;source=images&amp;cd=&amp;cad=rja&amp;uact=8&amp;ved=0ahUKEwiFnJbxnOHYAhUCBsAKHRzmDyMQjRwIBw&amp;url=http://www.oilproject.org/lezione/iliade-caratteri-generali-e-antefatto-6990.html&amp;psig=AOvVaw0XFMbluMkFn1hhGSybtvSe&amp;ust=15163549886314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url?sa=i&amp;rct=j&amp;q=&amp;esrc=s&amp;source=images&amp;cd=&amp;cad=rja&amp;uact=8&amp;ved=0ahUKEwjzlJyzxdnYAhWFCuwKHSO6DJEQjRwIBw&amp;url=https://www.lostudiodelcolore.com/id/22689/carta-da-parati/parato-tortora-italian-wallpaper-volare-44343-vinile-lavabile-tinta-unita-emiliana-parati&amp;psig=AOvVaw04Rdm4m_LFEF51LB2WHhzW&amp;ust=151609102512584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060848"/>
            <a:ext cx="2592288" cy="234738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23528" y="260648"/>
            <a:ext cx="84852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CULTURA, LETTERATURA,</a:t>
            </a:r>
          </a:p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 SCIENZA E FILOSOFIA GRECA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A2A3E"/>
              </a:solidFill>
              <a:effectLst/>
            </a:endParaRPr>
          </a:p>
        </p:txBody>
      </p:sp>
      <p:pic>
        <p:nvPicPr>
          <p:cNvPr id="1030" name="Picture 6" descr="Risultati immagini per letteratura gre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725144"/>
            <a:ext cx="2651204" cy="1944216"/>
          </a:xfrm>
          <a:prstGeom prst="rect">
            <a:avLst/>
          </a:prstGeom>
          <a:noFill/>
        </p:spPr>
      </p:pic>
      <p:pic>
        <p:nvPicPr>
          <p:cNvPr id="1032" name="Picture 8" descr="Risultati immagini per scienza grec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797152"/>
            <a:ext cx="4176464" cy="1872208"/>
          </a:xfrm>
          <a:prstGeom prst="rect">
            <a:avLst/>
          </a:prstGeom>
          <a:noFill/>
        </p:spPr>
      </p:pic>
      <p:pic>
        <p:nvPicPr>
          <p:cNvPr id="1034" name="Picture 10" descr="Risultati immagini per filosofia grec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060848"/>
            <a:ext cx="370790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79512" y="908720"/>
            <a:ext cx="3721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LA CULTURA</a:t>
            </a:r>
            <a:endParaRPr lang="it-IT" sz="5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060848"/>
            <a:ext cx="3851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BASE DELLA CULTURA GRECA ABBIAMO LA RELIGIONE TRADIZIONALE, MOLTO IMPORTANTE ANCHE NEI POEMI OMERICI.  LA RELIGIONE SI BASAVA SULLE DIVINITÀ, AVENTI CARATTERISTICHE UMANE.</a:t>
            </a:r>
          </a:p>
          <a:p>
            <a:r>
              <a:rPr lang="it-IT" dirty="0" smtClean="0"/>
              <a:t>LA CARATTERISTICA DIFFERENTE  CHE HANNO RISPETTO AGLI UOMINI È </a:t>
            </a:r>
          </a:p>
          <a:p>
            <a:r>
              <a:rPr lang="it-IT" dirty="0" smtClean="0"/>
              <a:t>L’IMMORTALITÀ. ESSI HANNO IL POTERE SUPREMO MA NON POSSONO COMPETERE CON IL FATO (VITA O MORTE). </a:t>
            </a:r>
          </a:p>
          <a:p>
            <a:endParaRPr lang="it-IT" sz="1600" dirty="0" smtClean="0"/>
          </a:p>
          <a:p>
            <a:endParaRPr lang="it-IT" dirty="0"/>
          </a:p>
        </p:txBody>
      </p:sp>
      <p:pic>
        <p:nvPicPr>
          <p:cNvPr id="14338" name="Picture 2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140968"/>
            <a:ext cx="4324237" cy="2669282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4139952" y="54868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MITOLOGIA GRECA È LA RACCOLTA </a:t>
            </a:r>
            <a:r>
              <a:rPr lang="it-IT" dirty="0" err="1" smtClean="0"/>
              <a:t>DI</a:t>
            </a:r>
            <a:r>
              <a:rPr lang="it-IT" dirty="0" smtClean="0"/>
              <a:t> TUTTI I MITI E LE LEGGENDE APPARTENENTI ALLA CULTURA DEGLI ANTICHI GRECI CHE RIGUARDANO I LORO DÈI ED EROI, LA LORO CONCEZIONE DEL MONDO, I LORO CULTI E LE PRATICHE RELIGIOSE.</a:t>
            </a:r>
          </a:p>
          <a:p>
            <a:r>
              <a:rPr lang="it-IT" dirty="0" smtClean="0"/>
              <a:t>GLI ORACOLI SONO DEI TEMPLI USATI PER SENTIRE LA VOCE DEGLI DÈI. UNO DEI PIÙ FAMOSI È QUELLO </a:t>
            </a:r>
            <a:r>
              <a:rPr lang="it-IT" dirty="0" err="1" smtClean="0"/>
              <a:t>DI</a:t>
            </a:r>
            <a:r>
              <a:rPr lang="it-IT" dirty="0" smtClean="0"/>
              <a:t> APOLLO A DELFI.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39552" y="1052736"/>
            <a:ext cx="38502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L’ ALFABETO </a:t>
            </a:r>
            <a:endParaRPr lang="it-IT" sz="5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420889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PRIMA DELL’ALFABETO</a:t>
            </a:r>
            <a:r>
              <a:rPr lang="it-IT" dirty="0" smtClean="0"/>
              <a:t>: AL PRINCIPIO LA COMUNICAZIONE SI BASAVA SU DUE STRUMENTI: LA PAROLA DETTA E L’IMMAGINE.  </a:t>
            </a:r>
          </a:p>
          <a:p>
            <a:r>
              <a:rPr lang="it-IT" dirty="0" smtClean="0"/>
              <a:t>ESSE PRESENTANO UN ELEMENTO CHE LE DISTIGUE E UNO CHE LE ACCUMUNA. </a:t>
            </a:r>
          </a:p>
          <a:p>
            <a:r>
              <a:rPr lang="it-IT" dirty="0" smtClean="0"/>
              <a:t>CIÒ CHE LE DISTINGUE È IL </a:t>
            </a:r>
          </a:p>
          <a:p>
            <a:r>
              <a:rPr lang="it-IT" dirty="0" smtClean="0"/>
              <a:t>FATTO CHE LE PAROLE SVANISCONO NEL MOMENTO IN CUI SONO DETTE, LE IMMAGINI INVECE RIMANGONO. </a:t>
            </a:r>
          </a:p>
          <a:p>
            <a:r>
              <a:rPr lang="it-IT" dirty="0" smtClean="0"/>
              <a:t>PERCHÈ ANCHE LE PAROLE NON SVANISSERO </a:t>
            </a:r>
            <a:r>
              <a:rPr lang="it-IT" dirty="0" err="1" smtClean="0"/>
              <a:t>C’ERA</a:t>
            </a:r>
            <a:r>
              <a:rPr lang="it-IT" dirty="0" smtClean="0"/>
              <a:t> ALLORA UN SOLO SISTEMA: RIPETERLE E IMPARARLE A MEMORIA.  </a:t>
            </a:r>
          </a:p>
          <a:p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90872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 L’ALFABETO</a:t>
            </a:r>
            <a:r>
              <a:rPr lang="it-IT" dirty="0" smtClean="0"/>
              <a:t>: CON L’INVENZIONE DELL’ALFABETO È NATO IL TESTO SCRITTO, PERCIÒ CIÒ CHE È DETTO A PAROLE PUÒ ESSERE FACILMENTE RICORDATO E RIMANERE IMPRESSO NEL TEMPO.</a:t>
            </a:r>
          </a:p>
        </p:txBody>
      </p:sp>
      <p:pic>
        <p:nvPicPr>
          <p:cNvPr id="1026" name="Picture 2" descr="Risultati immagini per ALFABETO GRE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95275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62068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LA LETTERATURA </a:t>
            </a:r>
            <a:endParaRPr lang="it-IT" sz="5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77281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PIÙ ANTICHE OPERE LETTERARIE DELLA CULTURA SONO L’ILLIADE E L’ODISSEA, CHE PROVENGONO APPUNTO DALLA GRECIA.</a:t>
            </a:r>
          </a:p>
          <a:p>
            <a:r>
              <a:rPr lang="it-IT" dirty="0" smtClean="0"/>
              <a:t> L’ILIADE NARRA  ALCUNI RACCONTI DELLA GUERRA </a:t>
            </a:r>
            <a:r>
              <a:rPr lang="it-IT" dirty="0" err="1" smtClean="0"/>
              <a:t>DI</a:t>
            </a:r>
            <a:r>
              <a:rPr lang="it-IT" dirty="0" smtClean="0"/>
              <a:t> TROIA, COMBATTUTA DAI MICENEI E DAI TROIANI. </a:t>
            </a:r>
          </a:p>
          <a:p>
            <a:endParaRPr lang="it-IT" dirty="0"/>
          </a:p>
        </p:txBody>
      </p:sp>
      <p:pic>
        <p:nvPicPr>
          <p:cNvPr id="16386" name="Picture 2" descr="Risultati immagini per ILIA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206052" cy="1700808"/>
          </a:xfrm>
          <a:prstGeom prst="rect">
            <a:avLst/>
          </a:prstGeom>
          <a:noFill/>
        </p:spPr>
      </p:pic>
      <p:pic>
        <p:nvPicPr>
          <p:cNvPr id="16388" name="Picture 4" descr="Risultati immagini per ODISSE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268760"/>
            <a:ext cx="3744416" cy="234888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932040" y="386104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SECONDO NARRA LE AVVENTURE E IL VIAGGIO </a:t>
            </a:r>
            <a:r>
              <a:rPr lang="it-IT" dirty="0" err="1" smtClean="0"/>
              <a:t>DI</a:t>
            </a:r>
            <a:r>
              <a:rPr lang="it-IT" dirty="0" smtClean="0"/>
              <a:t> ULISSE PER TORNARE IN PATRIA DOPO LA GUERRA. LA TRADIZIONE ATTRIBUISCE LA LORO CREAZIONE A UN POETA </a:t>
            </a:r>
            <a:r>
              <a:rPr lang="it-IT" dirty="0" err="1" smtClean="0"/>
              <a:t>DI</a:t>
            </a:r>
            <a:r>
              <a:rPr lang="it-IT" dirty="0" smtClean="0"/>
              <a:t> NOME OMERO. </a:t>
            </a:r>
          </a:p>
          <a:p>
            <a:r>
              <a:rPr lang="it-IT" dirty="0" smtClean="0"/>
              <a:t>DA QUA NASCE LA COSIDETTA “QUESTIONE OMERICA”.</a:t>
            </a:r>
          </a:p>
          <a:p>
            <a:r>
              <a:rPr lang="it-IT" dirty="0" smtClean="0"/>
              <a:t>I POEMI OMERICI EBBERO UN RUOLO FONDAMENTALE NELLA FORMAZIONE DELL’UOMO GRECO (ONORE E FATO).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79512" y="692696"/>
            <a:ext cx="6959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L’ETICA ARISTOCRATICA</a:t>
            </a:r>
            <a:endParaRPr lang="it-IT" sz="5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772816"/>
            <a:ext cx="3995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SOCIETÀ GRECA È UNA SOCIETÀ ARISTOCRATICA . IL TERMINE DERIVA DAL GRECO E SIGNIFICA “IL MIGLIORE”E “IO COMANDO”E INDICA UNA SOCIETÀ GOVERNATA DAGLI UOMINI VALOROSI.</a:t>
            </a:r>
          </a:p>
          <a:p>
            <a:r>
              <a:rPr lang="it-IT" dirty="0" smtClean="0"/>
              <a:t>ALLA MORTE DEL RE IL TITOLO PUÒ NON PASSARE DIRETTAMENTE AL FIGLIO; SARÀ UNA DECISIONE DEL CONSIGLIO STABILIRE IL NUOVO RE. </a:t>
            </a:r>
          </a:p>
          <a:p>
            <a:r>
              <a:rPr lang="it-IT" dirty="0" smtClean="0"/>
              <a:t>UN ARISTOCRATICO È ESENTATO DAL LAVORO POICHÉ RICAVA DALLA TERRA ABBASTANZA DA MANTENERE IL CAVALLO E LE ARMI.  LA REGOLA SUPREMA DEL SUO COMPORTAMENTO È L’ARETÉ, CHE SIGNIFICA VIRTÙ O ECCELLENZA, OVVERO RISCATTARSI NELLE PROVE IN CUI OCCORRE FORZA (ONORE).</a:t>
            </a:r>
            <a:endParaRPr lang="it-IT" dirty="0"/>
          </a:p>
        </p:txBody>
      </p:sp>
      <p:pic>
        <p:nvPicPr>
          <p:cNvPr id="1026" name="Picture 2" descr="Risultati immagini per aristocrazia greca immag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73745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755576" y="40466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LA SCIENZA</a:t>
            </a:r>
            <a:endParaRPr lang="it-IT" sz="5400" dirty="0"/>
          </a:p>
        </p:txBody>
      </p:sp>
      <p:sp>
        <p:nvSpPr>
          <p:cNvPr id="6" name="CasellaDiTesto 5"/>
          <p:cNvSpPr txBox="1"/>
          <p:nvPr/>
        </p:nvSpPr>
        <p:spPr>
          <a:xfrm rot="10800000" flipV="1">
            <a:off x="323528" y="1844824"/>
            <a:ext cx="51480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HEINRICH SCHILIEMANN NON È UN ARCHEOLOGO, È  SEMPLICEMENTE UN APPASSIONATO </a:t>
            </a:r>
            <a:r>
              <a:rPr lang="it-IT" dirty="0" err="1" smtClean="0"/>
              <a:t>DI</a:t>
            </a:r>
            <a:r>
              <a:rPr lang="it-IT" dirty="0" smtClean="0"/>
              <a:t> OMERO,</a:t>
            </a:r>
          </a:p>
          <a:p>
            <a:r>
              <a:rPr lang="it-IT" dirty="0" smtClean="0"/>
              <a:t>CHE VUOLE MOSTRARE LA VERITÀ DEI SUOI POEMI. EGLI ASSESTA I PRIMI COLPI </a:t>
            </a:r>
            <a:r>
              <a:rPr lang="it-IT" dirty="0" err="1" smtClean="0"/>
              <a:t>DI</a:t>
            </a:r>
            <a:r>
              <a:rPr lang="it-IT" dirty="0" smtClean="0"/>
              <a:t> PICCONE SULLA COLLINA </a:t>
            </a:r>
            <a:r>
              <a:rPr lang="it-IT" dirty="0" err="1" smtClean="0"/>
              <a:t>DI</a:t>
            </a:r>
            <a:r>
              <a:rPr lang="it-IT" dirty="0" smtClean="0"/>
              <a:t> HISSERLIK, IN TURCHIA. </a:t>
            </a:r>
          </a:p>
          <a:p>
            <a:r>
              <a:rPr lang="it-IT" dirty="0" smtClean="0"/>
              <a:t>NEL SUO VIAGGIO, SCHILIEMANN, SENZA VOLERLO, DISTRUGGE MOLTI REPERTI CHE SREBBERO STATI PREZIOSI PER RICOSTRUIRE LA BASE DEL SITO. COL TEMPO SI RENDE CONTO DEL PROPRIO ERRORE E NELLE CAMPAGNE SUCCESSIVE SARÀ MOLTO PIÙ</a:t>
            </a:r>
          </a:p>
          <a:p>
            <a:r>
              <a:rPr lang="it-IT" dirty="0" smtClean="0"/>
              <a:t>ATTENTO.</a:t>
            </a:r>
          </a:p>
          <a:p>
            <a:r>
              <a:rPr lang="it-IT" dirty="0" smtClean="0"/>
              <a:t>GRAZIE A QUEST’ULTIMO, ARTHUR EVANS, LO SCOPRITORE </a:t>
            </a:r>
            <a:r>
              <a:rPr lang="it-IT" dirty="0" err="1" smtClean="0"/>
              <a:t>DI</a:t>
            </a:r>
            <a:r>
              <a:rPr lang="it-IT" dirty="0" smtClean="0"/>
              <a:t> CNOSSO A CRETA, HA COMINCIATO AD ESEGUIRE I SUOI SCAVI CON UNA SORTA </a:t>
            </a:r>
          </a:p>
          <a:p>
            <a:r>
              <a:rPr lang="it-IT" dirty="0" err="1" smtClean="0"/>
              <a:t>DI</a:t>
            </a:r>
            <a:r>
              <a:rPr lang="it-IT" dirty="0" smtClean="0"/>
              <a:t> METODO SCIENTIFICO(SCHIZZI E FOTOGRAFIE).</a:t>
            </a:r>
            <a:endParaRPr lang="it-IT" dirty="0"/>
          </a:p>
        </p:txBody>
      </p:sp>
      <p:pic>
        <p:nvPicPr>
          <p:cNvPr id="1026" name="Picture 2" descr="Risultati immagini per SCHLIEMA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038350" cy="2619375"/>
          </a:xfrm>
          <a:prstGeom prst="rect">
            <a:avLst/>
          </a:prstGeom>
          <a:noFill/>
        </p:spPr>
      </p:pic>
      <p:sp>
        <p:nvSpPr>
          <p:cNvPr id="1032" name="AutoShape 8" descr="Risultati immagini per ARTHUR EV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ARTHUR EV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Risultati immagini per ARTHUR EV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 descr="Risultati immagini per ARTHUR EV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17032"/>
            <a:ext cx="2581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67544" y="692696"/>
            <a:ext cx="47218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L’ARCHEOLOGIA</a:t>
            </a:r>
            <a:endParaRPr lang="it-IT" sz="5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77281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ANTIQUARIO FRANCESE </a:t>
            </a:r>
            <a:r>
              <a:rPr lang="it-IT" dirty="0" err="1" smtClean="0"/>
              <a:t>DEFINì</a:t>
            </a:r>
            <a:r>
              <a:rPr lang="it-IT" dirty="0" smtClean="0"/>
              <a:t> L’ARCHEOLOGIA IN QUESTO MODO: “È MIA OPINIONE CHE GLI</a:t>
            </a:r>
          </a:p>
          <a:p>
            <a:r>
              <a:rPr lang="it-IT" dirty="0" smtClean="0"/>
              <a:t>OGGETTI ANTICHI NON SIANO ALTRO CHE LIBRI, LE CUI PAGINE </a:t>
            </a:r>
            <a:r>
              <a:rPr lang="it-IT" dirty="0" err="1" smtClean="0"/>
              <a:t>DI</a:t>
            </a:r>
            <a:r>
              <a:rPr lang="it-IT" dirty="0" smtClean="0"/>
              <a:t> PIETRA E </a:t>
            </a:r>
            <a:r>
              <a:rPr lang="it-IT" dirty="0" err="1" smtClean="0"/>
              <a:t>DI</a:t>
            </a:r>
            <a:r>
              <a:rPr lang="it-IT" dirty="0" smtClean="0"/>
              <a:t> MARMO SONO STATE SCRITTE</a:t>
            </a:r>
          </a:p>
          <a:p>
            <a:r>
              <a:rPr lang="it-IT" dirty="0" smtClean="0"/>
              <a:t>CON IL FERRO E CON LO SCALPELLO.”</a:t>
            </a:r>
          </a:p>
          <a:p>
            <a:r>
              <a:rPr lang="it-IT" dirty="0" smtClean="0"/>
              <a:t> L’ARCHEOLOGIA NASCE NEI </a:t>
            </a:r>
            <a:r>
              <a:rPr lang="it-IT" smtClean="0"/>
              <a:t>PRIMI DECENNI </a:t>
            </a:r>
            <a:r>
              <a:rPr lang="it-IT" dirty="0" smtClean="0"/>
              <a:t>DELL’OTTOCENTO SULLA SCIA DELLE GRANDI </a:t>
            </a:r>
            <a:r>
              <a:rPr lang="it-IT" smtClean="0"/>
              <a:t>SCOPERTE EGIZIANE.</a:t>
            </a:r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67544" y="3573016"/>
            <a:ext cx="554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IL METODO ARCHEOLOGICO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4365104"/>
            <a:ext cx="31111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RICOGNIZIONE  TOPOGRAFICA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STRATIGRAFIA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TIPOLOGIA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ICONOGRAFIA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STILISTICO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SCIENZE NATURALI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ARCHEOMETRICO</a:t>
            </a:r>
            <a:endParaRPr lang="it-IT" dirty="0"/>
          </a:p>
        </p:txBody>
      </p:sp>
      <p:pic>
        <p:nvPicPr>
          <p:cNvPr id="19458" name="Picture 2" descr="Risultati immagini per ARCHEOLO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37112"/>
            <a:ext cx="2701117" cy="205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339752" y="548680"/>
            <a:ext cx="4022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LA FILOSOFIA</a:t>
            </a:r>
            <a:endParaRPr lang="it-IT" sz="5400" dirty="0"/>
          </a:p>
        </p:txBody>
      </p:sp>
      <p:sp>
        <p:nvSpPr>
          <p:cNvPr id="5" name="Rettangolo 4"/>
          <p:cNvSpPr/>
          <p:nvPr/>
        </p:nvSpPr>
        <p:spPr>
          <a:xfrm>
            <a:off x="323528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t-IT" dirty="0" smtClean="0"/>
              <a:t>LA FILOSOFIA IN GRECIA È NATA  DA UNA</a:t>
            </a:r>
          </a:p>
          <a:p>
            <a:pPr>
              <a:buNone/>
            </a:pPr>
            <a:r>
              <a:rPr lang="it-IT" dirty="0" smtClean="0"/>
              <a:t>DOMANDA: “CHE COS’È”.</a:t>
            </a:r>
          </a:p>
          <a:p>
            <a:pPr>
              <a:buNone/>
            </a:pPr>
            <a:r>
              <a:rPr lang="it-IT" dirty="0" smtClean="0"/>
              <a:t>IL PRIMO FILOSOFO FU TALETE </a:t>
            </a:r>
            <a:r>
              <a:rPr lang="it-IT" dirty="0" err="1" smtClean="0"/>
              <a:t>DI</a:t>
            </a:r>
            <a:r>
              <a:rPr lang="it-IT" dirty="0" smtClean="0"/>
              <a:t> MILETO. L’IDEA CHE IL CRITERIO DEL </a:t>
            </a:r>
          </a:p>
          <a:p>
            <a:pPr>
              <a:buNone/>
            </a:pPr>
            <a:r>
              <a:rPr lang="it-IT" dirty="0" smtClean="0"/>
              <a:t>BENE E DEL MALE,DEL GIUSTO E DELL’INGIUSTO,POSSONO ESSERE SPIEGATI CON L’OSSERVAZIONE ED IL RAGIONAMENTO,</a:t>
            </a:r>
          </a:p>
          <a:p>
            <a:pPr>
              <a:buNone/>
            </a:pPr>
            <a:r>
              <a:rPr lang="it-IT" dirty="0" smtClean="0"/>
              <a:t>DIVENTERÀ UNO DEI PILASTRI DELLA CULTURA</a:t>
            </a:r>
          </a:p>
          <a:p>
            <a:pPr>
              <a:buNone/>
            </a:pPr>
            <a:r>
              <a:rPr lang="it-IT" dirty="0" smtClean="0"/>
              <a:t>EUROPEA FINO AI GIORNI NOSTRI.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955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t-IT" dirty="0" smtClean="0"/>
              <a:t>ATENE DIVENNE IL PRINCIPALE CENTRO DELLA </a:t>
            </a:r>
          </a:p>
          <a:p>
            <a:pPr>
              <a:buNone/>
            </a:pPr>
            <a:r>
              <a:rPr lang="it-IT" dirty="0" smtClean="0"/>
              <a:t>CULTURA GRECA GRAZIE ALLE RIFLESSIONI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SOCRATE E PLATONE I LORO PENSIERI </a:t>
            </a:r>
          </a:p>
          <a:p>
            <a:pPr>
              <a:buNone/>
            </a:pPr>
            <a:r>
              <a:rPr lang="it-IT" dirty="0" smtClean="0"/>
              <a:t>ANDAVANO CONTRO LE LORO CREDENZE </a:t>
            </a:r>
          </a:p>
          <a:p>
            <a:pPr>
              <a:buNone/>
            </a:pPr>
            <a:r>
              <a:rPr lang="it-IT" dirty="0" smtClean="0"/>
              <a:t>MITICHE – RELIGIOSE  </a:t>
            </a:r>
          </a:p>
        </p:txBody>
      </p:sp>
      <p:pic>
        <p:nvPicPr>
          <p:cNvPr id="8" name="Immagine 7" descr="PRIMA SCUOLA FILOSOFICA eLEA.jpg"/>
          <p:cNvPicPr>
            <a:picLocks noChangeAspect="1"/>
          </p:cNvPicPr>
          <p:nvPr/>
        </p:nvPicPr>
        <p:blipFill>
          <a:blip r:embed="rId4" cstate="print"/>
          <a:srcRect l="8108" t="3494" b="19636"/>
          <a:stretch>
            <a:fillRect/>
          </a:stretch>
        </p:blipFill>
        <p:spPr>
          <a:xfrm>
            <a:off x="5292080" y="1628800"/>
            <a:ext cx="3672408" cy="237626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27784" y="4005064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                                                PRIMA SCUOLA</a:t>
            </a:r>
          </a:p>
          <a:p>
            <a:pPr>
              <a:buNone/>
            </a:pPr>
            <a:r>
              <a:rPr lang="it-IT" dirty="0" smtClean="0"/>
              <a:t>                                                FILOSOFICA AD </a:t>
            </a:r>
          </a:p>
          <a:p>
            <a:pPr>
              <a:buNone/>
            </a:pPr>
            <a:r>
              <a:rPr lang="it-IT" dirty="0" smtClean="0"/>
              <a:t>                                                ELEA OPERA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                                               PARMENIDE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sfondo monocolore bei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95536" y="620688"/>
            <a:ext cx="6189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LAVORO </a:t>
            </a:r>
            <a:r>
              <a:rPr lang="it-IT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DI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A2A3E"/>
                </a:solidFill>
              </a:rPr>
              <a:t> GRUPPO:</a:t>
            </a:r>
            <a:endParaRPr lang="it-IT" sz="5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844824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GABRIELLA BOTTI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ALICE CROCE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ALICE COLAVITO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JASMINE RAGOSTA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716</Words>
  <Application>Microsoft Office PowerPoint</Application>
  <PresentationFormat>Presentazione su schermo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Studente17</dc:creator>
  <cp:lastModifiedBy>Gaudio</cp:lastModifiedBy>
  <cp:revision>55</cp:revision>
  <dcterms:created xsi:type="dcterms:W3CDTF">2018-01-15T08:12:02Z</dcterms:created>
  <dcterms:modified xsi:type="dcterms:W3CDTF">2018-03-30T06:33:36Z</dcterms:modified>
</cp:coreProperties>
</file>