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67" r:id="rId11"/>
    <p:sldId id="268"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p:restoredTop sz="94671"/>
  </p:normalViewPr>
  <p:slideViewPr>
    <p:cSldViewPr snapToGrid="0" snapToObjects="1">
      <p:cViewPr varScale="1">
        <p:scale>
          <a:sx n="68" d="100"/>
          <a:sy n="68" d="100"/>
        </p:scale>
        <p:origin x="-792"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it-IT" smtClean="0"/>
              <a:t>Fare clic per modificare stile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pPr/>
              <a:t>6/24/2019</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it-IT" smtClean="0"/>
              <a:t>Fare clic per modificare stile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it-IT" smtClean="0"/>
              <a:t>Fare clic per modificare stile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6/24/2019</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it-IT" smtClean="0"/>
              <a:t>Fare clic per modificare stile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6/24/2019</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pPr/>
              <a:t>‹N›</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it-IT" smtClean="0"/>
              <a:t>Fare clic per modificare stile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6/24/2019</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it-IT" smtClean="0"/>
              <a:t>Fare clic per modificare stile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it-IT" smtClean="0"/>
              <a:t>Fare clic per modificare stile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Trascinare l'immagine su un segnaposto o fare clic sull'icona per aggiungerla</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Trascinare l'immagine su un segnaposto o fare clic sull'icona per aggiungerla</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Trascinare l'immagine su un segnaposto o fare clic sull'icona per aggiungerla</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it-IT" smtClean="0"/>
              <a:t>Fare clic per modificare stile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6/24/2019</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it-IT" smtClean="0"/>
              <a:t>Fare clic per modificare stile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6/24/2019</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it-IT" smtClean="0"/>
              <a:t>Fare clic per modificare stile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685800" y="3132666"/>
            <a:ext cx="5311775" cy="3086019"/>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6172200" y="3132666"/>
            <a:ext cx="5334000" cy="3086019"/>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it-IT" smtClean="0"/>
              <a:t>Fare clic per modificare stile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it-IT" smtClean="0"/>
              <a:t>Fare clic per modificare stile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xmlns=""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it-IT" smtClean="0"/>
              <a:t>Fare clic per modificare stile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6/24/2019</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71600" y="0"/>
            <a:ext cx="9448800" cy="4560277"/>
          </a:xfrm>
        </p:spPr>
        <p:txBody>
          <a:bodyPr>
            <a:normAutofit fontScale="90000"/>
          </a:bodyPr>
          <a:lstStyle/>
          <a:p>
            <a:r>
              <a:rPr lang="it-IT" dirty="0" smtClean="0"/>
              <a:t/>
            </a:r>
            <a:br>
              <a:rPr lang="it-IT" dirty="0" smtClean="0"/>
            </a:br>
            <a:r>
              <a:rPr lang="it-IT" dirty="0" smtClean="0"/>
              <a:t/>
            </a:r>
            <a:br>
              <a:rPr lang="it-IT" dirty="0" smtClean="0"/>
            </a:br>
            <a:r>
              <a:rPr lang="it-IT" dirty="0" smtClean="0"/>
              <a:t/>
            </a:r>
            <a:br>
              <a:rPr lang="it-IT" dirty="0" smtClean="0"/>
            </a:br>
            <a:r>
              <a:rPr lang="it-IT" dirty="0" smtClean="0"/>
              <a:t>NOZIONI  </a:t>
            </a:r>
            <a:r>
              <a:rPr lang="it-IT" dirty="0" err="1" smtClean="0"/>
              <a:t>DI</a:t>
            </a:r>
            <a:r>
              <a:rPr lang="it-IT" dirty="0" smtClean="0"/>
              <a:t>  INFORMATICA </a:t>
            </a:r>
            <a:br>
              <a:rPr lang="it-IT" dirty="0" smtClean="0"/>
            </a:br>
            <a:r>
              <a:rPr lang="it-IT" dirty="0" smtClean="0"/>
              <a:t>ISTITUTO COMPRENSIVO SINOPOLI FERRINI ROMA ANNO SCOLASTICO 2016/2017</a:t>
            </a:r>
            <a:endParaRPr lang="it-IT" dirty="0"/>
          </a:p>
        </p:txBody>
      </p:sp>
      <p:sp>
        <p:nvSpPr>
          <p:cNvPr id="3" name="Sottotitolo 2"/>
          <p:cNvSpPr>
            <a:spLocks noGrp="1"/>
          </p:cNvSpPr>
          <p:nvPr>
            <p:ph type="subTitle" idx="1"/>
          </p:nvPr>
        </p:nvSpPr>
        <p:spPr>
          <a:xfrm>
            <a:off x="1371600" y="4794738"/>
            <a:ext cx="9448800" cy="1277815"/>
          </a:xfrm>
        </p:spPr>
        <p:txBody>
          <a:bodyPr/>
          <a:lstStyle/>
          <a:p>
            <a:r>
              <a:rPr lang="it-IT" dirty="0" smtClean="0"/>
              <a:t>IN COLLABORAZIONE CON GLI EX ALUNNI DEL CORSO A  DELLA SINOPOLI</a:t>
            </a:r>
          </a:p>
          <a:p>
            <a:pPr algn="ctr"/>
            <a:r>
              <a:rPr lang="it-IT" dirty="0" smtClean="0"/>
              <a:t>PROF .   CHIARA GURRIERI </a:t>
            </a:r>
            <a:endParaRPr lang="it-IT" dirty="0"/>
          </a:p>
        </p:txBody>
      </p:sp>
    </p:spTree>
    <p:extLst>
      <p:ext uri="{BB962C8B-B14F-4D97-AF65-F5344CB8AC3E}">
        <p14:creationId xmlns:p14="http://schemas.microsoft.com/office/powerpoint/2010/main" xmlns="" val="348321896"/>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0892" y="764373"/>
            <a:ext cx="9483970" cy="1293028"/>
          </a:xfrm>
        </p:spPr>
        <p:txBody>
          <a:bodyPr/>
          <a:lstStyle/>
          <a:p>
            <a:pPr algn="ctr"/>
            <a:r>
              <a:rPr lang="it-IT" dirty="0" err="1" smtClean="0"/>
              <a:t>Power</a:t>
            </a:r>
            <a:r>
              <a:rPr lang="it-IT" dirty="0" smtClean="0"/>
              <a:t> </a:t>
            </a:r>
            <a:r>
              <a:rPr lang="it-IT" dirty="0" err="1" smtClean="0"/>
              <a:t>point</a:t>
            </a:r>
            <a:r>
              <a:rPr lang="it-IT" dirty="0"/>
              <a:t> </a:t>
            </a:r>
            <a:r>
              <a:rPr lang="it-IT" dirty="0" err="1" smtClean="0"/>
              <a:t>microsoft</a:t>
            </a:r>
            <a:endParaRPr lang="it-IT" dirty="0"/>
          </a:p>
        </p:txBody>
      </p:sp>
      <p:sp>
        <p:nvSpPr>
          <p:cNvPr id="3" name="Segnaposto contenuto 2"/>
          <p:cNvSpPr>
            <a:spLocks noGrp="1"/>
          </p:cNvSpPr>
          <p:nvPr>
            <p:ph idx="1"/>
          </p:nvPr>
        </p:nvSpPr>
        <p:spPr/>
        <p:txBody>
          <a:bodyPr/>
          <a:lstStyle/>
          <a:p>
            <a:pPr marL="0" indent="0" algn="just">
              <a:buNone/>
            </a:pPr>
            <a:endParaRPr lang="it-IT" dirty="0" smtClean="0"/>
          </a:p>
          <a:p>
            <a:pPr marL="0" indent="0" algn="just">
              <a:buNone/>
            </a:pPr>
            <a:endParaRPr lang="it-IT" dirty="0" smtClean="0"/>
          </a:p>
          <a:p>
            <a:pPr marL="0" indent="0" algn="just">
              <a:buNone/>
            </a:pPr>
            <a:r>
              <a:rPr lang="it-IT" dirty="0" smtClean="0"/>
              <a:t>Microsoft </a:t>
            </a:r>
            <a:r>
              <a:rPr lang="it-IT" dirty="0"/>
              <a:t>Office PowerPoint è il programma di presentazione prodotto da Microsoft, fa parte della suite di software di produttività personale Microsoft Office, è tutelato da </a:t>
            </a:r>
            <a:r>
              <a:rPr lang="it-IT" dirty="0" smtClean="0"/>
              <a:t>copyright,  </a:t>
            </a:r>
            <a:r>
              <a:rPr lang="it-IT" dirty="0"/>
              <a:t>distribuito con licenza commerciale ed è disponibile per i sistemi operativi Windows e Macintosh</a:t>
            </a:r>
            <a:r>
              <a:rPr lang="it-IT" dirty="0" smtClean="0"/>
              <a:t>.</a:t>
            </a:r>
          </a:p>
          <a:p>
            <a:pPr marL="0" indent="0" algn="just">
              <a:buNone/>
            </a:pPr>
            <a:r>
              <a:rPr lang="it-IT" dirty="0" smtClean="0"/>
              <a:t>È </a:t>
            </a:r>
            <a:r>
              <a:rPr lang="it-IT" dirty="0"/>
              <a:t>utilizzato principalmente per </a:t>
            </a:r>
            <a:r>
              <a:rPr lang="it-IT" dirty="0" smtClean="0"/>
              <a:t>proiettare, </a:t>
            </a:r>
            <a:r>
              <a:rPr lang="it-IT" dirty="0"/>
              <a:t>e quindi comunicare su schermo, progetti, idee, e </a:t>
            </a:r>
            <a:r>
              <a:rPr lang="it-IT" dirty="0" smtClean="0"/>
              <a:t>contenuti, </a:t>
            </a:r>
            <a:r>
              <a:rPr lang="it-IT" dirty="0"/>
              <a:t>potendo incorporare testo, immagini, grafici, filmati, audio e potendo presentare tutto questo con animazioni di alto livello.</a:t>
            </a:r>
          </a:p>
        </p:txBody>
      </p:sp>
    </p:spTree>
    <p:extLst>
      <p:ext uri="{BB962C8B-B14F-4D97-AF65-F5344CB8AC3E}">
        <p14:creationId xmlns:p14="http://schemas.microsoft.com/office/powerpoint/2010/main" xmlns="" val="95869131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            storia</a:t>
            </a:r>
            <a:endParaRPr lang="it-IT" dirty="0"/>
          </a:p>
        </p:txBody>
      </p:sp>
      <p:sp>
        <p:nvSpPr>
          <p:cNvPr id="3" name="Segnaposto contenuto 2"/>
          <p:cNvSpPr>
            <a:spLocks noGrp="1"/>
          </p:cNvSpPr>
          <p:nvPr>
            <p:ph idx="1"/>
          </p:nvPr>
        </p:nvSpPr>
        <p:spPr/>
        <p:txBody>
          <a:bodyPr/>
          <a:lstStyle/>
          <a:p>
            <a:pPr marL="0" indent="0" algn="just">
              <a:buNone/>
            </a:pPr>
            <a:r>
              <a:rPr lang="it-IT" dirty="0"/>
              <a:t>Sviluppato da Bob </a:t>
            </a:r>
            <a:r>
              <a:rPr lang="it-IT" dirty="0" err="1"/>
              <a:t>Gaskins</a:t>
            </a:r>
            <a:r>
              <a:rPr lang="it-IT" dirty="0"/>
              <a:t> e dal programmatore Dennis Austin con il nome </a:t>
            </a:r>
            <a:r>
              <a:rPr lang="it-IT" dirty="0" err="1"/>
              <a:t>Presenter</a:t>
            </a:r>
            <a:r>
              <a:rPr lang="it-IT" dirty="0"/>
              <a:t> per la </a:t>
            </a:r>
            <a:r>
              <a:rPr lang="it-IT" dirty="0" err="1"/>
              <a:t>Forethought</a:t>
            </a:r>
            <a:r>
              <a:rPr lang="it-IT" dirty="0"/>
              <a:t> </a:t>
            </a:r>
            <a:r>
              <a:rPr lang="it-IT" dirty="0" err="1"/>
              <a:t>Inc</a:t>
            </a:r>
            <a:r>
              <a:rPr lang="it-IT" dirty="0"/>
              <a:t>, che pubblicò PowerPoint 1.0 nell'aprile 1987 per Apple </a:t>
            </a:r>
            <a:r>
              <a:rPr lang="it-IT" dirty="0" smtClean="0"/>
              <a:t>Macintosh, era </a:t>
            </a:r>
            <a:r>
              <a:rPr lang="it-IT" dirty="0"/>
              <a:t>in bianco e </a:t>
            </a:r>
            <a:r>
              <a:rPr lang="it-IT" dirty="0" smtClean="0"/>
              <a:t>nero: </a:t>
            </a:r>
            <a:r>
              <a:rPr lang="it-IT" dirty="0"/>
              <a:t>testo e grafica si </a:t>
            </a:r>
            <a:r>
              <a:rPr lang="it-IT" dirty="0" smtClean="0"/>
              <a:t>fondevano, </a:t>
            </a:r>
            <a:r>
              <a:rPr lang="it-IT" dirty="0"/>
              <a:t>per creare trasparenze. Con l'arrivo del primo Macintosh a colori sul </a:t>
            </a:r>
            <a:r>
              <a:rPr lang="it-IT" dirty="0" smtClean="0"/>
              <a:t>mercato, </a:t>
            </a:r>
            <a:r>
              <a:rPr lang="it-IT" dirty="0"/>
              <a:t>uscì una versione di PowerPoint già adattata per sfruttare le potenzialità del </a:t>
            </a:r>
            <a:r>
              <a:rPr lang="it-IT" dirty="0" smtClean="0"/>
              <a:t>colore. Microsoft </a:t>
            </a:r>
            <a:r>
              <a:rPr lang="it-IT" dirty="0"/>
              <a:t>Corporation acquistò la </a:t>
            </a:r>
            <a:r>
              <a:rPr lang="it-IT" dirty="0" err="1"/>
              <a:t>Forethought</a:t>
            </a:r>
            <a:r>
              <a:rPr lang="it-IT" dirty="0"/>
              <a:t> </a:t>
            </a:r>
            <a:r>
              <a:rPr lang="it-IT" dirty="0" err="1"/>
              <a:t>Inc</a:t>
            </a:r>
            <a:r>
              <a:rPr lang="it-IT" dirty="0"/>
              <a:t> e il relativo software </a:t>
            </a:r>
            <a:r>
              <a:rPr lang="it-IT" dirty="0" err="1" smtClean="0"/>
              <a:t>Power</a:t>
            </a:r>
            <a:r>
              <a:rPr lang="it-IT" dirty="0" smtClean="0"/>
              <a:t> </a:t>
            </a:r>
            <a:r>
              <a:rPr lang="it-IT" dirty="0" err="1" smtClean="0"/>
              <a:t>point</a:t>
            </a:r>
            <a:r>
              <a:rPr lang="it-IT" dirty="0" smtClean="0"/>
              <a:t> </a:t>
            </a:r>
            <a:r>
              <a:rPr lang="it-IT" dirty="0"/>
              <a:t>per 14 milioni di dollari il 31 luglio 1987. Nel </a:t>
            </a:r>
            <a:r>
              <a:rPr lang="it-IT" dirty="0" smtClean="0"/>
              <a:t>1990,</a:t>
            </a:r>
            <a:r>
              <a:rPr lang="it-IT" dirty="0"/>
              <a:t> la prima versione per Windows venne pubblicata per Windows 3.0; sin da quella </a:t>
            </a:r>
            <a:r>
              <a:rPr lang="it-IT" dirty="0" smtClean="0"/>
              <a:t>data, </a:t>
            </a:r>
            <a:r>
              <a:rPr lang="it-IT" dirty="0"/>
              <a:t>PowerPoint verrà sempre incluso nella suite Microsoft </a:t>
            </a:r>
            <a:r>
              <a:rPr lang="it-IT" dirty="0" smtClean="0"/>
              <a:t>Office (eccetto </a:t>
            </a:r>
            <a:r>
              <a:rPr lang="it-IT" dirty="0"/>
              <a:t>per la versione base).</a:t>
            </a:r>
          </a:p>
          <a:p>
            <a:endParaRPr lang="it-IT" dirty="0"/>
          </a:p>
        </p:txBody>
      </p:sp>
    </p:spTree>
    <p:extLst>
      <p:ext uri="{BB962C8B-B14F-4D97-AF65-F5344CB8AC3E}">
        <p14:creationId xmlns:p14="http://schemas.microsoft.com/office/powerpoint/2010/main" xmlns="" val="27450385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8"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           funzioni</a:t>
            </a:r>
            <a:endParaRPr lang="it-IT" dirty="0"/>
          </a:p>
        </p:txBody>
      </p:sp>
      <p:sp>
        <p:nvSpPr>
          <p:cNvPr id="3" name="Segnaposto contenuto 2"/>
          <p:cNvSpPr>
            <a:spLocks noGrp="1"/>
          </p:cNvSpPr>
          <p:nvPr>
            <p:ph idx="1"/>
          </p:nvPr>
        </p:nvSpPr>
        <p:spPr/>
        <p:txBody>
          <a:bodyPr>
            <a:normAutofit lnSpcReduction="10000"/>
          </a:bodyPr>
          <a:lstStyle/>
          <a:p>
            <a:pPr marL="0" indent="0" algn="just">
              <a:buNone/>
            </a:pPr>
            <a:r>
              <a:rPr lang="it-IT" dirty="0"/>
              <a:t>Consente la creazione di presentazioni informatiche </a:t>
            </a:r>
            <a:r>
              <a:rPr lang="it-IT" dirty="0" smtClean="0"/>
              <a:t>multimediali, </a:t>
            </a:r>
            <a:r>
              <a:rPr lang="it-IT" dirty="0"/>
              <a:t>tramite la realizzazione di diapositive visualizzabili in sequenza su qualsiasi computer dotato di questo software. Le presentazioni, suddivise in </a:t>
            </a:r>
            <a:r>
              <a:rPr lang="it-IT" dirty="0" smtClean="0"/>
              <a:t>”slide”</a:t>
            </a:r>
            <a:r>
              <a:rPr lang="it-IT" dirty="0"/>
              <a:t> (diapositive), possono contenere per esempio </a:t>
            </a:r>
            <a:r>
              <a:rPr lang="it-IT" dirty="0" smtClean="0"/>
              <a:t>fotografie, testi, animazioni, suoni, link che si riferiscono ad altre diapositive o a siti esterni. È largamente usato </a:t>
            </a:r>
            <a:r>
              <a:rPr lang="it-IT" dirty="0"/>
              <a:t>da uomini d'affari, docenti, studenti, relatori e professori: la proiezione di diapositive digitali è una forma molto comune di persuasione tecnologica. L'uso di questo strumento è molto diffuso anche per la </a:t>
            </a:r>
            <a:r>
              <a:rPr lang="it-IT" dirty="0" smtClean="0"/>
              <a:t>produzione </a:t>
            </a:r>
            <a:r>
              <a:rPr lang="it-IT" dirty="0"/>
              <a:t>di animazioni multimediali </a:t>
            </a:r>
            <a:r>
              <a:rPr lang="it-IT" dirty="0" smtClean="0"/>
              <a:t>umoristiche, </a:t>
            </a:r>
            <a:r>
              <a:rPr lang="it-IT" dirty="0"/>
              <a:t>destinate alla circolazione via e-mail. Dall'edizione di Office 2003, Microsoft ha revisionato il nome del </a:t>
            </a:r>
            <a:r>
              <a:rPr lang="it-IT" dirty="0" smtClean="0"/>
              <a:t>programma, </a:t>
            </a:r>
            <a:r>
              <a:rPr lang="it-IT" dirty="0"/>
              <a:t>per sottolinearne l'appartenenza alla suite Office: Microsoft Office PowerPoint invece di Microsoft </a:t>
            </a:r>
            <a:r>
              <a:rPr lang="it-IT" dirty="0" smtClean="0"/>
              <a:t>PowerPoint. Arrivato </a:t>
            </a:r>
            <a:r>
              <a:rPr lang="it-IT" dirty="0"/>
              <a:t>alla versione 2010 con l'ultima suite Microsoft Office 2010, Microsoft Office PowerPoint è diventato il programma di presentazioni più diffuso ed utilizzato nel mondo.</a:t>
            </a:r>
          </a:p>
          <a:p>
            <a:endParaRPr lang="it-IT" dirty="0"/>
          </a:p>
        </p:txBody>
      </p:sp>
    </p:spTree>
    <p:extLst>
      <p:ext uri="{BB962C8B-B14F-4D97-AF65-F5344CB8AC3E}">
        <p14:creationId xmlns:p14="http://schemas.microsoft.com/office/powerpoint/2010/main" xmlns="" val="3588531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anim calcmode="lin" valueType="num">
                                      <p:cBhvr>
                                        <p:cTn id="1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FINE…GRAZIE PER LA VISIONE!</a:t>
            </a:r>
            <a:endParaRPr lang="it-IT" dirty="0"/>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xmlns="" val="266010763"/>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0" presetClass="entr" presetSubtype="0" fill="hold" grpId="0" nodeType="clickEffect" nodePh="1">
                                  <p:stCondLst>
                                    <p:cond delay="0"/>
                                  </p:stCondLst>
                                  <p:endCondLst>
                                    <p:cond evt="begin" delay="0">
                                      <p:tn val="14"/>
                                    </p:cond>
                                  </p:end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800" decel="100000"/>
                                        <p:tgtEl>
                                          <p:spTgt spid="3">
                                            <p:txEl>
                                              <p:pRg st="0" end="0"/>
                                            </p:txEl>
                                          </p:spTgt>
                                        </p:tgtEl>
                                      </p:cBhvr>
                                    </p:animEffect>
                                    <p:anim calcmode="lin" valueType="num">
                                      <p:cBhvr>
                                        <p:cTn id="17"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8"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9"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5800" y="764373"/>
            <a:ext cx="8610600" cy="1293028"/>
          </a:xfrm>
        </p:spPr>
        <p:txBody>
          <a:bodyPr/>
          <a:lstStyle/>
          <a:p>
            <a:pPr algn="ctr"/>
            <a:r>
              <a:rPr lang="it-IT" dirty="0" smtClean="0"/>
              <a:t> INDICE</a:t>
            </a:r>
            <a:endParaRPr lang="it-IT" dirty="0"/>
          </a:p>
        </p:txBody>
      </p:sp>
      <p:sp>
        <p:nvSpPr>
          <p:cNvPr id="3" name="Segnaposto contenuto 2"/>
          <p:cNvSpPr>
            <a:spLocks noGrp="1"/>
          </p:cNvSpPr>
          <p:nvPr>
            <p:ph idx="1"/>
          </p:nvPr>
        </p:nvSpPr>
        <p:spPr/>
        <p:txBody>
          <a:bodyPr/>
          <a:lstStyle/>
          <a:p>
            <a:r>
              <a:rPr lang="it-IT" dirty="0" smtClean="0"/>
              <a:t>ARCHITETTURA  </a:t>
            </a:r>
            <a:r>
              <a:rPr lang="it-IT" dirty="0" err="1" smtClean="0"/>
              <a:t>DI</a:t>
            </a:r>
            <a:r>
              <a:rPr lang="it-IT" dirty="0" smtClean="0"/>
              <a:t>  VON NEUNMANN</a:t>
            </a:r>
          </a:p>
          <a:p>
            <a:r>
              <a:rPr lang="it-IT" dirty="0" smtClean="0"/>
              <a:t>HARDWARE  E  SOFTWARE</a:t>
            </a:r>
          </a:p>
          <a:p>
            <a:r>
              <a:rPr lang="it-IT" dirty="0" smtClean="0"/>
              <a:t>WORD </a:t>
            </a:r>
            <a:endParaRPr lang="it-IT" dirty="0"/>
          </a:p>
          <a:p>
            <a:r>
              <a:rPr lang="it-IT" dirty="0" smtClean="0"/>
              <a:t>POWER POINT</a:t>
            </a:r>
          </a:p>
        </p:txBody>
      </p:sp>
    </p:spTree>
    <p:extLst>
      <p:ext uri="{BB962C8B-B14F-4D97-AF65-F5344CB8AC3E}">
        <p14:creationId xmlns:p14="http://schemas.microsoft.com/office/powerpoint/2010/main" xmlns="" val="67865713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6"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3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1" dur="10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p:cTn id="36"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7"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a:xfrm>
            <a:off x="1828800" y="576803"/>
            <a:ext cx="8610600" cy="1293028"/>
          </a:xfrm>
        </p:spPr>
        <p:txBody>
          <a:bodyPr/>
          <a:lstStyle/>
          <a:p>
            <a:pPr algn="ctr"/>
            <a:r>
              <a:rPr lang="it-IT" dirty="0" smtClean="0"/>
              <a:t>ARCHITTETURA DI VON NEUMANN</a:t>
            </a:r>
            <a:endParaRPr lang="it-IT" dirty="0"/>
          </a:p>
        </p:txBody>
      </p:sp>
      <p:sp>
        <p:nvSpPr>
          <p:cNvPr id="4" name="Segnaposto testo 3"/>
          <p:cNvSpPr>
            <a:spLocks noGrp="1"/>
          </p:cNvSpPr>
          <p:nvPr>
            <p:ph idx="1"/>
          </p:nvPr>
        </p:nvSpPr>
        <p:spPr>
          <a:xfrm>
            <a:off x="365760" y="2057400"/>
            <a:ext cx="11140440" cy="4161285"/>
          </a:xfrm>
        </p:spPr>
        <p:txBody>
          <a:bodyPr>
            <a:normAutofit/>
          </a:bodyPr>
          <a:lstStyle/>
          <a:p>
            <a:pPr marL="0" indent="0" algn="just">
              <a:buNone/>
            </a:pPr>
            <a:r>
              <a:rPr lang="it-IT" sz="2000" dirty="0"/>
              <a:t>In </a:t>
            </a:r>
            <a:r>
              <a:rPr lang="it-IT" sz="2000" dirty="0" smtClean="0"/>
              <a:t>informatica,</a:t>
            </a:r>
            <a:r>
              <a:rPr lang="it-IT" sz="2000" dirty="0"/>
              <a:t> l'architettura di von </a:t>
            </a:r>
            <a:r>
              <a:rPr lang="it-IT" sz="2000" dirty="0" err="1"/>
              <a:t>Neumann</a:t>
            </a:r>
            <a:r>
              <a:rPr lang="it-IT" sz="2000" dirty="0"/>
              <a:t> è una tipologia di architettura hardware per computer digitali programmabili a programma </a:t>
            </a:r>
            <a:r>
              <a:rPr lang="it-IT" sz="2000" dirty="0" smtClean="0"/>
              <a:t>memorizzato, che condivide </a:t>
            </a:r>
            <a:r>
              <a:rPr lang="it-IT" sz="2000" dirty="0"/>
              <a:t>i dati </a:t>
            </a:r>
            <a:r>
              <a:rPr lang="it-IT" sz="2000" dirty="0" smtClean="0"/>
              <a:t>e le istruzioni del</a:t>
            </a:r>
            <a:r>
              <a:rPr lang="it-IT" sz="2000" dirty="0"/>
              <a:t> programma </a:t>
            </a:r>
            <a:r>
              <a:rPr lang="it-IT" sz="2000" dirty="0" smtClean="0"/>
              <a:t>nello </a:t>
            </a:r>
            <a:r>
              <a:rPr lang="it-IT" sz="2000" dirty="0"/>
              <a:t>stesso spazio di memoria. Per tale </a:t>
            </a:r>
            <a:r>
              <a:rPr lang="it-IT" sz="2000" dirty="0" smtClean="0"/>
              <a:t>caratteristica, </a:t>
            </a:r>
            <a:r>
              <a:rPr lang="it-IT" sz="2000" dirty="0"/>
              <a:t>l'architettura di von </a:t>
            </a:r>
            <a:r>
              <a:rPr lang="it-IT" sz="2000" dirty="0" err="1"/>
              <a:t>Neumann</a:t>
            </a:r>
            <a:r>
              <a:rPr lang="it-IT" sz="2000" dirty="0"/>
              <a:t> si contrappone all'architettura </a:t>
            </a:r>
            <a:r>
              <a:rPr lang="it-IT" sz="2000" dirty="0" smtClean="0"/>
              <a:t>Harvard,</a:t>
            </a:r>
            <a:r>
              <a:rPr lang="it-IT" sz="2000" dirty="0"/>
              <a:t> nella quale invece i dati </a:t>
            </a:r>
            <a:r>
              <a:rPr lang="it-IT" sz="2000" dirty="0" smtClean="0"/>
              <a:t>e le istruzioni sono </a:t>
            </a:r>
            <a:r>
              <a:rPr lang="it-IT" sz="2000" dirty="0"/>
              <a:t>memorizzati in spazi di memoria </a:t>
            </a:r>
            <a:r>
              <a:rPr lang="it-IT" sz="2000" dirty="0" smtClean="0"/>
              <a:t>distinti. Un </a:t>
            </a:r>
            <a:r>
              <a:rPr lang="it-IT" sz="2000" dirty="0"/>
              <a:t>computer basato sull'architettura di von </a:t>
            </a:r>
            <a:r>
              <a:rPr lang="it-IT" sz="2000" dirty="0" err="1"/>
              <a:t>Neumann</a:t>
            </a:r>
            <a:r>
              <a:rPr lang="it-IT" sz="2000" dirty="0"/>
              <a:t> è detto "modello di von </a:t>
            </a:r>
            <a:r>
              <a:rPr lang="it-IT" sz="2000" dirty="0" err="1"/>
              <a:t>Neumann</a:t>
            </a:r>
            <a:r>
              <a:rPr lang="it-IT" sz="2000" dirty="0"/>
              <a:t>" </a:t>
            </a:r>
            <a:r>
              <a:rPr lang="it-IT" sz="2000" dirty="0" smtClean="0"/>
              <a:t>oppure, </a:t>
            </a:r>
            <a:r>
              <a:rPr lang="it-IT" sz="2000" dirty="0"/>
              <a:t>come </a:t>
            </a:r>
            <a:r>
              <a:rPr lang="it-IT" sz="2000" dirty="0" smtClean="0"/>
              <a:t>lo </a:t>
            </a:r>
            <a:r>
              <a:rPr lang="it-IT" sz="2000" dirty="0"/>
              <a:t>chiamò Von </a:t>
            </a:r>
            <a:r>
              <a:rPr lang="it-IT" sz="2000" dirty="0" err="1" smtClean="0"/>
              <a:t>Neumann</a:t>
            </a:r>
            <a:r>
              <a:rPr lang="it-IT" sz="2000" dirty="0" smtClean="0"/>
              <a:t>, </a:t>
            </a:r>
            <a:r>
              <a:rPr lang="it-IT" sz="2000" dirty="0"/>
              <a:t>"</a:t>
            </a:r>
            <a:r>
              <a:rPr lang="it-IT" sz="2000" dirty="0" err="1"/>
              <a:t>stored-program</a:t>
            </a:r>
            <a:r>
              <a:rPr lang="it-IT" sz="2000" dirty="0"/>
              <a:t> computer ".</a:t>
            </a:r>
          </a:p>
          <a:p>
            <a:endParaRPr lang="it-IT" dirty="0"/>
          </a:p>
        </p:txBody>
      </p:sp>
    </p:spTree>
    <p:extLst>
      <p:ext uri="{BB962C8B-B14F-4D97-AF65-F5344CB8AC3E}">
        <p14:creationId xmlns:p14="http://schemas.microsoft.com/office/powerpoint/2010/main" xmlns="" val="128728013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linds(horizontal)">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STRUTTURA</a:t>
            </a:r>
            <a:endParaRPr lang="it-IT" dirty="0"/>
          </a:p>
        </p:txBody>
      </p:sp>
      <p:pic>
        <p:nvPicPr>
          <p:cNvPr id="5" name="Segnaposto contenuto 4"/>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5095210" y="746125"/>
            <a:ext cx="6311642" cy="5472113"/>
          </a:xfrm>
        </p:spPr>
      </p:pic>
      <p:sp>
        <p:nvSpPr>
          <p:cNvPr id="4" name="Segnaposto testo 3"/>
          <p:cNvSpPr>
            <a:spLocks noGrp="1"/>
          </p:cNvSpPr>
          <p:nvPr>
            <p:ph type="body" sz="half" idx="2"/>
          </p:nvPr>
        </p:nvSpPr>
        <p:spPr/>
        <p:txBody>
          <a:bodyPr>
            <a:normAutofit fontScale="62500" lnSpcReduction="20000"/>
          </a:bodyPr>
          <a:lstStyle/>
          <a:p>
            <a:pPr algn="just"/>
            <a:r>
              <a:rPr lang="it-IT" sz="1900" dirty="0"/>
              <a:t>Lo schema si basa su cinque componenti fondamentali:</a:t>
            </a:r>
          </a:p>
          <a:p>
            <a:pPr algn="just"/>
            <a:r>
              <a:rPr lang="it-IT" sz="1900" dirty="0" smtClean="0"/>
              <a:t>-CPU</a:t>
            </a:r>
            <a:r>
              <a:rPr lang="it-IT" sz="1900" dirty="0"/>
              <a:t> (o unità di </a:t>
            </a:r>
            <a:r>
              <a:rPr lang="it-IT" sz="1900" dirty="0" smtClean="0"/>
              <a:t>lavoro), che </a:t>
            </a:r>
            <a:r>
              <a:rPr lang="it-IT" sz="1900" dirty="0"/>
              <a:t>si divide a sua volta in</a:t>
            </a:r>
          </a:p>
          <a:p>
            <a:pPr algn="just"/>
            <a:r>
              <a:rPr lang="it-IT" sz="1900" dirty="0" smtClean="0"/>
              <a:t>-Unità </a:t>
            </a:r>
            <a:r>
              <a:rPr lang="it-IT" sz="1900" dirty="0"/>
              <a:t>operativa, nella quale uno dei sottosistemi più rilevanti è l'unità aritmetica e logica (o ALU)</a:t>
            </a:r>
          </a:p>
          <a:p>
            <a:pPr algn="just"/>
            <a:r>
              <a:rPr lang="it-IT" sz="1900" dirty="0" smtClean="0"/>
              <a:t>-Unità </a:t>
            </a:r>
            <a:r>
              <a:rPr lang="it-IT" sz="1900" dirty="0"/>
              <a:t>di controllo</a:t>
            </a:r>
          </a:p>
          <a:p>
            <a:pPr algn="just"/>
            <a:r>
              <a:rPr lang="it-IT" sz="1900" dirty="0" smtClean="0"/>
              <a:t>-Unità </a:t>
            </a:r>
            <a:r>
              <a:rPr lang="it-IT" sz="1900" dirty="0"/>
              <a:t>di memoria, intesa come memoria di lavoro o memoria principale (RAM, Random Access Memory)</a:t>
            </a:r>
          </a:p>
          <a:p>
            <a:pPr algn="just"/>
            <a:r>
              <a:rPr lang="it-IT" sz="1900" dirty="0" smtClean="0"/>
              <a:t>-Unità </a:t>
            </a:r>
            <a:r>
              <a:rPr lang="it-IT" sz="1900" dirty="0"/>
              <a:t>di input, tramite la quale i dati vengono inseriti nel calcolatore per essere elaborati</a:t>
            </a:r>
          </a:p>
          <a:p>
            <a:pPr algn="just"/>
            <a:r>
              <a:rPr lang="it-IT" sz="1900" dirty="0" smtClean="0"/>
              <a:t>-Unità </a:t>
            </a:r>
            <a:r>
              <a:rPr lang="it-IT" sz="1900" dirty="0"/>
              <a:t>di output, necessaria affinché i dati elaborati possano essere restituiti all'operatore</a:t>
            </a:r>
          </a:p>
          <a:p>
            <a:pPr algn="just"/>
            <a:r>
              <a:rPr lang="it-IT" sz="1900" dirty="0" smtClean="0"/>
              <a:t>-Bus</a:t>
            </a:r>
            <a:r>
              <a:rPr lang="it-IT" sz="1900" dirty="0"/>
              <a:t>, un canale che collega tutti i componenti fra loro</a:t>
            </a:r>
          </a:p>
          <a:p>
            <a:endParaRPr lang="it-IT" dirty="0"/>
          </a:p>
        </p:txBody>
      </p:sp>
    </p:spTree>
    <p:extLst>
      <p:ext uri="{BB962C8B-B14F-4D97-AF65-F5344CB8AC3E}">
        <p14:creationId xmlns:p14="http://schemas.microsoft.com/office/powerpoint/2010/main" xmlns="" val="1432552054"/>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additive="base">
                                        <p:cTn id="18"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 calcmode="lin" valueType="num">
                                      <p:cBhvr additive="base">
                                        <p:cTn id="24"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4">
                                            <p:txEl>
                                              <p:pRg st="3" end="3"/>
                                            </p:txEl>
                                          </p:spTgt>
                                        </p:tgtEl>
                                        <p:attrNameLst>
                                          <p:attrName>style.visibility</p:attrName>
                                        </p:attrNameLst>
                                      </p:cBhvr>
                                      <p:to>
                                        <p:strVal val="visible"/>
                                      </p:to>
                                    </p:set>
                                    <p:anim calcmode="lin" valueType="num">
                                      <p:cBhvr additive="base">
                                        <p:cTn id="30"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4">
                                            <p:txEl>
                                              <p:pRg st="4" end="4"/>
                                            </p:txEl>
                                          </p:spTgt>
                                        </p:tgtEl>
                                        <p:attrNameLst>
                                          <p:attrName>style.visibility</p:attrName>
                                        </p:attrNameLst>
                                      </p:cBhvr>
                                      <p:to>
                                        <p:strVal val="visible"/>
                                      </p:to>
                                    </p:set>
                                    <p:anim calcmode="lin" valueType="num">
                                      <p:cBhvr additive="base">
                                        <p:cTn id="36"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additive="base">
                                        <p:cTn id="42"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4">
                                            <p:txEl>
                                              <p:pRg st="6" end="6"/>
                                            </p:txEl>
                                          </p:spTgt>
                                        </p:tgtEl>
                                        <p:attrNameLst>
                                          <p:attrName>style.visibility</p:attrName>
                                        </p:attrNameLst>
                                      </p:cBhvr>
                                      <p:to>
                                        <p:strVal val="visible"/>
                                      </p:to>
                                    </p:set>
                                    <p:anim calcmode="lin" valueType="num">
                                      <p:cBhvr additive="base">
                                        <p:cTn id="48"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4">
                                            <p:txEl>
                                              <p:pRg st="7" end="7"/>
                                            </p:txEl>
                                          </p:spTgt>
                                        </p:tgtEl>
                                        <p:attrNameLst>
                                          <p:attrName>style.visibility</p:attrName>
                                        </p:attrNameLst>
                                      </p:cBhvr>
                                      <p:to>
                                        <p:strVal val="visible"/>
                                      </p:to>
                                    </p:set>
                                    <p:anim calcmode="lin" valueType="num">
                                      <p:cBhvr additive="base">
                                        <p:cTn id="54"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55077" y="764373"/>
            <a:ext cx="10451123" cy="1293028"/>
          </a:xfrm>
        </p:spPr>
        <p:txBody>
          <a:bodyPr/>
          <a:lstStyle/>
          <a:p>
            <a:pPr algn="ctr"/>
            <a:r>
              <a:rPr lang="it-IT" dirty="0" smtClean="0"/>
              <a:t>HARDWARE E SOFTWARE </a:t>
            </a:r>
            <a:endParaRPr lang="it-IT" dirty="0"/>
          </a:p>
        </p:txBody>
      </p:sp>
      <p:sp>
        <p:nvSpPr>
          <p:cNvPr id="3" name="Segnaposto contenuto 2"/>
          <p:cNvSpPr>
            <a:spLocks noGrp="1"/>
          </p:cNvSpPr>
          <p:nvPr>
            <p:ph idx="1"/>
          </p:nvPr>
        </p:nvSpPr>
        <p:spPr/>
        <p:txBody>
          <a:bodyPr/>
          <a:lstStyle/>
          <a:p>
            <a:pPr marL="0" indent="0" algn="just">
              <a:buNone/>
            </a:pPr>
            <a:r>
              <a:rPr lang="it-IT" dirty="0" smtClean="0"/>
              <a:t>Il computer è un insieme di dispositivi fisici, predisposti per ricevere dati dall’esterno, elaborarli seguendo determinate istruzioni contenute in programmi e produrre risultati alla fine del processo di elaborazione. Pertanto, in un elaboratore, i componenti hardware e software sono complementari tra loro ed indispensabili affinché il computer possa funzionare.</a:t>
            </a:r>
          </a:p>
          <a:p>
            <a:pPr marL="0" indent="0" algn="just">
              <a:buNone/>
            </a:pPr>
            <a:endParaRPr lang="it-IT" dirty="0" smtClean="0"/>
          </a:p>
          <a:p>
            <a:pPr algn="just"/>
            <a:endParaRPr lang="it-IT" dirty="0"/>
          </a:p>
        </p:txBody>
      </p:sp>
    </p:spTree>
    <p:extLst>
      <p:ext uri="{BB962C8B-B14F-4D97-AF65-F5344CB8AC3E}">
        <p14:creationId xmlns:p14="http://schemas.microsoft.com/office/powerpoint/2010/main" xmlns="" val="2046843666"/>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olo 19"/>
          <p:cNvSpPr>
            <a:spLocks noGrp="1"/>
          </p:cNvSpPr>
          <p:nvPr>
            <p:ph type="title"/>
          </p:nvPr>
        </p:nvSpPr>
        <p:spPr>
          <a:xfrm>
            <a:off x="1113692" y="764373"/>
            <a:ext cx="10392508" cy="1293028"/>
          </a:xfrm>
        </p:spPr>
        <p:txBody>
          <a:bodyPr/>
          <a:lstStyle/>
          <a:p>
            <a:pPr algn="l"/>
            <a:r>
              <a:rPr lang="it-IT" dirty="0" smtClean="0"/>
              <a:t>                   Struttura di un pc</a:t>
            </a:r>
            <a:endParaRPr lang="it-IT" dirty="0"/>
          </a:p>
        </p:txBody>
      </p:sp>
      <p:pic>
        <p:nvPicPr>
          <p:cNvPr id="23" name="Segnaposto contenuto 22"/>
          <p:cNvPicPr>
            <a:picLocks noGrp="1" noChangeAspect="1"/>
          </p:cNvPicPr>
          <p:nvPr>
            <p:ph sz="half" idx="1"/>
          </p:nvPr>
        </p:nvPicPr>
        <p:blipFill>
          <a:blip r:embed="rId2">
            <a:extLst>
              <a:ext uri="{28A0092B-C50C-407E-A947-70E740481C1C}">
                <a14:useLocalDpi xmlns:a14="http://schemas.microsoft.com/office/drawing/2010/main" xmlns="" val="0"/>
              </a:ext>
            </a:extLst>
          </a:blip>
          <a:stretch>
            <a:fillRect/>
          </a:stretch>
        </p:blipFill>
        <p:spPr>
          <a:xfrm>
            <a:off x="685800" y="2251814"/>
            <a:ext cx="5334000" cy="3908534"/>
          </a:xfrm>
        </p:spPr>
      </p:pic>
      <p:pic>
        <p:nvPicPr>
          <p:cNvPr id="25" name="Segnaposto contenuto 24"/>
          <p:cNvPicPr>
            <a:picLocks noGrp="1" noChangeAspect="1"/>
          </p:cNvPicPr>
          <p:nvPr>
            <p:ph sz="half" idx="2"/>
          </p:nvPr>
        </p:nvPicPr>
        <p:blipFill>
          <a:blip r:embed="rId3">
            <a:extLst>
              <a:ext uri="{28A0092B-C50C-407E-A947-70E740481C1C}">
                <a14:useLocalDpi xmlns:a14="http://schemas.microsoft.com/office/drawing/2010/main" xmlns="" val="0"/>
              </a:ext>
            </a:extLst>
          </a:blip>
          <a:stretch>
            <a:fillRect/>
          </a:stretch>
        </p:blipFill>
        <p:spPr>
          <a:xfrm>
            <a:off x="7327392" y="2953353"/>
            <a:ext cx="3023616" cy="2505456"/>
          </a:xfrm>
        </p:spPr>
      </p:pic>
    </p:spTree>
    <p:extLst>
      <p:ext uri="{BB962C8B-B14F-4D97-AF65-F5344CB8AC3E}">
        <p14:creationId xmlns:p14="http://schemas.microsoft.com/office/powerpoint/2010/main" xmlns="" val="2243625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ppt_w</p:attrName>
                                        </p:attrNameLst>
                                      </p:cBhvr>
                                      <p:tavLst>
                                        <p:tav tm="0">
                                          <p:val>
                                            <p:fltVal val="0"/>
                                          </p:val>
                                        </p:tav>
                                        <p:tav tm="100000">
                                          <p:val>
                                            <p:strVal val="#ppt_w"/>
                                          </p:val>
                                        </p:tav>
                                      </p:tavLst>
                                    </p:anim>
                                    <p:anim calcmode="lin" valueType="num">
                                      <p:cBhvr>
                                        <p:cTn id="8" dur="500" fill="hold"/>
                                        <p:tgtEl>
                                          <p:spTgt spid="20"/>
                                        </p:tgtEl>
                                        <p:attrNameLst>
                                          <p:attrName>ppt_h</p:attrName>
                                        </p:attrNameLst>
                                      </p:cBhvr>
                                      <p:tavLst>
                                        <p:tav tm="0">
                                          <p:val>
                                            <p:fltVal val="0"/>
                                          </p:val>
                                        </p:tav>
                                        <p:tav tm="100000">
                                          <p:val>
                                            <p:strVal val="#ppt_h"/>
                                          </p:val>
                                        </p:tav>
                                      </p:tavLst>
                                    </p:anim>
                                    <p:animEffect transition="in" filter="fade">
                                      <p:cBhvr>
                                        <p:cTn id="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95600" y="764373"/>
            <a:ext cx="5556738" cy="1293028"/>
          </a:xfrm>
        </p:spPr>
        <p:txBody>
          <a:bodyPr/>
          <a:lstStyle/>
          <a:p>
            <a:r>
              <a:rPr lang="it-IT" dirty="0" smtClean="0"/>
              <a:t>Microsoft word</a:t>
            </a:r>
            <a:endParaRPr lang="it-IT" dirty="0"/>
          </a:p>
        </p:txBody>
      </p:sp>
      <p:pic>
        <p:nvPicPr>
          <p:cNvPr id="5" name="Segnaposto contenuto 4"/>
          <p:cNvPicPr>
            <a:picLocks noGrp="1" noChangeAspect="1"/>
          </p:cNvPicPr>
          <p:nvPr>
            <p:ph sz="half" idx="1"/>
          </p:nvPr>
        </p:nvPicPr>
        <p:blipFill>
          <a:blip r:embed="rId2">
            <a:extLst>
              <a:ext uri="{28A0092B-C50C-407E-A947-70E740481C1C}">
                <a14:useLocalDpi xmlns:a14="http://schemas.microsoft.com/office/drawing/2010/main" xmlns="" val="0"/>
              </a:ext>
            </a:extLst>
          </a:blip>
          <a:stretch>
            <a:fillRect/>
          </a:stretch>
        </p:blipFill>
        <p:spPr>
          <a:xfrm>
            <a:off x="2082800" y="2961481"/>
            <a:ext cx="2540000" cy="2489200"/>
          </a:xfrm>
        </p:spPr>
      </p:pic>
      <p:sp>
        <p:nvSpPr>
          <p:cNvPr id="7" name="Segnaposto contenuto 6"/>
          <p:cNvSpPr>
            <a:spLocks noGrp="1"/>
          </p:cNvSpPr>
          <p:nvPr>
            <p:ph sz="half" idx="2"/>
          </p:nvPr>
        </p:nvSpPr>
        <p:spPr/>
        <p:txBody>
          <a:bodyPr>
            <a:normAutofit fontScale="92500"/>
          </a:bodyPr>
          <a:lstStyle/>
          <a:p>
            <a:pPr marL="0" indent="0" algn="just">
              <a:buNone/>
            </a:pPr>
            <a:r>
              <a:rPr lang="it-IT" dirty="0"/>
              <a:t>Microsoft Word è un programma di videoscrittura prodotto da Microsoft, distribuito con licenza commerciale. È parte della suite di software di produttività personale Microsoft </a:t>
            </a:r>
            <a:r>
              <a:rPr lang="it-IT" dirty="0" smtClean="0"/>
              <a:t>Office </a:t>
            </a:r>
            <a:r>
              <a:rPr lang="it-IT" dirty="0"/>
              <a:t>ed è disponibile per i sistemi operativi Windows e </a:t>
            </a:r>
            <a:r>
              <a:rPr lang="it-IT" dirty="0" err="1"/>
              <a:t>MacOS</a:t>
            </a:r>
            <a:r>
              <a:rPr lang="it-IT" dirty="0"/>
              <a:t>. È attualmente il </a:t>
            </a:r>
            <a:r>
              <a:rPr lang="it-IT" dirty="0" smtClean="0"/>
              <a:t>programma, nel </a:t>
            </a:r>
            <a:r>
              <a:rPr lang="it-IT" dirty="0"/>
              <a:t>suo </a:t>
            </a:r>
            <a:r>
              <a:rPr lang="it-IT" dirty="0" smtClean="0"/>
              <a:t>genere, </a:t>
            </a:r>
            <a:r>
              <a:rPr lang="it-IT" dirty="0"/>
              <a:t>più diffuso nel </a:t>
            </a:r>
            <a:r>
              <a:rPr lang="it-IT" dirty="0" smtClean="0"/>
              <a:t>mondo. Permette </a:t>
            </a:r>
            <a:r>
              <a:rPr lang="it-IT" dirty="0"/>
              <a:t>di aprire e salvare file in numerosi formati, incluso HTML; tuttavia, per questo formato viene utilizzata una versione proprietaria non conforme agli standard del World Wide Web </a:t>
            </a:r>
            <a:r>
              <a:rPr lang="it-IT" dirty="0" err="1"/>
              <a:t>Consortium</a:t>
            </a:r>
            <a:r>
              <a:rPr lang="it-IT" dirty="0"/>
              <a:t>.</a:t>
            </a:r>
          </a:p>
          <a:p>
            <a:endParaRPr lang="it-IT" dirty="0"/>
          </a:p>
        </p:txBody>
      </p:sp>
    </p:spTree>
    <p:extLst>
      <p:ext uri="{BB962C8B-B14F-4D97-AF65-F5344CB8AC3E}">
        <p14:creationId xmlns:p14="http://schemas.microsoft.com/office/powerpoint/2010/main" xmlns="" val="377043952"/>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barn(inVertical)">
                                      <p:cBhvr>
                                        <p:cTn id="1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70892" y="764373"/>
            <a:ext cx="8464062" cy="1293028"/>
          </a:xfrm>
        </p:spPr>
        <p:txBody>
          <a:bodyPr/>
          <a:lstStyle/>
          <a:p>
            <a:pPr algn="ctr"/>
            <a:r>
              <a:rPr lang="it-IT" dirty="0" smtClean="0"/>
              <a:t>STORIA </a:t>
            </a:r>
            <a:endParaRPr lang="it-IT" dirty="0"/>
          </a:p>
        </p:txBody>
      </p:sp>
      <p:sp>
        <p:nvSpPr>
          <p:cNvPr id="3" name="Segnaposto contenuto 2"/>
          <p:cNvSpPr>
            <a:spLocks noGrp="1"/>
          </p:cNvSpPr>
          <p:nvPr>
            <p:ph idx="1"/>
          </p:nvPr>
        </p:nvSpPr>
        <p:spPr/>
        <p:txBody>
          <a:bodyPr/>
          <a:lstStyle/>
          <a:p>
            <a:pPr marL="0" indent="0" algn="just">
              <a:buNone/>
            </a:pPr>
            <a:r>
              <a:rPr lang="it-IT" dirty="0"/>
              <a:t>La prima versione risale al 1983 e fu disponibile per il sistema operativo DOS. Nel </a:t>
            </a:r>
            <a:r>
              <a:rPr lang="it-IT" dirty="0" smtClean="0"/>
              <a:t>1984,</a:t>
            </a:r>
            <a:r>
              <a:rPr lang="it-IT" dirty="0"/>
              <a:t> fu creata la versione per </a:t>
            </a:r>
            <a:r>
              <a:rPr lang="it-IT" dirty="0" smtClean="0"/>
              <a:t>Macintosh </a:t>
            </a:r>
            <a:r>
              <a:rPr lang="it-IT" dirty="0"/>
              <a:t>e fu uno dei primi software importanti per questa piattaforma. La versione per Windows fu distribuita nel </a:t>
            </a:r>
            <a:r>
              <a:rPr lang="it-IT" dirty="0" smtClean="0"/>
              <a:t>1989. Pur </a:t>
            </a:r>
            <a:r>
              <a:rPr lang="it-IT" dirty="0"/>
              <a:t>essendo considerato uno dei prodotti di punta di Microsoft, nonché uno dei programmi più importanti di Windows, Word fu parte determinante del successo della piattaforma "rivale" Macintosh. Inoltre, il progetto Windows nacque proprio per dotare Word (ed Excel) di un'interfaccia grafica sulla piattaforma DOS. Il 26 marzo </a:t>
            </a:r>
            <a:r>
              <a:rPr lang="it-IT" dirty="0" smtClean="0"/>
              <a:t>2014, </a:t>
            </a:r>
            <a:r>
              <a:rPr lang="it-IT" dirty="0"/>
              <a:t>Microsoft concede al Computer </a:t>
            </a:r>
            <a:r>
              <a:rPr lang="it-IT" dirty="0" err="1" smtClean="0"/>
              <a:t>History</a:t>
            </a:r>
            <a:r>
              <a:rPr lang="it-IT" dirty="0" smtClean="0"/>
              <a:t> </a:t>
            </a:r>
            <a:r>
              <a:rPr lang="it-IT" dirty="0" err="1" smtClean="0"/>
              <a:t>Museum</a:t>
            </a:r>
            <a:r>
              <a:rPr lang="it-IT" dirty="0"/>
              <a:t> di pubblicare, sotto una licenza ad uso esclusivamente consultativo e non commerciale, i sorgenti della versione 1.1a di </a:t>
            </a:r>
            <a:r>
              <a:rPr lang="it-IT" dirty="0" smtClean="0"/>
              <a:t>Word.</a:t>
            </a:r>
            <a:endParaRPr lang="it-IT" dirty="0"/>
          </a:p>
          <a:p>
            <a:endParaRPr lang="it-IT" dirty="0"/>
          </a:p>
        </p:txBody>
      </p:sp>
    </p:spTree>
    <p:extLst>
      <p:ext uri="{BB962C8B-B14F-4D97-AF65-F5344CB8AC3E}">
        <p14:creationId xmlns:p14="http://schemas.microsoft.com/office/powerpoint/2010/main" xmlns="" val="192547185"/>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2"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Scale>
                                      <p:cBhvr>
                                        <p:cTn id="25"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3">
                                            <p:txEl>
                                              <p:pRg st="0" end="0"/>
                                            </p:txEl>
                                          </p:spTgt>
                                        </p:tgtEl>
                                        <p:attrNameLst>
                                          <p:attrName>ppt_x</p:attrName>
                                          <p:attrName>ppt_y</p:attrName>
                                        </p:attrNameLst>
                                      </p:cBhvr>
                                    </p:animMotion>
                                    <p:animEffect transition="in" filter="fade">
                                      <p:cBhvr>
                                        <p:cTn id="2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35723" y="764373"/>
            <a:ext cx="9970477" cy="1293028"/>
          </a:xfrm>
        </p:spPr>
        <p:txBody>
          <a:bodyPr/>
          <a:lstStyle/>
          <a:p>
            <a:pPr algn="l"/>
            <a:r>
              <a:rPr lang="it-IT" dirty="0" smtClean="0"/>
              <a:t>                 </a:t>
            </a:r>
            <a:r>
              <a:rPr lang="it-IT" dirty="0" err="1" smtClean="0"/>
              <a:t>FUNZIONALITà</a:t>
            </a:r>
            <a:endParaRPr lang="it-IT" dirty="0"/>
          </a:p>
        </p:txBody>
      </p:sp>
      <p:sp>
        <p:nvSpPr>
          <p:cNvPr id="3" name="Segnaposto contenuto 2"/>
          <p:cNvSpPr>
            <a:spLocks noGrp="1"/>
          </p:cNvSpPr>
          <p:nvPr>
            <p:ph idx="1"/>
          </p:nvPr>
        </p:nvSpPr>
        <p:spPr/>
        <p:txBody>
          <a:bodyPr/>
          <a:lstStyle/>
          <a:p>
            <a:pPr marL="0" indent="0" algn="just">
              <a:buNone/>
            </a:pPr>
            <a:r>
              <a:rPr lang="it-IT" dirty="0"/>
              <a:t>Con questo </a:t>
            </a:r>
            <a:r>
              <a:rPr lang="it-IT" dirty="0" smtClean="0"/>
              <a:t>programma, </a:t>
            </a:r>
            <a:r>
              <a:rPr lang="it-IT" dirty="0"/>
              <a:t>si può formattare il </a:t>
            </a:r>
            <a:r>
              <a:rPr lang="it-IT" dirty="0" smtClean="0"/>
              <a:t>testo, </a:t>
            </a:r>
            <a:r>
              <a:rPr lang="it-IT" dirty="0"/>
              <a:t>utilizzando la barra degli strumenti situata in alto. Presenta inoltre funzioni che consentono di creare documenti visivamente </a:t>
            </a:r>
            <a:r>
              <a:rPr lang="it-IT" dirty="0" smtClean="0"/>
              <a:t>gradevoli, </a:t>
            </a:r>
            <a:r>
              <a:rPr lang="it-IT" dirty="0"/>
              <a:t>senza essere grafici esperti. Il programma include poi funzioni di disegno di base, con le quali si possono realizzare semplici forme sia 2D che 3D; comprende anche la funzione </a:t>
            </a:r>
            <a:r>
              <a:rPr lang="it-IT" dirty="0" err="1"/>
              <a:t>WordArt</a:t>
            </a:r>
            <a:r>
              <a:rPr lang="it-IT" dirty="0"/>
              <a:t>, che si può utilizzare per creare dei titoli colorati con effetti 3D, personalizzabili. Si possono anche inserire nel documento immagini o fotografie (e modificarle all'interno del documento </a:t>
            </a:r>
            <a:r>
              <a:rPr lang="it-IT" dirty="0" smtClean="0"/>
              <a:t>stesso, </a:t>
            </a:r>
            <a:r>
              <a:rPr lang="it-IT" dirty="0"/>
              <a:t>con strumenti quale bianco/nero, saturazione, ritaglio e altri). In maniera simile ad Excel, su Word (a partire dalla versione del 2003) è consentito inserire funzioni matematiche. È possibile, inoltre, nella versione 2010 del prodotto, rimuovere lo sfondo </a:t>
            </a:r>
            <a:r>
              <a:rPr lang="it-IT" dirty="0" smtClean="0"/>
              <a:t>alle immagini automaticamente.</a:t>
            </a:r>
            <a:endParaRPr lang="it-IT" dirty="0"/>
          </a:p>
        </p:txBody>
      </p:sp>
    </p:spTree>
    <p:extLst>
      <p:ext uri="{BB962C8B-B14F-4D97-AF65-F5344CB8AC3E}">
        <p14:creationId xmlns:p14="http://schemas.microsoft.com/office/powerpoint/2010/main" xmlns="" val="27042018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anim calcmode="lin" valueType="num">
                                      <p:cBhvr>
                                        <p:cTn id="1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Scia di vapore">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Scia di vapore</Template>
  <TotalTime>131</TotalTime>
  <Words>164</Words>
  <Application>Microsoft Office PowerPoint</Application>
  <PresentationFormat>Personalizzato</PresentationFormat>
  <Paragraphs>38</Paragraphs>
  <Slides>13</Slides>
  <Notes>0</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Scia di vapore</vt:lpstr>
      <vt:lpstr>   NOZIONI  DI  INFORMATICA  ISTITUTO COMPRENSIVO SINOPOLI FERRINI ROMA ANNO SCOLASTICO 2016/2017</vt:lpstr>
      <vt:lpstr> INDICE</vt:lpstr>
      <vt:lpstr>ARCHITTETURA DI VON NEUMANN</vt:lpstr>
      <vt:lpstr>STRUTTURA</vt:lpstr>
      <vt:lpstr>HARDWARE E SOFTWARE </vt:lpstr>
      <vt:lpstr>                   Struttura di un pc</vt:lpstr>
      <vt:lpstr>Microsoft word</vt:lpstr>
      <vt:lpstr>STORIA </vt:lpstr>
      <vt:lpstr>                 FUNZIONALITà</vt:lpstr>
      <vt:lpstr>Power point microsoft</vt:lpstr>
      <vt:lpstr>            storia</vt:lpstr>
      <vt:lpstr>           funzioni</vt:lpstr>
      <vt:lpstr>FINE…GRAZIE PER LA VISIONE!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PROGRAMMA DI INFORMATICA 2016/2017</dc:title>
  <dc:creator>Gian Luca Rizzo</dc:creator>
  <cp:lastModifiedBy>Computer</cp:lastModifiedBy>
  <cp:revision>38</cp:revision>
  <dcterms:created xsi:type="dcterms:W3CDTF">2017-05-11T06:03:51Z</dcterms:created>
  <dcterms:modified xsi:type="dcterms:W3CDTF">2019-06-24T19:14:58Z</dcterms:modified>
</cp:coreProperties>
</file>