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0" autoAdjust="0"/>
    <p:restoredTop sz="94660"/>
  </p:normalViewPr>
  <p:slideViewPr>
    <p:cSldViewPr>
      <p:cViewPr varScale="1">
        <p:scale>
          <a:sx n="111" d="100"/>
          <a:sy n="11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1/24/2018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1/24/2018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Spiritualit%C3%A0" TargetMode="External"/><Relationship Id="rId13" Type="http://schemas.openxmlformats.org/officeDocument/2006/relationships/hyperlink" Target="https://it.wikipedia.org/wiki/Indoeuropei" TargetMode="External"/><Relationship Id="rId18" Type="http://schemas.openxmlformats.org/officeDocument/2006/relationships/hyperlink" Target="https://it.wikipedia.org/wiki/Cristianesimo" TargetMode="External"/><Relationship Id="rId3" Type="http://schemas.openxmlformats.org/officeDocument/2006/relationships/hyperlink" Target="https://it.wikipedia.org/wiki/Mitologia_greca" TargetMode="External"/><Relationship Id="rId21" Type="http://schemas.openxmlformats.org/officeDocument/2006/relationships/hyperlink" Target="https://www.google.it/url?sa=i&amp;rct=j&amp;q=&amp;esrc=s&amp;source=images&amp;cd=&amp;cad=rja&amp;uact=8&amp;ved=0ahUKEwj6_KTxnOHYAhUDbVAKHWPXDsoQjRwIBw&amp;url=http://www.tuttitemi.altervista.org/Saggio/Saggio.htm&amp;psig=AOvVaw179I7Nu1LycoQuWqd49uoY&amp;ust=1516355031354156" TargetMode="External"/><Relationship Id="rId7" Type="http://schemas.openxmlformats.org/officeDocument/2006/relationships/hyperlink" Target="https://it.wikipedia.org/wiki/Teurgia" TargetMode="External"/><Relationship Id="rId12" Type="http://schemas.openxmlformats.org/officeDocument/2006/relationships/hyperlink" Target="https://it.wikipedia.org/wiki/Preistoria" TargetMode="External"/><Relationship Id="rId17" Type="http://schemas.openxmlformats.org/officeDocument/2006/relationships/hyperlink" Target="https://it.wikipedia.org/wiki/Imperatore_romano" TargetMode="External"/><Relationship Id="rId2" Type="http://schemas.openxmlformats.org/officeDocument/2006/relationships/hyperlink" Target="https://it.wikipedia.org/wiki/Credenza" TargetMode="External"/><Relationship Id="rId16" Type="http://schemas.openxmlformats.org/officeDocument/2006/relationships/hyperlink" Target="https://it.wikipedia.org/wiki/Vicino_Oriente_antico" TargetMode="External"/><Relationship Id="rId20" Type="http://schemas.openxmlformats.org/officeDocument/2006/relationships/hyperlink" Target="https://it.wikipedia.org/wiki/Misteri_eleusi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Teologia" TargetMode="External"/><Relationship Id="rId11" Type="http://schemas.openxmlformats.org/officeDocument/2006/relationships/hyperlink" Target="https://it.wikipedia.org/wiki/Teologie_della_civilt%C3%A0_classica" TargetMode="External"/><Relationship Id="rId5" Type="http://schemas.openxmlformats.org/officeDocument/2006/relationships/hyperlink" Target="https://it.wikipedia.org/wiki/Religioni_misteriche" TargetMode="External"/><Relationship Id="rId15" Type="http://schemas.openxmlformats.org/officeDocument/2006/relationships/hyperlink" Target="https://it.wikipedia.org/wiki/Civilt%C3%A0_micenea" TargetMode="External"/><Relationship Id="rId10" Type="http://schemas.openxmlformats.org/officeDocument/2006/relationships/hyperlink" Target="https://it.wikipedia.org/wiki/Religione" TargetMode="External"/><Relationship Id="rId19" Type="http://schemas.openxmlformats.org/officeDocument/2006/relationships/hyperlink" Target="https://it.wikipedia.org/wiki/Teodosio_I" TargetMode="External"/><Relationship Id="rId4" Type="http://schemas.openxmlformats.org/officeDocument/2006/relationships/hyperlink" Target="https://it.wikipedia.org/wiki/Rito" TargetMode="External"/><Relationship Id="rId9" Type="http://schemas.openxmlformats.org/officeDocument/2006/relationships/hyperlink" Target="https://it.wikipedia.org/wiki/Grecia_antica" TargetMode="External"/><Relationship Id="rId14" Type="http://schemas.openxmlformats.org/officeDocument/2006/relationships/hyperlink" Target="https://it.wikipedia.org/wiki/Civilt%C3%A0_minoica" TargetMode="External"/><Relationship Id="rId2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29600" cy="1296144"/>
          </a:xfrm>
        </p:spPr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RELIGIONE GRECA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13314" name="Picture 2" descr="Risultato immagine per dei gr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938886" cy="493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MITOLOGIA GRECA </a:t>
            </a:r>
            <a:endParaRPr lang="it-IT" sz="3600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latin typeface="Centaur" pitchFamily="18" charset="0"/>
              </a:rPr>
              <a:t>Teogonia: origine degli dei.</a:t>
            </a:r>
          </a:p>
          <a:p>
            <a:r>
              <a:rPr lang="it-IT" sz="2000" dirty="0" smtClean="0">
                <a:latin typeface="Centaur" pitchFamily="18" charset="0"/>
              </a:rPr>
              <a:t>Caos primissimo da cui nacque </a:t>
            </a:r>
            <a:r>
              <a:rPr lang="it-IT" sz="2000" dirty="0" err="1" smtClean="0">
                <a:latin typeface="Centaur" pitchFamily="18" charset="0"/>
              </a:rPr>
              <a:t>Gea</a:t>
            </a:r>
            <a:r>
              <a:rPr lang="it-IT" sz="2000" dirty="0" smtClean="0">
                <a:latin typeface="Centaur" pitchFamily="18" charset="0"/>
              </a:rPr>
              <a:t>, la terra           Urano, il cielo.</a:t>
            </a:r>
            <a:endParaRPr lang="it-IT" sz="2000" dirty="0">
              <a:latin typeface="Centaur" pitchFamily="18" charset="0"/>
            </a:endParaRPr>
          </a:p>
        </p:txBody>
      </p:sp>
      <p:sp>
        <p:nvSpPr>
          <p:cNvPr id="4" name="Freccia a destra 3"/>
          <p:cNvSpPr/>
          <p:nvPr/>
        </p:nvSpPr>
        <p:spPr>
          <a:xfrm flipV="1">
            <a:off x="5004048" y="206084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G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2232248" cy="2969732"/>
          </a:xfrm>
          <a:prstGeom prst="rect">
            <a:avLst/>
          </a:prstGeom>
        </p:spPr>
      </p:pic>
      <p:pic>
        <p:nvPicPr>
          <p:cNvPr id="6" name="Immagine 5" descr="C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708920"/>
            <a:ext cx="2167632" cy="3090340"/>
          </a:xfrm>
          <a:prstGeom prst="rect">
            <a:avLst/>
          </a:prstGeom>
        </p:spPr>
      </p:pic>
      <p:pic>
        <p:nvPicPr>
          <p:cNvPr id="7" name="Immagine 6" descr="ur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708920"/>
            <a:ext cx="3604921" cy="254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RELIGIONE DELL’ANTICA GRECIA </a:t>
            </a:r>
            <a:endParaRPr lang="it-IT" sz="3600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Centaur" pitchFamily="18" charset="0"/>
              </a:rPr>
              <a:t>Per religione dell'antica Grecia, si intende l'insieme di </a:t>
            </a:r>
            <a:r>
              <a:rPr lang="it-IT" sz="2000" dirty="0" smtClean="0">
                <a:latin typeface="Centaur" pitchFamily="18" charset="0"/>
                <a:hlinkClick r:id="rId2" tooltip="Credenza"/>
              </a:rPr>
              <a:t>credenze</a:t>
            </a:r>
            <a:r>
              <a:rPr lang="it-IT" sz="2000" dirty="0" smtClean="0">
                <a:latin typeface="Centaur" pitchFamily="18" charset="0"/>
              </a:rPr>
              <a:t>, </a:t>
            </a:r>
            <a:r>
              <a:rPr lang="it-IT" sz="2000" dirty="0" smtClean="0">
                <a:latin typeface="Centaur" pitchFamily="18" charset="0"/>
                <a:hlinkClick r:id="rId3" tooltip="Mitologia greca"/>
              </a:rPr>
              <a:t>miti</a:t>
            </a:r>
            <a:r>
              <a:rPr lang="it-IT" sz="2000" dirty="0" smtClean="0">
                <a:latin typeface="Centaur" pitchFamily="18" charset="0"/>
              </a:rPr>
              <a:t>, </a:t>
            </a:r>
            <a:r>
              <a:rPr lang="it-IT" sz="2000" dirty="0" smtClean="0">
                <a:latin typeface="Centaur" pitchFamily="18" charset="0"/>
                <a:hlinkClick r:id="rId4" tooltip="Rito"/>
              </a:rPr>
              <a:t>rituali</a:t>
            </a:r>
            <a:r>
              <a:rPr lang="it-IT" sz="2000" dirty="0" smtClean="0">
                <a:latin typeface="Centaur" pitchFamily="18" charset="0"/>
              </a:rPr>
              <a:t>, </a:t>
            </a:r>
            <a:r>
              <a:rPr lang="it-IT" sz="2000" dirty="0" smtClean="0">
                <a:latin typeface="Centaur" pitchFamily="18" charset="0"/>
                <a:hlinkClick r:id="rId5" tooltip="Religioni misteriche"/>
              </a:rPr>
              <a:t>culti misterici</a:t>
            </a:r>
            <a:r>
              <a:rPr lang="it-IT" sz="2000" dirty="0" smtClean="0">
                <a:latin typeface="Centaur" pitchFamily="18" charset="0"/>
              </a:rPr>
              <a:t>, </a:t>
            </a:r>
            <a:r>
              <a:rPr lang="it-IT" sz="2000" dirty="0" smtClean="0">
                <a:latin typeface="Centaur" pitchFamily="18" charset="0"/>
                <a:hlinkClick r:id="rId6" tooltip="Teologia"/>
              </a:rPr>
              <a:t>teologie</a:t>
            </a:r>
            <a:r>
              <a:rPr lang="it-IT" sz="2000" dirty="0" smtClean="0">
                <a:latin typeface="Centaur" pitchFamily="18" charset="0"/>
              </a:rPr>
              <a:t> e </a:t>
            </a:r>
            <a:r>
              <a:rPr lang="it-IT" sz="2000" dirty="0" smtClean="0">
                <a:latin typeface="Centaur" pitchFamily="18" charset="0"/>
                <a:hlinkClick r:id="rId7" tooltip="Teurgia"/>
              </a:rPr>
              <a:t>pratiche teurgiche</a:t>
            </a:r>
            <a:r>
              <a:rPr lang="it-IT" sz="2000" dirty="0" smtClean="0">
                <a:latin typeface="Centaur" pitchFamily="18" charset="0"/>
              </a:rPr>
              <a:t> e </a:t>
            </a:r>
            <a:r>
              <a:rPr lang="it-IT" sz="2000" dirty="0" smtClean="0">
                <a:latin typeface="Centaur" pitchFamily="18" charset="0"/>
                <a:hlinkClick r:id="rId8" tooltip="Spiritualità"/>
              </a:rPr>
              <a:t>spirituali</a:t>
            </a:r>
            <a:r>
              <a:rPr lang="it-IT" sz="2000" dirty="0" smtClean="0">
                <a:latin typeface="Centaur" pitchFamily="18" charset="0"/>
              </a:rPr>
              <a:t> professate nella </a:t>
            </a:r>
            <a:r>
              <a:rPr lang="it-IT" sz="2000" dirty="0" smtClean="0">
                <a:latin typeface="Centaur" pitchFamily="18" charset="0"/>
                <a:hlinkClick r:id="rId9" tooltip="Grecia antica"/>
              </a:rPr>
              <a:t>Grecia antica</a:t>
            </a:r>
            <a:r>
              <a:rPr lang="it-IT" sz="2000" dirty="0" smtClean="0">
                <a:latin typeface="Centaur" pitchFamily="18" charset="0"/>
              </a:rPr>
              <a:t>, sotto forma di </a:t>
            </a:r>
            <a:r>
              <a:rPr lang="it-IT" sz="2000" dirty="0" smtClean="0">
                <a:latin typeface="Centaur" pitchFamily="18" charset="0"/>
                <a:hlinkClick r:id="rId10" tooltip="Religione"/>
              </a:rPr>
              <a:t>religione</a:t>
            </a:r>
            <a:r>
              <a:rPr lang="it-IT" sz="2000" dirty="0" smtClean="0">
                <a:latin typeface="Centaur" pitchFamily="18" charset="0"/>
              </a:rPr>
              <a:t> pubblica, </a:t>
            </a:r>
            <a:r>
              <a:rPr lang="it-IT" sz="2000" dirty="0" smtClean="0">
                <a:latin typeface="Centaur" pitchFamily="18" charset="0"/>
                <a:hlinkClick r:id="rId11" tooltip="Teologie della civiltà classica"/>
              </a:rPr>
              <a:t>filosofica</a:t>
            </a:r>
            <a:r>
              <a:rPr lang="it-IT" sz="2000" dirty="0" smtClean="0">
                <a:latin typeface="Centaur" pitchFamily="18" charset="0"/>
              </a:rPr>
              <a:t>. </a:t>
            </a:r>
          </a:p>
          <a:p>
            <a:r>
              <a:rPr lang="it-IT" sz="2000" dirty="0" smtClean="0">
                <a:latin typeface="Centaur" pitchFamily="18" charset="0"/>
              </a:rPr>
              <a:t>Le origini della religione greca vanno individuate nella </a:t>
            </a:r>
            <a:r>
              <a:rPr lang="it-IT" sz="2000" dirty="0" smtClean="0">
                <a:latin typeface="Centaur" pitchFamily="18" charset="0"/>
                <a:hlinkClick r:id="rId12" tooltip="Preistoria"/>
              </a:rPr>
              <a:t>preistoria</a:t>
            </a:r>
            <a:r>
              <a:rPr lang="it-IT" sz="2000" dirty="0" smtClean="0">
                <a:latin typeface="Centaur" pitchFamily="18" charset="0"/>
              </a:rPr>
              <a:t> dei primi popoli abitanti l'Europa, nelle credenze e nelle tradizioni di differenti popoli </a:t>
            </a:r>
            <a:r>
              <a:rPr lang="it-IT" sz="2000" dirty="0" smtClean="0">
                <a:latin typeface="Centaur" pitchFamily="18" charset="0"/>
                <a:hlinkClick r:id="rId13" tooltip="Indoeuropei"/>
              </a:rPr>
              <a:t>indoeuropei</a:t>
            </a:r>
            <a:r>
              <a:rPr lang="it-IT" sz="2000" dirty="0" smtClean="0">
                <a:latin typeface="Centaur" pitchFamily="18" charset="0"/>
              </a:rPr>
              <a:t>, che migrarono in quelle regioni, nelle </a:t>
            </a:r>
            <a:r>
              <a:rPr lang="it-IT" sz="2000" dirty="0" smtClean="0">
                <a:latin typeface="Centaur" pitchFamily="18" charset="0"/>
                <a:hlinkClick r:id="rId14" tooltip="Civiltà minoica"/>
              </a:rPr>
              <a:t>civiltà minoica</a:t>
            </a:r>
            <a:r>
              <a:rPr lang="it-IT" sz="2000" dirty="0" smtClean="0">
                <a:latin typeface="Centaur" pitchFamily="18" charset="0"/>
              </a:rPr>
              <a:t> e </a:t>
            </a:r>
            <a:r>
              <a:rPr lang="it-IT" sz="2000" dirty="0" smtClean="0">
                <a:latin typeface="Centaur" pitchFamily="18" charset="0"/>
                <a:hlinkClick r:id="rId15" tooltip="Civiltà micenea"/>
              </a:rPr>
              <a:t>micenea</a:t>
            </a:r>
            <a:r>
              <a:rPr lang="it-IT" sz="2000" dirty="0" smtClean="0">
                <a:latin typeface="Centaur" pitchFamily="18" charset="0"/>
              </a:rPr>
              <a:t> e nelle influenze delle civiltà del </a:t>
            </a:r>
            <a:r>
              <a:rPr lang="it-IT" sz="2000" dirty="0" smtClean="0">
                <a:latin typeface="Centaur" pitchFamily="18" charset="0"/>
                <a:hlinkClick r:id="rId16" tooltip="Vicino Oriente antico"/>
              </a:rPr>
              <a:t>Vicino Oriente antico</a:t>
            </a:r>
            <a:r>
              <a:rPr lang="it-IT" sz="2000" dirty="0" smtClean="0">
                <a:latin typeface="Centaur" pitchFamily="18" charset="0"/>
              </a:rPr>
              <a:t>.</a:t>
            </a:r>
          </a:p>
          <a:p>
            <a:r>
              <a:rPr lang="it-IT" sz="2000" dirty="0" smtClean="0">
                <a:latin typeface="Centaur" pitchFamily="18" charset="0"/>
              </a:rPr>
              <a:t>La religione greca cessò a causa dell'</a:t>
            </a:r>
            <a:r>
              <a:rPr lang="it-IT" sz="2000" dirty="0" smtClean="0">
                <a:latin typeface="Centaur" pitchFamily="18" charset="0"/>
                <a:hlinkClick r:id="rId17" tooltip="Imperatore romano"/>
              </a:rPr>
              <a:t>imperatore romano</a:t>
            </a:r>
            <a:r>
              <a:rPr lang="it-IT" sz="2000" dirty="0" smtClean="0">
                <a:latin typeface="Centaur" pitchFamily="18" charset="0"/>
              </a:rPr>
              <a:t> di </a:t>
            </a:r>
            <a:r>
              <a:rPr lang="it-IT" sz="2000" dirty="0" smtClean="0">
                <a:latin typeface="Centaur" pitchFamily="18" charset="0"/>
                <a:hlinkClick r:id="rId18" tooltip="Cristianesimo"/>
              </a:rPr>
              <a:t>fede cristiana</a:t>
            </a:r>
            <a:r>
              <a:rPr lang="it-IT" sz="2000" dirty="0" smtClean="0">
                <a:latin typeface="Centaur" pitchFamily="18" charset="0"/>
              </a:rPr>
              <a:t> </a:t>
            </a:r>
            <a:r>
              <a:rPr lang="it-IT" sz="2000" dirty="0" smtClean="0">
                <a:latin typeface="Centaur" pitchFamily="18" charset="0"/>
                <a:hlinkClick r:id="rId19" tooltip="Teodosio I"/>
              </a:rPr>
              <a:t>Teodosio I</a:t>
            </a:r>
            <a:r>
              <a:rPr lang="it-IT" sz="2000" dirty="0" smtClean="0">
                <a:latin typeface="Centaur" pitchFamily="18" charset="0"/>
              </a:rPr>
              <a:t>, il quale proibì tutti i culti non cristiani, compresi i </a:t>
            </a:r>
            <a:r>
              <a:rPr lang="it-IT" sz="2000" dirty="0" smtClean="0">
                <a:latin typeface="Centaur" pitchFamily="18" charset="0"/>
                <a:hlinkClick r:id="rId20" tooltip="Misteri eleusini"/>
              </a:rPr>
              <a:t>misteri</a:t>
            </a:r>
            <a:r>
              <a:rPr lang="it-IT" sz="2000" dirty="0" smtClean="0">
                <a:latin typeface="Centaur" pitchFamily="18" charset="0"/>
              </a:rPr>
              <a:t>.</a:t>
            </a:r>
            <a:endParaRPr lang="it-IT" sz="2000" dirty="0">
              <a:latin typeface="Centaur" pitchFamily="18" charset="0"/>
            </a:endParaRPr>
          </a:p>
        </p:txBody>
      </p:sp>
      <p:pic>
        <p:nvPicPr>
          <p:cNvPr id="26626" name="Picture 2" descr="Risultati immagini per religione greca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4221088"/>
            <a:ext cx="3137925" cy="235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GLI DEI DELL’ORDINE</a:t>
            </a:r>
            <a:endParaRPr lang="it-IT" sz="3600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entaur" pitchFamily="18" charset="0"/>
              </a:rPr>
              <a:t>La Titanomachia: passaggio dall’epoca arcaica della mitologia a quella classica, in cui Zeus governa seguendo i consigli della figlia </a:t>
            </a:r>
            <a:r>
              <a:rPr lang="it-IT" sz="2000" dirty="0" err="1" smtClean="0">
                <a:latin typeface="Centaur" pitchFamily="18" charset="0"/>
              </a:rPr>
              <a:t>Dike</a:t>
            </a:r>
            <a:r>
              <a:rPr lang="it-IT" sz="2000" dirty="0" smtClean="0">
                <a:latin typeface="Centaur" pitchFamily="18" charset="0"/>
              </a:rPr>
              <a:t>, la giustizia, sorella di </a:t>
            </a:r>
            <a:r>
              <a:rPr lang="it-IT" sz="2000" dirty="0" err="1" smtClean="0">
                <a:latin typeface="Centaur" pitchFamily="18" charset="0"/>
              </a:rPr>
              <a:t>Eunomia</a:t>
            </a:r>
            <a:r>
              <a:rPr lang="it-IT" sz="2000" dirty="0" smtClean="0">
                <a:latin typeface="Centaur" pitchFamily="18" charset="0"/>
              </a:rPr>
              <a:t> ( buona legge) e Irene ( pace ) con le quali forma la triade delle Ore. </a:t>
            </a:r>
          </a:p>
          <a:p>
            <a:r>
              <a:rPr lang="it-IT" sz="2000" dirty="0" smtClean="0">
                <a:latin typeface="Centaur" pitchFamily="18" charset="0"/>
              </a:rPr>
              <a:t>È evidente il passaggio dalla storia greca dominato dalla violenza e dal caos a uno in cui giustizia e leggi favoriscono l’ordine e la pace.</a:t>
            </a:r>
            <a:endParaRPr lang="it-IT" sz="2000" dirty="0">
              <a:latin typeface="Centaur" pitchFamily="18" charset="0"/>
            </a:endParaRPr>
          </a:p>
        </p:txBody>
      </p:sp>
      <p:pic>
        <p:nvPicPr>
          <p:cNvPr id="4" name="Immagine 3" descr="5803785-3841784-8429261776-zeus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24944"/>
            <a:ext cx="3404173" cy="3096344"/>
          </a:xfrm>
          <a:prstGeom prst="rect">
            <a:avLst/>
          </a:prstGeom>
        </p:spPr>
      </p:pic>
      <p:pic>
        <p:nvPicPr>
          <p:cNvPr id="5" name="Immagine 4" descr="2dqq6x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221088"/>
            <a:ext cx="1963936" cy="2454920"/>
          </a:xfrm>
          <a:prstGeom prst="rect">
            <a:avLst/>
          </a:prstGeom>
        </p:spPr>
      </p:pic>
      <p:pic>
        <p:nvPicPr>
          <p:cNvPr id="6" name="Immagine 5" descr="Hera_Campana_Louvre_Ma22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2053561" cy="3168352"/>
          </a:xfrm>
          <a:prstGeom prst="rect">
            <a:avLst/>
          </a:prstGeom>
        </p:spPr>
      </p:pic>
      <p:pic>
        <p:nvPicPr>
          <p:cNvPr id="7" name="Immagine 6" descr="Eire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780928"/>
            <a:ext cx="2052736" cy="132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entaur" pitchFamily="18" charset="0"/>
              </a:rPr>
              <a:t>Il governo del mondo viene diviso tra Zeus e i suoi fratelli, Era, Ade e </a:t>
            </a:r>
            <a:r>
              <a:rPr lang="it-IT" sz="2000" dirty="0" err="1" smtClean="0">
                <a:latin typeface="Centaur" pitchFamily="18" charset="0"/>
              </a:rPr>
              <a:t>Poseidone</a:t>
            </a:r>
            <a:r>
              <a:rPr lang="it-IT" sz="2000" dirty="0" smtClean="0">
                <a:latin typeface="Centaur" pitchFamily="18" charset="0"/>
              </a:rPr>
              <a:t>. </a:t>
            </a:r>
          </a:p>
          <a:p>
            <a:r>
              <a:rPr lang="it-IT" sz="2000" dirty="0" smtClean="0">
                <a:latin typeface="Centaur" pitchFamily="18" charset="0"/>
              </a:rPr>
              <a:t>Era, sua sorella e moglie è protettrice dei matrimoni, dei parti e della vita domestica.</a:t>
            </a:r>
          </a:p>
          <a:p>
            <a:r>
              <a:rPr lang="it-IT" sz="2000" dirty="0" smtClean="0">
                <a:latin typeface="Centaur" pitchFamily="18" charset="0"/>
              </a:rPr>
              <a:t>Ade è il signore degli inferi e del buio.</a:t>
            </a:r>
          </a:p>
          <a:p>
            <a:r>
              <a:rPr lang="it-IT" sz="2000" dirty="0" err="1" smtClean="0">
                <a:latin typeface="Centaur" pitchFamily="18" charset="0"/>
              </a:rPr>
              <a:t>Poseidone</a:t>
            </a:r>
            <a:r>
              <a:rPr lang="it-IT" sz="2000" dirty="0" smtClean="0">
                <a:latin typeface="Centaur" pitchFamily="18" charset="0"/>
              </a:rPr>
              <a:t> è il signore dell’acqua e dei terremoti </a:t>
            </a:r>
            <a:endParaRPr lang="it-IT" sz="2000" dirty="0">
              <a:latin typeface="Centaur" pitchFamily="18" charset="0"/>
            </a:endParaRPr>
          </a:p>
        </p:txBody>
      </p:sp>
      <p:pic>
        <p:nvPicPr>
          <p:cNvPr id="4" name="Immagine 3" descr="hera-h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2448272" cy="2454582"/>
          </a:xfrm>
          <a:prstGeom prst="rect">
            <a:avLst/>
          </a:prstGeom>
        </p:spPr>
      </p:pic>
      <p:pic>
        <p:nvPicPr>
          <p:cNvPr id="5" name="Immagine 4" descr="54dddd241f7722.45154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80928"/>
            <a:ext cx="3264363" cy="2448272"/>
          </a:xfrm>
          <a:prstGeom prst="rect">
            <a:avLst/>
          </a:prstGeom>
        </p:spPr>
      </p:pic>
      <p:pic>
        <p:nvPicPr>
          <p:cNvPr id="6" name="Immagine 5" descr="54dddd241f76f1.44298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780928"/>
            <a:ext cx="2520280" cy="240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GLI DEI </a:t>
            </a:r>
            <a:endParaRPr lang="it-IT" sz="3600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entaur" pitchFamily="18" charset="0"/>
              </a:rPr>
              <a:t>Afrodite: dea della bellezza e dell’amore, conserva sempre qualcosa della natura selvaggia.</a:t>
            </a:r>
          </a:p>
          <a:p>
            <a:r>
              <a:rPr lang="it-IT" sz="2000" dirty="0" smtClean="0">
                <a:latin typeface="Centaur" pitchFamily="18" charset="0"/>
              </a:rPr>
              <a:t>Atena: nata dall’unione di Zeus con </a:t>
            </a:r>
            <a:r>
              <a:rPr lang="it-IT" sz="2000" dirty="0" err="1" smtClean="0">
                <a:latin typeface="Centaur" pitchFamily="18" charset="0"/>
              </a:rPr>
              <a:t>Metis</a:t>
            </a:r>
            <a:r>
              <a:rPr lang="it-IT" sz="2000" dirty="0" smtClean="0">
                <a:latin typeface="Centaur" pitchFamily="18" charset="0"/>
              </a:rPr>
              <a:t> ( astuzia ), dea delle battaglie e dell’intelligenza. </a:t>
            </a:r>
          </a:p>
          <a:p>
            <a:r>
              <a:rPr lang="it-IT" sz="2000" dirty="0" smtClean="0">
                <a:latin typeface="Centaur" pitchFamily="18" charset="0"/>
              </a:rPr>
              <a:t>Apollo: in origine dio dei pastori e delle greggi, divenne col tempo signore della medicina, della musica, della poesia, della saggezza e della preveggenza … il dio in cui i greci proiettavano i tratti migliori della loro civiltà</a:t>
            </a:r>
            <a:endParaRPr lang="it-IT" sz="2000" dirty="0">
              <a:latin typeface="Centaur" pitchFamily="18" charset="0"/>
            </a:endParaRPr>
          </a:p>
        </p:txBody>
      </p:sp>
      <p:pic>
        <p:nvPicPr>
          <p:cNvPr id="4" name="Immagine 3" descr="divinitagreca_afrod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1751856" cy="2337633"/>
          </a:xfrm>
          <a:prstGeom prst="rect">
            <a:avLst/>
          </a:prstGeom>
        </p:spPr>
      </p:pic>
      <p:pic>
        <p:nvPicPr>
          <p:cNvPr id="5" name="Immagine 4" descr="aten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717032"/>
            <a:ext cx="1800200" cy="2304256"/>
          </a:xfrm>
          <a:prstGeom prst="rect">
            <a:avLst/>
          </a:prstGeom>
        </p:spPr>
      </p:pic>
      <p:pic>
        <p:nvPicPr>
          <p:cNvPr id="6" name="Immagine 5" descr="6f59g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17032"/>
            <a:ext cx="3902336" cy="228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345</Words>
  <Application>Microsoft Office PowerPoint</Application>
  <PresentationFormat>Presentazione su schermo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RELIGIONE GRECA</vt:lpstr>
      <vt:lpstr>MITOLOGIA GRECA </vt:lpstr>
      <vt:lpstr>RELIGIONE DELL’ANTICA GRECIA </vt:lpstr>
      <vt:lpstr>GLI DEI DELL’ORDINE</vt:lpstr>
      <vt:lpstr>Diapositiva 5</vt:lpstr>
      <vt:lpstr>GLI DEI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GRECA</dc:title>
  <dc:creator>Studente19</dc:creator>
  <cp:lastModifiedBy>Studente20</cp:lastModifiedBy>
  <cp:revision>10</cp:revision>
  <dcterms:created xsi:type="dcterms:W3CDTF">2018-01-18T09:09:19Z</dcterms:created>
  <dcterms:modified xsi:type="dcterms:W3CDTF">2018-01-24T09:26:26Z</dcterms:modified>
</cp:coreProperties>
</file>