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9" r:id="rId2"/>
    <p:sldId id="264" r:id="rId3"/>
    <p:sldId id="258" r:id="rId4"/>
    <p:sldId id="259" r:id="rId5"/>
    <p:sldId id="265" r:id="rId6"/>
    <p:sldId id="268" r:id="rId7"/>
    <p:sldId id="266" r:id="rId8"/>
    <p:sldId id="267" r:id="rId9"/>
    <p:sldId id="270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1815" autoAdjust="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52461-C10C-4B89-BAD4-6430DE97FC30}" type="datetimeFigureOut">
              <a:rPr lang="it-IT" smtClean="0"/>
              <a:t>10/03/2018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CB09B-EA1B-46FC-8357-1356455D6E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40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56AAB-F26A-4348-AB1C-5C66C31814A4}" type="datetimeFigureOut">
              <a:rPr lang="it-IT" smtClean="0"/>
              <a:pPr/>
              <a:t>10/03/2018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C00B-7315-40CA-AABB-09B09A1EC94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h1maya.wikispaces.com/Athenian+and+Spartan+tactics+and+strategie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it/url?sa=i&amp;rct=j&amp;q=&amp;esrc=s&amp;source=images&amp;cd=&amp;cad=rja&amp;uact=8&amp;ved=0ahUKEwjaiJ7PluHYAhXGKlAKHctsDgMQjRwIBw&amp;url=https://www.honga.net/totalwar/rome2/faction.php?l=en&amp;v=dei&amp;f=rom_sparta&amp;psig=AOvVaw24JhMjlcoGEE5lMh2UK7bW&amp;ust=151635336007798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lfattostorico.com/2010/09/12/10-fatti-sulle-donne-spartane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2.5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Fi%C8%99ier:300-_Leonidas_fighting_Persian_soldiers.jpg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nepiecelab.altervista.org/tag/mink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cossio.wikispaces.com/esparta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9B0DF0F3-2F11-40B6-B69B-784C1C9F55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r="17500"/>
          <a:stretch/>
        </p:blipFill>
        <p:spPr>
          <a:xfrm>
            <a:off x="20" y="10"/>
            <a:ext cx="9143980" cy="4571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126E481-B945-4179-BD79-05E96E9B29E1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6B61869-E4EF-47BB-83B0-87C5018D1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5157192"/>
            <a:ext cx="4320480" cy="13833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i="1" dirty="0" smtClean="0">
                <a:latin typeface="Kristen ITC" panose="03050502040202030202" pitchFamily="66" charset="0"/>
              </a:rPr>
              <a:t>SPARTA</a:t>
            </a:r>
            <a:endParaRPr lang="en-US" b="1" i="1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963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xmlns="" id="{EB181E26-89C4-4A14-92DE-0F4C4B0E94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37">
            <a:extLst>
              <a:ext uri="{FF2B5EF4-FFF2-40B4-BE49-F238E27FC236}">
                <a16:creationId xmlns:a16="http://schemas.microsoft.com/office/drawing/2014/main" xmlns="" id="{13958066-7CBD-4B89-8F46-614C4F28BCF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1691641"/>
            <a:ext cx="5678446" cy="5166360"/>
          </a:xfrm>
          <a:custGeom>
            <a:avLst/>
            <a:gdLst>
              <a:gd name="connsiteX0" fmla="*/ 0 w 7571262"/>
              <a:gd name="connsiteY0" fmla="*/ 5166360 h 5166360"/>
              <a:gd name="connsiteX1" fmla="*/ 7571262 w 7571262"/>
              <a:gd name="connsiteY1" fmla="*/ 5166360 h 5166360"/>
              <a:gd name="connsiteX2" fmla="*/ 5177382 w 7571262"/>
              <a:gd name="connsiteY2" fmla="*/ 0 h 5166360"/>
              <a:gd name="connsiteX3" fmla="*/ 5171159 w 7571262"/>
              <a:gd name="connsiteY3" fmla="*/ 0 h 5166360"/>
              <a:gd name="connsiteX4" fmla="*/ 3981368 w 7571262"/>
              <a:gd name="connsiteY4" fmla="*/ 0 h 5166360"/>
              <a:gd name="connsiteX5" fmla="*/ 2331323 w 7571262"/>
              <a:gd name="connsiteY5" fmla="*/ 0 h 5166360"/>
              <a:gd name="connsiteX6" fmla="*/ 0 w 7571262"/>
              <a:gd name="connsiteY6" fmla="*/ 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71262" h="5166360">
                <a:moveTo>
                  <a:pt x="0" y="5166360"/>
                </a:moveTo>
                <a:lnTo>
                  <a:pt x="7571262" y="5166360"/>
                </a:lnTo>
                <a:lnTo>
                  <a:pt x="5177382" y="0"/>
                </a:lnTo>
                <a:lnTo>
                  <a:pt x="5171159" y="0"/>
                </a:lnTo>
                <a:lnTo>
                  <a:pt x="3981368" y="0"/>
                </a:lnTo>
                <a:lnTo>
                  <a:pt x="233132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Risultati immagini per Sparta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14771" r="19938" b="1"/>
          <a:stretch/>
        </p:blipFill>
        <p:spPr bwMode="auto">
          <a:xfrm>
            <a:off x="4940497" y="1690689"/>
            <a:ext cx="4203503" cy="2501837"/>
          </a:xfrm>
          <a:custGeom>
            <a:avLst/>
            <a:gdLst>
              <a:gd name="connsiteX0" fmla="*/ 1159248 w 5604670"/>
              <a:gd name="connsiteY0" fmla="*/ 0 h 2501837"/>
              <a:gd name="connsiteX1" fmla="*/ 5604670 w 5604670"/>
              <a:gd name="connsiteY1" fmla="*/ 0 h 2501837"/>
              <a:gd name="connsiteX2" fmla="*/ 5604670 w 5604670"/>
              <a:gd name="connsiteY2" fmla="*/ 2501837 h 2501837"/>
              <a:gd name="connsiteX3" fmla="*/ 0 w 5604670"/>
              <a:gd name="connsiteY3" fmla="*/ 2501837 h 2501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4670" h="2501837">
                <a:moveTo>
                  <a:pt x="1159248" y="0"/>
                </a:moveTo>
                <a:lnTo>
                  <a:pt x="5604670" y="0"/>
                </a:lnTo>
                <a:lnTo>
                  <a:pt x="5604670" y="2501837"/>
                </a:lnTo>
                <a:lnTo>
                  <a:pt x="0" y="2501837"/>
                </a:lnTo>
                <a:close/>
              </a:path>
            </a:pathLst>
          </a:cu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 cstate="print"/>
          <a:srcRect t="25186" r="2" b="7316"/>
          <a:stretch/>
        </p:blipFill>
        <p:spPr bwMode="auto">
          <a:xfrm>
            <a:off x="3593306" y="4357117"/>
            <a:ext cx="5550694" cy="2500884"/>
          </a:xfrm>
          <a:custGeom>
            <a:avLst/>
            <a:gdLst>
              <a:gd name="connsiteX0" fmla="*/ 1717230 w 7400925"/>
              <a:gd name="connsiteY0" fmla="*/ 0 h 2500884"/>
              <a:gd name="connsiteX1" fmla="*/ 7400925 w 7400925"/>
              <a:gd name="connsiteY1" fmla="*/ 0 h 2500884"/>
              <a:gd name="connsiteX2" fmla="*/ 7400925 w 7400925"/>
              <a:gd name="connsiteY2" fmla="*/ 2500884 h 2500884"/>
              <a:gd name="connsiteX3" fmla="*/ 0 w 7400925"/>
              <a:gd name="connsiteY3" fmla="*/ 2500884 h 2500884"/>
              <a:gd name="connsiteX4" fmla="*/ 0 w 7400925"/>
              <a:gd name="connsiteY4" fmla="*/ 2500883 h 2500884"/>
              <a:gd name="connsiteX5" fmla="*/ 552186 w 7400925"/>
              <a:gd name="connsiteY5" fmla="*/ 2500883 h 2500884"/>
              <a:gd name="connsiteX6" fmla="*/ 558423 w 7400925"/>
              <a:gd name="connsiteY6" fmla="*/ 2500883 h 2500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00925" h="2500884">
                <a:moveTo>
                  <a:pt x="1717230" y="0"/>
                </a:moveTo>
                <a:lnTo>
                  <a:pt x="7400925" y="0"/>
                </a:lnTo>
                <a:lnTo>
                  <a:pt x="7400925" y="2500884"/>
                </a:lnTo>
                <a:lnTo>
                  <a:pt x="0" y="2500884"/>
                </a:lnTo>
                <a:lnTo>
                  <a:pt x="0" y="2500883"/>
                </a:lnTo>
                <a:lnTo>
                  <a:pt x="552186" y="2500883"/>
                </a:lnTo>
                <a:lnTo>
                  <a:pt x="558423" y="2500883"/>
                </a:lnTo>
                <a:close/>
              </a:path>
            </a:pathLst>
          </a:custGeom>
          <a:noFill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it-IT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TERRITORIO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015406"/>
            <a:ext cx="3583310" cy="4653954"/>
          </a:xfrm>
        </p:spPr>
        <p:txBody>
          <a:bodyPr anchor="t">
            <a:normAutofit/>
          </a:bodyPr>
          <a:lstStyle/>
          <a:p>
            <a:r>
              <a:rPr lang="it-IT" sz="1800" dirty="0">
                <a:solidFill>
                  <a:schemeClr val="bg1"/>
                </a:solidFill>
              </a:rPr>
              <a:t>Sparta era il capoluogo della </a:t>
            </a:r>
            <a:r>
              <a:rPr lang="it-IT" sz="1800" dirty="0" err="1">
                <a:solidFill>
                  <a:schemeClr val="bg1"/>
                </a:solidFill>
              </a:rPr>
              <a:t>Laconia,terra</a:t>
            </a:r>
            <a:r>
              <a:rPr lang="it-IT" sz="1800" dirty="0">
                <a:solidFill>
                  <a:schemeClr val="bg1"/>
                </a:solidFill>
              </a:rPr>
              <a:t> ricca di </a:t>
            </a:r>
            <a:r>
              <a:rPr lang="it-IT" sz="1800" dirty="0" err="1">
                <a:solidFill>
                  <a:schemeClr val="bg1"/>
                </a:solidFill>
              </a:rPr>
              <a:t>cereali,vigne</a:t>
            </a:r>
            <a:r>
              <a:rPr lang="it-IT" sz="1800" dirty="0">
                <a:solidFill>
                  <a:schemeClr val="bg1"/>
                </a:solidFill>
              </a:rPr>
              <a:t> e </a:t>
            </a:r>
            <a:r>
              <a:rPr lang="it-IT" sz="1800" dirty="0" err="1">
                <a:solidFill>
                  <a:schemeClr val="bg1"/>
                </a:solidFill>
              </a:rPr>
              <a:t>uliveti,una</a:t>
            </a:r>
            <a:r>
              <a:rPr lang="it-IT" sz="1800" dirty="0">
                <a:solidFill>
                  <a:schemeClr val="bg1"/>
                </a:solidFill>
              </a:rPr>
              <a:t> regione </a:t>
            </a:r>
            <a:r>
              <a:rPr lang="it-IT" sz="1800" dirty="0" err="1">
                <a:solidFill>
                  <a:schemeClr val="bg1"/>
                </a:solidFill>
              </a:rPr>
              <a:t>fertile,che</a:t>
            </a:r>
            <a:r>
              <a:rPr lang="it-IT" sz="1800" dirty="0">
                <a:solidFill>
                  <a:schemeClr val="bg1"/>
                </a:solidFill>
              </a:rPr>
              <a:t> avrebbe potuto dare vita ad una civiltà fiorente. </a:t>
            </a:r>
          </a:p>
          <a:p>
            <a:r>
              <a:rPr lang="it-IT" sz="1800" dirty="0">
                <a:solidFill>
                  <a:schemeClr val="bg1"/>
                </a:solidFill>
              </a:rPr>
              <a:t>La prima certa prova di insediamento umano nella regione di Sparta consiste in ceramiche risalenti al periodo medio-neolitico a circa due chilometri a sud-sud-ovest di Sparta. </a:t>
            </a:r>
          </a:p>
          <a:p>
            <a:r>
              <a:rPr lang="it-IT" sz="1800" dirty="0">
                <a:solidFill>
                  <a:schemeClr val="bg1"/>
                </a:solidFill>
              </a:rPr>
              <a:t>Nel complesso le prove abitative in tutta la </a:t>
            </a:r>
            <a:r>
              <a:rPr lang="it-IT" sz="1800" dirty="0" err="1">
                <a:solidFill>
                  <a:schemeClr val="bg1"/>
                </a:solidFill>
              </a:rPr>
              <a:t>Laconia</a:t>
            </a:r>
            <a:r>
              <a:rPr lang="it-IT" sz="1800" dirty="0">
                <a:solidFill>
                  <a:schemeClr val="bg1"/>
                </a:solidFill>
              </a:rPr>
              <a:t> sono sparse e rare.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governo spartano .jpg"/>
          <p:cNvPicPr>
            <a:picLocks noChangeAspect="1"/>
          </p:cNvPicPr>
          <p:nvPr/>
        </p:nvPicPr>
        <p:blipFill rotWithShape="1">
          <a:blip r:embed="rId2" cstate="print"/>
          <a:srcRect l="31662" r="31138" b="1"/>
          <a:stretch/>
        </p:blipFill>
        <p:spPr>
          <a:xfrm>
            <a:off x="5319738" y="2378078"/>
            <a:ext cx="3195611" cy="2920690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4147457" cy="1325563"/>
          </a:xfrm>
        </p:spPr>
        <p:txBody>
          <a:bodyPr>
            <a:normAutofit/>
          </a:bodyPr>
          <a:lstStyle/>
          <a:p>
            <a:r>
              <a:rPr lang="it-IT" i="1" u="sng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49" y="1825624"/>
            <a:ext cx="3151263" cy="45557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400" dirty="0">
                <a:solidFill>
                  <a:schemeClr val="bg1"/>
                </a:solidFill>
              </a:rPr>
              <a:t>Invece per il sistema di governo si formò una dittatura militare.  </a:t>
            </a:r>
          </a:p>
          <a:p>
            <a:pPr>
              <a:lnSpc>
                <a:spcPct val="90000"/>
              </a:lnSpc>
            </a:pPr>
            <a:r>
              <a:rPr lang="it-IT" sz="2400" dirty="0">
                <a:solidFill>
                  <a:schemeClr val="bg1"/>
                </a:solidFill>
              </a:rPr>
              <a:t>Oligarchia: è un sistema di governo in cui il potere è detenuto da un gruppo ristretto di persone.</a:t>
            </a: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it-IT" sz="1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governo.jpg"/>
          <p:cNvPicPr>
            <a:picLocks noChangeAspect="1"/>
          </p:cNvPicPr>
          <p:nvPr/>
        </p:nvPicPr>
        <p:blipFill rotWithShape="1">
          <a:blip r:embed="rId2" cstate="print"/>
          <a:srcRect/>
          <a:stretch/>
        </p:blipFill>
        <p:spPr>
          <a:xfrm>
            <a:off x="4860032" y="1196753"/>
            <a:ext cx="3389451" cy="4659762"/>
          </a:xfrm>
          <a:prstGeom prst="rect">
            <a:avLst/>
          </a:pr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4147457" cy="1325563"/>
          </a:xfrm>
        </p:spPr>
        <p:txBody>
          <a:bodyPr>
            <a:normAutofit/>
          </a:bodyPr>
          <a:lstStyle/>
          <a:p>
            <a:r>
              <a:rPr lang="it-IT" i="1" u="sng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49" y="1825624"/>
            <a:ext cx="3096127" cy="4483695"/>
          </a:xfrm>
        </p:spPr>
        <p:txBody>
          <a:bodyPr>
            <a:noAutofit/>
          </a:bodyPr>
          <a:lstStyle/>
          <a:p>
            <a:r>
              <a:rPr lang="it-IT" sz="2000" dirty="0">
                <a:solidFill>
                  <a:schemeClr val="bg1"/>
                </a:solidFill>
              </a:rPr>
              <a:t>La repubblica è una forma di governo di uno stato, appartenente alle forme di democrazia </a:t>
            </a:r>
            <a:r>
              <a:rPr lang="it-IT" sz="2000" dirty="0" smtClean="0">
                <a:solidFill>
                  <a:schemeClr val="bg1"/>
                </a:solidFill>
              </a:rPr>
              <a:t>rappresentativa</a:t>
            </a:r>
          </a:p>
          <a:p>
            <a:pPr marL="0" indent="0">
              <a:buNone/>
            </a:pPr>
            <a:endParaRPr lang="it-IT" sz="2000" dirty="0" smtClean="0">
              <a:solidFill>
                <a:schemeClr val="bg1"/>
              </a:solidFill>
            </a:endParaRPr>
          </a:p>
          <a:p>
            <a:r>
              <a:rPr lang="it-IT" sz="2000" dirty="0">
                <a:solidFill>
                  <a:schemeClr val="bg1"/>
                </a:solidFill>
              </a:rPr>
              <a:t>Monarchia: forma di governo, in cui la carca di capo, di Stato è esercitata dalla sola persona per tutta la durata della su vita o fino alla sua rinunzia.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bg1"/>
                </a:solidFill>
              </a:rPr>
              <a:t> </a:t>
            </a:r>
            <a:endParaRPr lang="it-IT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191">
            <a:extLst>
              <a:ext uri="{FF2B5EF4-FFF2-40B4-BE49-F238E27FC236}">
                <a16:creationId xmlns:a16="http://schemas.microsoft.com/office/drawing/2014/main" xmlns="" id="{C5E6CFF1-2F42-4E10-9A97-F116F46F53F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alphaModFix amt="35000"/>
            <a:extLst/>
          </a:blip>
          <a:srcRect/>
          <a:stretch/>
        </p:blipFill>
        <p:spPr bwMode="auto">
          <a:xfrm>
            <a:off x="20" y="10"/>
            <a:ext cx="9143979" cy="6857990"/>
          </a:xfrm>
          <a:prstGeom prst="rect">
            <a:avLst/>
          </a:prstGeom>
          <a:noFill/>
        </p:spPr>
      </p:pic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xmlns="" id="{67182200-4859-4C8D-BCBB-55B245C28BA3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029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1065862"/>
            <a:ext cx="2484873" cy="4726276"/>
          </a:xfrm>
        </p:spPr>
        <p:txBody>
          <a:bodyPr>
            <a:normAutofit/>
          </a:bodyPr>
          <a:lstStyle/>
          <a:p>
            <a:pPr algn="r"/>
            <a:r>
              <a:rPr lang="it-IT" sz="3200" i="1" u="sng" dirty="0">
                <a:solidFill>
                  <a:srgbClr val="FFFFFF"/>
                </a:solidFill>
              </a:rPr>
              <a:t>CONDIZIONE FEMMINILE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66534" y="1065862"/>
            <a:ext cx="4308514" cy="4726276"/>
          </a:xfrm>
        </p:spPr>
        <p:txBody>
          <a:bodyPr anchor="ctr">
            <a:noAutofit/>
          </a:bodyPr>
          <a:lstStyle/>
          <a:p>
            <a:r>
              <a:rPr lang="it-IT" sz="2400" dirty="0">
                <a:solidFill>
                  <a:srgbClr val="FFFFFF"/>
                </a:solidFill>
              </a:rPr>
              <a:t>A Sparta le donne godevano di maggiore libertà rispetto ad Atene.                                                                 Le spartane venivano educate a vivere liberamente all'aria aperta, non erano tenute a dedicarsi né ai lavori domestici, né alla crescita dei figli.</a:t>
            </a:r>
          </a:p>
          <a:p>
            <a:r>
              <a:rPr lang="it-IT" sz="2400" dirty="0">
                <a:solidFill>
                  <a:srgbClr val="FFFFFF"/>
                </a:solidFill>
              </a:rPr>
              <a:t> Esse non godevano di diritti politici ma erano libere di dedicarsi al canto, alla danza e soprattutto agli esercizi ginnici, cui erano addestrate fin dalla più tenera </a:t>
            </a:r>
            <a:r>
              <a:rPr lang="it-IT" sz="2400" dirty="0" smtClean="0">
                <a:solidFill>
                  <a:srgbClr val="FFFFFF"/>
                </a:solidFill>
              </a:rPr>
              <a:t>età</a:t>
            </a:r>
            <a:r>
              <a:rPr lang="it-IT" sz="2400" dirty="0" smtClean="0">
                <a:solidFill>
                  <a:srgbClr val="FFFFFF"/>
                </a:solidFill>
              </a:rPr>
              <a:t>. </a:t>
            </a:r>
            <a:endParaRPr lang="it-IT" sz="2400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F7A55A8F-10BF-4B83-9492-BD7761100D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/>
        </p:blipFill>
        <p:spPr>
          <a:xfrm>
            <a:off x="5499835" y="1820333"/>
            <a:ext cx="2835417" cy="4036181"/>
          </a:xfrm>
          <a:prstGeom prst="rect">
            <a:avLst/>
          </a:prstGeom>
        </p:spPr>
      </p:pic>
      <p:sp>
        <p:nvSpPr>
          <p:cNvPr id="20" name="Freeform: Shape 15">
            <a:extLst>
              <a:ext uri="{FF2B5EF4-FFF2-40B4-BE49-F238E27FC236}">
                <a16:creationId xmlns:a16="http://schemas.microsoft.com/office/drawing/2014/main" xmlns="" id="{64965EAE-E41A-435F-B993-07E824B6C97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654922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17">
            <a:extLst>
              <a:ext uri="{FF2B5EF4-FFF2-40B4-BE49-F238E27FC236}">
                <a16:creationId xmlns:a16="http://schemas.microsoft.com/office/drawing/2014/main" xmlns="" id="{152F8994-E6D4-4311-9548-C3607BC4364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5319738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9AD9399-6CA7-48D9-A83D-A0588D48B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5"/>
            <a:ext cx="414745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u="sng" dirty="0">
                <a:solidFill>
                  <a:schemeClr val="bg1"/>
                </a:solidFill>
              </a:rPr>
              <a:t>CONDIZIONE FEMMINILE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4A2BFA5-C436-47EB-8CA7-270515E2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1" y="1820333"/>
            <a:ext cx="3960440" cy="4411687"/>
          </a:xfrm>
        </p:spPr>
        <p:txBody>
          <a:bodyPr>
            <a:normAutofit/>
          </a:bodyPr>
          <a:lstStyle/>
          <a:p>
            <a:pPr lvl="0"/>
            <a:r>
              <a:rPr lang="it-IT" sz="2400" dirty="0">
                <a:solidFill>
                  <a:schemeClr val="bg1"/>
                </a:solidFill>
              </a:rPr>
              <a:t> </a:t>
            </a:r>
            <a:r>
              <a:rPr lang="it-IT" sz="2400" dirty="0">
                <a:solidFill>
                  <a:schemeClr val="bg1"/>
                </a:solidFill>
              </a:rPr>
              <a:t>Le ragazze si sposavano </a:t>
            </a:r>
            <a:r>
              <a:rPr lang="it-IT" sz="2400" dirty="0" smtClean="0">
                <a:solidFill>
                  <a:schemeClr val="bg1"/>
                </a:solidFill>
              </a:rPr>
              <a:t>solitamente </a:t>
            </a:r>
            <a:r>
              <a:rPr lang="it-IT" sz="2400" dirty="0">
                <a:solidFill>
                  <a:schemeClr val="bg1"/>
                </a:solidFill>
              </a:rPr>
              <a:t>nella tarda </a:t>
            </a:r>
            <a:r>
              <a:rPr lang="it-IT" sz="2400" dirty="0" smtClean="0">
                <a:solidFill>
                  <a:schemeClr val="bg1"/>
                </a:solidFill>
              </a:rPr>
              <a:t>adolescenza (21-22 anni</a:t>
            </a:r>
            <a:r>
              <a:rPr lang="it-IT" sz="2400" dirty="0">
                <a:solidFill>
                  <a:schemeClr val="bg1"/>
                </a:solidFill>
              </a:rPr>
              <a:t>)</a:t>
            </a:r>
            <a:r>
              <a:rPr lang="it-IT" sz="2400" dirty="0" smtClean="0">
                <a:solidFill>
                  <a:schemeClr val="bg1"/>
                </a:solidFill>
              </a:rPr>
              <a:t> </a:t>
            </a:r>
            <a:r>
              <a:rPr lang="it-IT" sz="2400" dirty="0">
                <a:solidFill>
                  <a:schemeClr val="bg1"/>
                </a:solidFill>
              </a:rPr>
              <a:t>con l'intento di prevenire anche eventuali complicanze nel decorso della </a:t>
            </a:r>
            <a:r>
              <a:rPr lang="it-IT" sz="2400" dirty="0" smtClean="0">
                <a:solidFill>
                  <a:schemeClr val="bg1"/>
                </a:solidFill>
              </a:rPr>
              <a:t>gravidanza.</a:t>
            </a:r>
            <a:endParaRPr lang="it-IT" sz="2400" dirty="0">
              <a:solidFill>
                <a:schemeClr val="bg1"/>
              </a:solidFill>
            </a:endParaRPr>
          </a:p>
          <a:p>
            <a:r>
              <a:rPr lang="it-IT" sz="2400" dirty="0">
                <a:solidFill>
                  <a:schemeClr val="bg1"/>
                </a:solidFill>
              </a:rPr>
              <a:t> Vestivano con tuniche corte e potevano inoltre liberamente </a:t>
            </a:r>
            <a:r>
              <a:rPr lang="it-IT" sz="2400" dirty="0" smtClean="0">
                <a:solidFill>
                  <a:schemeClr val="bg1"/>
                </a:solidFill>
              </a:rPr>
              <a:t>circolare         </a:t>
            </a:r>
            <a:r>
              <a:rPr lang="it-IT" sz="2400" dirty="0">
                <a:solidFill>
                  <a:schemeClr val="bg1"/>
                </a:solidFill>
              </a:rPr>
              <a:t>con gli uomini. </a:t>
            </a:r>
          </a:p>
          <a:p>
            <a:pPr lvl="0"/>
            <a:endParaRPr lang="it-IT" sz="2400" dirty="0">
              <a:solidFill>
                <a:schemeClr val="bg1"/>
              </a:solidFill>
            </a:endParaRPr>
          </a:p>
          <a:p>
            <a:pPr lvl="0"/>
            <a:endParaRPr lang="it-IT" sz="1700" dirty="0">
              <a:solidFill>
                <a:schemeClr val="bg1"/>
              </a:solidFill>
            </a:endParaRPr>
          </a:p>
          <a:p>
            <a:endParaRPr lang="it-IT" sz="1700" dirty="0">
              <a:solidFill>
                <a:schemeClr val="bg1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A1897E8D-29EA-4F91-9595-28E28A2F7135}"/>
              </a:ext>
            </a:extLst>
          </p:cNvPr>
          <p:cNvSpPr txBox="1"/>
          <p:nvPr/>
        </p:nvSpPr>
        <p:spPr>
          <a:xfrm>
            <a:off x="5521661" y="5656459"/>
            <a:ext cx="28135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it-IT" sz="700">
                <a:solidFill>
                  <a:srgbClr val="FFFFFF"/>
                </a:solidFill>
                <a:hlinkClick r:id="rId3" tooltip="https://ilfattostorico.com/2010/09/12/10-fatti-sulle-donne-spartane/"/>
              </a:rPr>
              <a:t>Questa foto</a:t>
            </a:r>
            <a:r>
              <a:rPr lang="it-IT" sz="700">
                <a:solidFill>
                  <a:srgbClr val="FFFFFF"/>
                </a:solidFill>
              </a:rPr>
              <a:t> di Autore sconosciuto è concesso in licenza da </a:t>
            </a:r>
            <a:r>
              <a:rPr lang="it-IT" sz="700">
                <a:solidFill>
                  <a:srgbClr val="FFFFFF"/>
                </a:solidFill>
                <a:hlinkClick r:id="rId4" tooltip="https://creativecommons.org/licenses/by-nc-sa/2.5/"/>
              </a:rPr>
              <a:t>CC BY-NC-SA</a:t>
            </a:r>
            <a:endParaRPr lang="it-IT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52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4038CB10-1F5C-4D54-9DF7-12586DE5B00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45659" y="4572000"/>
            <a:ext cx="5293730" cy="1964266"/>
          </a:xfrm>
          <a:prstGeom prst="rect">
            <a:avLst/>
          </a:prstGeom>
          <a:solidFill>
            <a:srgbClr val="563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73ED6512-6858-4552-B699-9A97FE9A4EA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650991" y="321732"/>
            <a:ext cx="3251710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32D9D602-70F0-4DFB-970A-20E7520F29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7506" r="14831"/>
          <a:stretch/>
        </p:blipFill>
        <p:spPr>
          <a:xfrm>
            <a:off x="245660" y="321733"/>
            <a:ext cx="5293729" cy="410739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3192" y="4767072"/>
            <a:ext cx="4945641" cy="1625210"/>
          </a:xfrm>
        </p:spPr>
        <p:txBody>
          <a:bodyPr>
            <a:normAutofit/>
          </a:bodyPr>
          <a:lstStyle/>
          <a:p>
            <a:pPr algn="r"/>
            <a:r>
              <a:rPr lang="it-IT" i="1" u="sng">
                <a:solidFill>
                  <a:srgbClr val="FFFFFF"/>
                </a:solidFill>
              </a:rPr>
              <a:t>CULTURA</a:t>
            </a:r>
          </a:p>
        </p:txBody>
      </p:sp>
      <p:sp>
        <p:nvSpPr>
          <p:cNvPr id="11" name="Segnaposto contenuto 10">
            <a:extLst>
              <a:ext uri="{FF2B5EF4-FFF2-40B4-BE49-F238E27FC236}">
                <a16:creationId xmlns:a16="http://schemas.microsoft.com/office/drawing/2014/main" xmlns="" id="{ADD36363-29B6-404D-BAE3-730B4B139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989" y="917725"/>
            <a:ext cx="2568554" cy="48523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1700">
                <a:solidFill>
                  <a:srgbClr val="FFFFFF"/>
                </a:solidFill>
              </a:rPr>
              <a:t>Dittatura militare, governo formato da soldati, che si sostenne, non con le buone leggi, ma con la disciplina più rigorosa e spietata.</a:t>
            </a:r>
          </a:p>
          <a:p>
            <a:pPr marL="0" indent="0">
              <a:buNone/>
            </a:pPr>
            <a:r>
              <a:rPr lang="it-IT" sz="1700">
                <a:solidFill>
                  <a:srgbClr val="FFFFFF"/>
                </a:solidFill>
              </a:rPr>
              <a:t>Ecco come si viveva nello stato spartano.</a:t>
            </a:r>
          </a:p>
          <a:p>
            <a:endParaRPr lang="it-IT" sz="1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7F3FD60B-B107-4998-BC69-E6AD9F5C2A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26927" r="33750" b="2"/>
          <a:stretch/>
        </p:blipFill>
        <p:spPr>
          <a:xfrm>
            <a:off x="5664199" y="10"/>
            <a:ext cx="347980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EEF70E86-2201-4F45-98B3-70858BB1C6E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56642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AD75F6F-E480-448F-A762-EEA5E8454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4690872" cy="1828800"/>
          </a:xfrm>
        </p:spPr>
        <p:txBody>
          <a:bodyPr>
            <a:normAutofit/>
          </a:bodyPr>
          <a:lstStyle/>
          <a:p>
            <a:r>
              <a:rPr lang="it-IT">
                <a:solidFill>
                  <a:schemeClr val="bg1"/>
                </a:solidFill>
              </a:rPr>
              <a:t>Cultura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733D686-33CB-472B-AA3A-C7097E3F5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22576"/>
            <a:ext cx="4690872" cy="3858768"/>
          </a:xfrm>
        </p:spPr>
        <p:txBody>
          <a:bodyPr>
            <a:normAutofit/>
          </a:bodyPr>
          <a:lstStyle/>
          <a:p>
            <a:r>
              <a:rPr lang="it-IT" sz="2100">
                <a:solidFill>
                  <a:schemeClr val="bg1"/>
                </a:solidFill>
              </a:rPr>
              <a:t>Per chi appariva gracile e debole veniva gettato nel burrone del monte Taigeto.</a:t>
            </a:r>
          </a:p>
          <a:p>
            <a:r>
              <a:rPr lang="it-IT" sz="2100">
                <a:solidFill>
                  <a:schemeClr val="bg1"/>
                </a:solidFill>
              </a:rPr>
              <a:t>I bambini robusti stavano con la madre fino hai 7 anni poi li prendeva il governo e dati alla liberta 53 anni dopo.</a:t>
            </a:r>
          </a:p>
          <a:p>
            <a:endParaRPr lang="it-IT" sz="2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036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99AA436F-26FE-463B-925C-073A58DE76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r="1998" b="-2"/>
          <a:stretch/>
        </p:blipFill>
        <p:spPr>
          <a:xfrm>
            <a:off x="-17149" y="0"/>
            <a:ext cx="9143980" cy="685799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CA6B3B9C-449F-4EE5-9F6B-760E15E6DE3E}"/>
              </a:ext>
            </a:extLst>
          </p:cNvPr>
          <p:cNvSpPr txBox="1"/>
          <p:nvPr/>
        </p:nvSpPr>
        <p:spPr>
          <a:xfrm>
            <a:off x="6463459" y="6657945"/>
            <a:ext cx="268054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it-IT" sz="700">
                <a:solidFill>
                  <a:srgbClr val="FFFFFF"/>
                </a:solidFill>
                <a:hlinkClick r:id="rId3" tooltip="http://wikicossio.wikispaces.com/esparta"/>
              </a:rPr>
              <a:t>Questa foto</a:t>
            </a:r>
            <a:r>
              <a:rPr lang="it-IT" sz="700">
                <a:solidFill>
                  <a:srgbClr val="FFFFFF"/>
                </a:solidFill>
              </a:rPr>
              <a:t> di Autore sconosciuto è concesso in licenza da </a:t>
            </a:r>
            <a:r>
              <a:rPr lang="it-IT" sz="700">
                <a:solidFill>
                  <a:srgbClr val="FFFFFF"/>
                </a:solidFill>
                <a:hlinkClick r:id="rId4" tooltip="https://creativecommons.org/licenses/by-sa/3.0/"/>
              </a:rPr>
              <a:t>CC BY-SA</a:t>
            </a:r>
            <a:endParaRPr lang="it-IT" sz="700">
              <a:solidFill>
                <a:srgbClr val="FFFFFF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922983" y="3140968"/>
            <a:ext cx="3203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200" dirty="0" smtClean="0">
                <a:solidFill>
                  <a:srgbClr val="FF0000"/>
                </a:solidFill>
                <a:latin typeface="Kristen ITC" panose="03050502040202030202" pitchFamily="66" charset="0"/>
                <a:cs typeface="Aldhabi" panose="01000000000000000000" pitchFamily="2" charset="-78"/>
              </a:rPr>
              <a:t>Lavoro svolto da:</a:t>
            </a:r>
          </a:p>
          <a:p>
            <a:pPr algn="r"/>
            <a:r>
              <a:rPr lang="it-IT" sz="3200" dirty="0" smtClean="0">
                <a:solidFill>
                  <a:srgbClr val="FF0000"/>
                </a:solidFill>
                <a:latin typeface="Kristen ITC" panose="03050502040202030202" pitchFamily="66" charset="0"/>
                <a:cs typeface="Aldhabi" panose="01000000000000000000" pitchFamily="2" charset="-78"/>
              </a:rPr>
              <a:t>CAPPATO</a:t>
            </a:r>
          </a:p>
          <a:p>
            <a:pPr algn="r"/>
            <a:r>
              <a:rPr lang="it-IT" sz="3200" dirty="0" smtClean="0">
                <a:solidFill>
                  <a:srgbClr val="FF0000"/>
                </a:solidFill>
                <a:latin typeface="Kristen ITC" panose="03050502040202030202" pitchFamily="66" charset="0"/>
                <a:cs typeface="Aldhabi" panose="01000000000000000000" pitchFamily="2" charset="-78"/>
              </a:rPr>
              <a:t>CERUTI</a:t>
            </a:r>
          </a:p>
          <a:p>
            <a:pPr algn="r"/>
            <a:r>
              <a:rPr lang="it-IT" sz="3200" dirty="0" smtClean="0">
                <a:solidFill>
                  <a:srgbClr val="FF0000"/>
                </a:solidFill>
                <a:latin typeface="Kristen ITC" panose="03050502040202030202" pitchFamily="66" charset="0"/>
                <a:cs typeface="Aldhabi" panose="01000000000000000000" pitchFamily="2" charset="-78"/>
              </a:rPr>
              <a:t>MALVASIO</a:t>
            </a:r>
          </a:p>
          <a:p>
            <a:pPr algn="r"/>
            <a:r>
              <a:rPr lang="it-IT" sz="3200" dirty="0" smtClean="0">
                <a:solidFill>
                  <a:srgbClr val="FF0000"/>
                </a:solidFill>
                <a:latin typeface="Kristen ITC" panose="03050502040202030202" pitchFamily="66" charset="0"/>
                <a:cs typeface="Aldhabi" panose="01000000000000000000" pitchFamily="2" charset="-78"/>
              </a:rPr>
              <a:t>FONTANELLI</a:t>
            </a:r>
          </a:p>
        </p:txBody>
      </p:sp>
    </p:spTree>
    <p:extLst>
      <p:ext uri="{BB962C8B-B14F-4D97-AF65-F5344CB8AC3E}">
        <p14:creationId xmlns:p14="http://schemas.microsoft.com/office/powerpoint/2010/main" val="575247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316</Words>
  <Application>Microsoft Office PowerPoint</Application>
  <PresentationFormat>Presentazione su schermo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SPARTA</vt:lpstr>
      <vt:lpstr>TERRITORIO</vt:lpstr>
      <vt:lpstr>GOVERNO</vt:lpstr>
      <vt:lpstr>GOVERNO</vt:lpstr>
      <vt:lpstr>CONDIZIONE FEMMINILE</vt:lpstr>
      <vt:lpstr>CONDIZIONE FEMMINILE</vt:lpstr>
      <vt:lpstr>CULTURA</vt:lpstr>
      <vt:lpstr>Cultura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SPARTA</dc:title>
  <dc:creator>Studente10</dc:creator>
  <cp:lastModifiedBy>sonia cosentino</cp:lastModifiedBy>
  <cp:revision>34</cp:revision>
  <dcterms:created xsi:type="dcterms:W3CDTF">2018-01-15T08:13:08Z</dcterms:created>
  <dcterms:modified xsi:type="dcterms:W3CDTF">2018-03-10T11:01:02Z</dcterms:modified>
</cp:coreProperties>
</file>