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76" r:id="rId4"/>
    <p:sldId id="277" r:id="rId5"/>
    <p:sldId id="270" r:id="rId6"/>
    <p:sldId id="279" r:id="rId7"/>
    <p:sldId id="280" r:id="rId8"/>
    <p:sldId id="281" r:id="rId9"/>
    <p:sldId id="282" r:id="rId10"/>
    <p:sldId id="261" r:id="rId11"/>
    <p:sldId id="263" r:id="rId12"/>
    <p:sldId id="264" r:id="rId13"/>
    <p:sldId id="274" r:id="rId14"/>
    <p:sldId id="275" r:id="rId15"/>
    <p:sldId id="278" r:id="rId16"/>
    <p:sldId id="265" r:id="rId17"/>
    <p:sldId id="268" r:id="rId18"/>
    <p:sldId id="283" r:id="rId19"/>
    <p:sldId id="269" r:id="rId20"/>
    <p:sldId id="267" r:id="rId21"/>
    <p:sldId id="285" r:id="rId22"/>
    <p:sldId id="272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7" d="100"/>
          <a:sy n="67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4731F-6D2C-402B-93B7-031BCCB7CB2C}" type="datetimeFigureOut">
              <a:rPr lang="it-IT" smtClean="0"/>
              <a:pPr/>
              <a:t>22/06/2018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43945-AA86-465C-A445-E7C0F57FB44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A2CF-F6C6-4FE4-88CE-80524D9ABA06}" type="datetime1">
              <a:rPr lang="it-IT" smtClean="0"/>
              <a:pPr/>
              <a:t>22/06/2018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7CF-0E63-4C53-84DD-A1352EC72D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4DC2-3781-437B-A797-CDE417F790B2}" type="datetime1">
              <a:rPr lang="it-IT" smtClean="0"/>
              <a:pPr/>
              <a:t>22/06/2018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7CF-0E63-4C53-84DD-A1352EC72D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3F08-B62E-480A-9822-D24A4AA6B666}" type="datetime1">
              <a:rPr lang="it-IT" smtClean="0"/>
              <a:pPr/>
              <a:t>22/06/2018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7CF-0E63-4C53-84DD-A1352EC72D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8154-0B10-42C1-AD67-81EF57E373B9}" type="datetime1">
              <a:rPr lang="it-IT" smtClean="0"/>
              <a:pPr/>
              <a:t>22/06/2018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7CF-0E63-4C53-84DD-A1352EC72D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D835-342E-4538-A708-48EE87C4F01F}" type="datetime1">
              <a:rPr lang="it-IT" smtClean="0"/>
              <a:pPr/>
              <a:t>22/06/2018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7CF-0E63-4C53-84DD-A1352EC72D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1158-890A-4FF6-AC23-24D8B58C14A6}" type="datetime1">
              <a:rPr lang="it-IT" smtClean="0"/>
              <a:pPr/>
              <a:t>22/06/2018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7CF-0E63-4C53-84DD-A1352EC72D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E4D6-093A-450F-AC0D-049DE1C0CB1F}" type="datetime1">
              <a:rPr lang="it-IT" smtClean="0"/>
              <a:pPr/>
              <a:t>22/06/2018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7CF-0E63-4C53-84DD-A1352EC72D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30F4-8422-4643-8E35-DF7AD62F938A}" type="datetime1">
              <a:rPr lang="it-IT" smtClean="0"/>
              <a:pPr/>
              <a:t>22/06/2018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7CF-0E63-4C53-84DD-A1352EC72D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0867-1115-4965-B854-C11D2CF7DB1D}" type="datetime1">
              <a:rPr lang="it-IT" smtClean="0"/>
              <a:pPr/>
              <a:t>22/06/2018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7CF-0E63-4C53-84DD-A1352EC72D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B629-1D61-40E5-B0B7-50B2094467EA}" type="datetime1">
              <a:rPr lang="it-IT" smtClean="0"/>
              <a:pPr/>
              <a:t>22/06/2018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7CF-0E63-4C53-84DD-A1352EC72D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AD6C-A9D2-4619-8927-41CB12366747}" type="datetime1">
              <a:rPr lang="it-IT" smtClean="0"/>
              <a:pPr/>
              <a:t>22/06/2018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7CF-0E63-4C53-84DD-A1352EC72D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4DCEB-3369-4140-A46C-7EB55C028D1D}" type="datetime1">
              <a:rPr lang="it-IT" smtClean="0"/>
              <a:pPr/>
              <a:t>22/06/2018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027CF-0E63-4C53-84DD-A1352EC72DF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04000" cy="158417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COMPOSIZIONI NELLO STILE </a:t>
            </a:r>
            <a:b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it-I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</a:t>
            </a:r>
            <a: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… KLIMT</a:t>
            </a:r>
            <a:endParaRPr lang="it-I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 fontScale="6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ISTITUTO COMPRENSIVO </a:t>
            </a:r>
          </a:p>
          <a:p>
            <a:r>
              <a:rPr lang="it-IT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“SINOPOLI - FERRINI” </a:t>
            </a:r>
            <a:endParaRPr lang="it-IT" sz="3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it-IT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ROMA</a:t>
            </a:r>
          </a:p>
          <a:p>
            <a:r>
              <a:rPr lang="it-IT" sz="3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a.s.</a:t>
            </a:r>
            <a:r>
              <a:rPr lang="it-IT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2017-18 </a:t>
            </a:r>
            <a:endParaRPr lang="it-IT" sz="3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it-IT" sz="3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it-IT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SEZIONI  D - G - </a:t>
            </a:r>
            <a:r>
              <a:rPr lang="it-IT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  </a:t>
            </a:r>
          </a:p>
          <a:p>
            <a:r>
              <a:rPr lang="it-IT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PROF</a:t>
            </a:r>
            <a:r>
              <a:rPr lang="it-IT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MASSIMILIANO </a:t>
            </a:r>
            <a:r>
              <a:rPr lang="it-IT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IANNITTI</a:t>
            </a:r>
          </a:p>
          <a:p>
            <a:r>
              <a:rPr lang="it-IT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DOCENTE </a:t>
            </a:r>
            <a:r>
              <a:rPr lang="it-IT" sz="3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</a:t>
            </a:r>
            <a:r>
              <a:rPr lang="it-IT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ARTE E IMMAGINE</a:t>
            </a:r>
            <a:endParaRPr lang="it-IT" sz="3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it-IT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it-I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/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ALBERI </a:t>
            </a:r>
            <a:r>
              <a:rPr lang="it-IT" b="1" dirty="0" smtClean="0">
                <a:solidFill>
                  <a:srgbClr val="0070C0"/>
                </a:solidFill>
              </a:rPr>
              <a:t>ALLA KLIMT  1 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>      </a:t>
            </a:r>
            <a:endParaRPr lang="it-IT" dirty="0"/>
          </a:p>
        </p:txBody>
      </p:sp>
      <p:pic>
        <p:nvPicPr>
          <p:cNvPr id="3074" name="Picture 2" descr="G:\40 FRANCESCA FIOCCO 2G ALB ALLA KLI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268760"/>
            <a:ext cx="3600399" cy="5451127"/>
          </a:xfrm>
          <a:prstGeom prst="rect">
            <a:avLst/>
          </a:prstGeom>
          <a:noFill/>
        </p:spPr>
      </p:pic>
      <p:pic>
        <p:nvPicPr>
          <p:cNvPr id="3075" name="Picture 3" descr="G:\42 BEATRICE SABA 2G ALB ALLA KLIM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456384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ALBERI ALLA KLIMT 2 </a:t>
            </a:r>
            <a:endParaRPr lang="it-IT" sz="4000" dirty="0"/>
          </a:p>
        </p:txBody>
      </p:sp>
      <p:pic>
        <p:nvPicPr>
          <p:cNvPr id="4098" name="Picture 2" descr="G:\44 DANIELE GIANNONI 2E ALB ALLA KLIM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00200"/>
            <a:ext cx="3024336" cy="4525963"/>
          </a:xfrm>
          <a:prstGeom prst="rect">
            <a:avLst/>
          </a:prstGeom>
          <a:noFill/>
        </p:spPr>
      </p:pic>
      <p:pic>
        <p:nvPicPr>
          <p:cNvPr id="4099" name="Picture 3" descr="G:\49 MARIA VITTORIA PIEROBON 2D ALB ALLA KLIM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2952327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ALBERI ALLA KLIMT 3 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it-IT" sz="1600" dirty="0" smtClean="0"/>
              <a:t>        </a:t>
            </a:r>
            <a:endParaRPr lang="it-IT" sz="1600" dirty="0"/>
          </a:p>
        </p:txBody>
      </p:sp>
      <p:pic>
        <p:nvPicPr>
          <p:cNvPr id="5122" name="Picture 2" descr="G:\52 ADRIAN MENDOZA 2E RIVISITANDO KLI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31256"/>
            <a:ext cx="3384376" cy="5022080"/>
          </a:xfrm>
          <a:prstGeom prst="rect">
            <a:avLst/>
          </a:prstGeom>
          <a:noFill/>
        </p:spPr>
      </p:pic>
      <p:pic>
        <p:nvPicPr>
          <p:cNvPr id="5123" name="Picture 3" descr="G:\DSCN3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240360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ALBERI ALLA KLIMT </a:t>
            </a:r>
            <a:r>
              <a:rPr lang="it-IT" sz="4000" b="1" dirty="0" smtClean="0">
                <a:solidFill>
                  <a:srgbClr val="0070C0"/>
                </a:solidFill>
              </a:rPr>
              <a:t>4 </a:t>
            </a:r>
            <a:endParaRPr lang="it-IT" sz="4000" dirty="0"/>
          </a:p>
        </p:txBody>
      </p:sp>
      <p:pic>
        <p:nvPicPr>
          <p:cNvPr id="28674" name="Picture 2" descr="G:\DSCN31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ALBERI ALLA KLIMT </a:t>
            </a:r>
            <a:r>
              <a:rPr lang="it-IT" sz="4000" b="1" dirty="0" smtClean="0">
                <a:solidFill>
                  <a:srgbClr val="0070C0"/>
                </a:solidFill>
              </a:rPr>
              <a:t>5</a:t>
            </a:r>
            <a:endParaRPr lang="it-IT" sz="4000" dirty="0"/>
          </a:p>
        </p:txBody>
      </p:sp>
      <p:pic>
        <p:nvPicPr>
          <p:cNvPr id="29698" name="Picture 2" descr="G:\19 LEONE PRIMA 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464496" cy="2520280"/>
          </a:xfrm>
          <a:prstGeom prst="rect">
            <a:avLst/>
          </a:prstGeom>
          <a:noFill/>
        </p:spPr>
      </p:pic>
      <p:pic>
        <p:nvPicPr>
          <p:cNvPr id="29699" name="Picture 3" descr="G:\21 SARTI PRIMA 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4081686" cy="24551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ALBERI</a:t>
            </a:r>
            <a:r>
              <a:rPr lang="it-IT" b="1" dirty="0" smtClean="0">
                <a:solidFill>
                  <a:srgbClr val="0070C0"/>
                </a:solidFill>
              </a:rPr>
              <a:t> ALLA KLIMT </a:t>
            </a:r>
            <a:r>
              <a:rPr lang="it-IT" b="1" dirty="0" smtClean="0">
                <a:solidFill>
                  <a:srgbClr val="0070C0"/>
                </a:solidFill>
              </a:rPr>
              <a:t>6 </a:t>
            </a:r>
            <a:endParaRPr lang="it-IT" dirty="0"/>
          </a:p>
        </p:txBody>
      </p:sp>
      <p:pic>
        <p:nvPicPr>
          <p:cNvPr id="1026" name="Picture 2" descr="G:\77 D'URSO 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4248472" cy="2520280"/>
          </a:xfrm>
          <a:prstGeom prst="rect">
            <a:avLst/>
          </a:prstGeom>
          <a:noFill/>
        </p:spPr>
      </p:pic>
      <p:pic>
        <p:nvPicPr>
          <p:cNvPr id="1027" name="Picture 3" descr="G:\93 BIS TURIANELLI 2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8"/>
            <a:ext cx="3240360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DONNE ALLA KLIMT 1 </a:t>
            </a:r>
            <a:endParaRPr lang="it-IT" sz="4000" dirty="0"/>
          </a:p>
        </p:txBody>
      </p:sp>
      <p:pic>
        <p:nvPicPr>
          <p:cNvPr id="6146" name="Picture 2" descr="C:\Users\Computer\Desktop\2018-03-10-11.56.38-205x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412776"/>
            <a:ext cx="3528391" cy="4896544"/>
          </a:xfrm>
          <a:prstGeom prst="rect">
            <a:avLst/>
          </a:prstGeom>
          <a:noFill/>
        </p:spPr>
      </p:pic>
      <p:pic>
        <p:nvPicPr>
          <p:cNvPr id="6149" name="Picture 5" descr="http://lascuolafanotizia.diregiovani.it/wp-content/uploads/2018/03/2018-03-10-12.15.1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456384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DONNE ALLA KLIMT </a:t>
            </a:r>
            <a:r>
              <a:rPr lang="it-IT" sz="4000" b="1" dirty="0" smtClean="0">
                <a:solidFill>
                  <a:srgbClr val="0070C0"/>
                </a:solidFill>
              </a:rPr>
              <a:t>2 </a:t>
            </a:r>
            <a:endParaRPr lang="it-IT" sz="4000" dirty="0"/>
          </a:p>
        </p:txBody>
      </p:sp>
      <p:pic>
        <p:nvPicPr>
          <p:cNvPr id="11265" name="Picture 1" descr="C:\Users\Computer\Desktop\2018-05-26-13.13.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84784"/>
            <a:ext cx="3528391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DONNE ALLA KLIMT 3</a:t>
            </a:r>
            <a:endParaRPr lang="it-IT" sz="4000" dirty="0"/>
          </a:p>
        </p:txBody>
      </p:sp>
      <p:pic>
        <p:nvPicPr>
          <p:cNvPr id="4" name="Picture 2" descr="G:\58 ASIA LORENZETTI 2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12776"/>
            <a:ext cx="3096344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/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NATURA </a:t>
            </a:r>
            <a:r>
              <a:rPr lang="it-IT" b="1" dirty="0" smtClean="0">
                <a:solidFill>
                  <a:srgbClr val="0070C0"/>
                </a:solidFill>
              </a:rPr>
              <a:t>MORTA ALLA KLIMT</a:t>
            </a:r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Computer\Desktop\2018-03-10-12.11.20-512x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7056784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CENNI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sz="4000" b="1" dirty="0" smtClean="0">
                <a:solidFill>
                  <a:srgbClr val="0070C0"/>
                </a:solidFill>
              </a:rPr>
              <a:t>BIOGRAFICI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dirty="0" smtClean="0"/>
              <a:t>    Gustav Klimt</a:t>
            </a:r>
            <a:r>
              <a:rPr lang="it-IT" dirty="0" smtClean="0"/>
              <a:t> nacque </a:t>
            </a:r>
            <a:r>
              <a:rPr lang="it-IT" dirty="0" smtClean="0"/>
              <a:t>a Vienna nel 1862. 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Sin dagli anni degli studi, egli </a:t>
            </a:r>
            <a:r>
              <a:rPr lang="it-IT" dirty="0" smtClean="0"/>
              <a:t>diede </a:t>
            </a:r>
            <a:r>
              <a:rPr lang="it-IT" dirty="0" smtClean="0"/>
              <a:t>vita ad un nucleo di artisti che si occupava </a:t>
            </a:r>
            <a:r>
              <a:rPr lang="it-IT" dirty="0" smtClean="0"/>
              <a:t>per lo più </a:t>
            </a:r>
            <a:r>
              <a:rPr lang="it-IT" dirty="0" smtClean="0"/>
              <a:t>di decorazioni, il che lo porterà poi a divenire uno dei principali esponenti della Secessione </a:t>
            </a:r>
            <a:r>
              <a:rPr lang="it-IT" dirty="0" smtClean="0"/>
              <a:t>Viennese.</a:t>
            </a:r>
          </a:p>
          <a:p>
            <a:pPr algn="just">
              <a:buNone/>
            </a:pPr>
            <a:r>
              <a:rPr lang="it-IT" dirty="0" smtClean="0"/>
              <a:t> </a:t>
            </a:r>
            <a:r>
              <a:rPr lang="it-IT" dirty="0" smtClean="0"/>
              <a:t>   Fu molto </a:t>
            </a:r>
            <a:r>
              <a:rPr lang="it-IT" dirty="0" smtClean="0"/>
              <a:t>attivo nella collaborazione con </a:t>
            </a:r>
            <a:r>
              <a:rPr lang="it-IT" dirty="0" smtClean="0"/>
              <a:t>“</a:t>
            </a:r>
            <a:r>
              <a:rPr lang="it-IT" dirty="0" err="1" smtClean="0"/>
              <a:t>Ver</a:t>
            </a:r>
            <a:r>
              <a:rPr lang="it-IT" dirty="0" smtClean="0"/>
              <a:t> </a:t>
            </a:r>
            <a:r>
              <a:rPr lang="it-IT" dirty="0" err="1" smtClean="0"/>
              <a:t>Sacrum</a:t>
            </a:r>
            <a:r>
              <a:rPr lang="it-IT" dirty="0" smtClean="0"/>
              <a:t>”, </a:t>
            </a:r>
            <a:r>
              <a:rPr lang="it-IT" dirty="0" smtClean="0"/>
              <a:t>la rivista-manifesto ideologico della </a:t>
            </a:r>
            <a:r>
              <a:rPr lang="it-IT" dirty="0" smtClean="0"/>
              <a:t>Secessione. 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OROLOGI ALLA KLIMT </a:t>
            </a:r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       </a:t>
            </a:r>
            <a:endParaRPr lang="it-IT" dirty="0"/>
          </a:p>
        </p:txBody>
      </p:sp>
      <p:pic>
        <p:nvPicPr>
          <p:cNvPr id="2051" name="Picture 3" descr="G:\33 guidi buffarini 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12776"/>
            <a:ext cx="3312368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GATTI ALLA KLIMT </a:t>
            </a:r>
            <a:endParaRPr lang="it-IT" sz="40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G:\15 REA PRIMA 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600200"/>
            <a:ext cx="3672407" cy="5069160"/>
          </a:xfrm>
          <a:prstGeom prst="rect">
            <a:avLst/>
          </a:prstGeom>
          <a:noFill/>
        </p:spPr>
      </p:pic>
      <p:pic>
        <p:nvPicPr>
          <p:cNvPr id="2051" name="Picture 3" descr="G:\37 CARDONE 2D NON INV DIREGIOVA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672408" cy="50868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“GUERNICA” … ALLA KLIMT </a:t>
            </a:r>
            <a:endParaRPr lang="it-IT" sz="40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G:\70 pietro di giorgi 3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2" y="1605756"/>
            <a:ext cx="6505575" cy="4514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dirty="0" smtClean="0"/>
              <a:t>    Klimt visitò </a:t>
            </a:r>
            <a:r>
              <a:rPr lang="it-IT" dirty="0" smtClean="0"/>
              <a:t>più volte Ravenna, che lasciò una forte impronta nella sua esperienza </a:t>
            </a:r>
            <a:r>
              <a:rPr lang="it-IT" dirty="0" smtClean="0"/>
              <a:t>artistica: essa </a:t>
            </a:r>
            <a:r>
              <a:rPr lang="it-IT" dirty="0" smtClean="0"/>
              <a:t>infatti fu la capitale dell’impero bizantino e particolarmente rappresentativa nell’uso del mosaico e del colore oro</a:t>
            </a:r>
            <a:r>
              <a:rPr lang="it-IT" dirty="0" smtClean="0"/>
              <a:t>.</a:t>
            </a:r>
          </a:p>
          <a:p>
            <a:pPr algn="just">
              <a:buNone/>
            </a:pPr>
            <a:r>
              <a:rPr lang="it-IT" dirty="0" smtClean="0"/>
              <a:t>    L’artista assorbì entrambe le </a:t>
            </a:r>
            <a:r>
              <a:rPr lang="it-IT" dirty="0" smtClean="0"/>
              <a:t>peculiarità, soprattutto l’uso </a:t>
            </a:r>
            <a:r>
              <a:rPr lang="it-IT" dirty="0" smtClean="0"/>
              <a:t>dell’oro, </a:t>
            </a:r>
            <a:r>
              <a:rPr lang="it-IT" dirty="0" smtClean="0"/>
              <a:t>che in lui assume una chiave simbolica: </a:t>
            </a:r>
            <a:r>
              <a:rPr lang="it-IT" dirty="0" smtClean="0"/>
              <a:t>stava a rappresentare </a:t>
            </a:r>
            <a:r>
              <a:rPr lang="it-IT" dirty="0" smtClean="0"/>
              <a:t>la </a:t>
            </a:r>
            <a:r>
              <a:rPr lang="it-IT" dirty="0" smtClean="0"/>
              <a:t>grandezza dell’impero austro-ungarico. </a:t>
            </a:r>
          </a:p>
          <a:p>
            <a:pPr algn="just">
              <a:buNone/>
            </a:pPr>
            <a:r>
              <a:rPr lang="it-IT" dirty="0" smtClean="0"/>
              <a:t> </a:t>
            </a:r>
            <a:r>
              <a:rPr lang="it-IT" dirty="0" smtClean="0"/>
              <a:t>   Il pittore morì a Vienna nel 1918. 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CARATTERI GENERALI DELL’ ARTE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DI</a:t>
            </a:r>
            <a:r>
              <a:rPr lang="it-IT" b="1" dirty="0" smtClean="0">
                <a:solidFill>
                  <a:srgbClr val="0070C0"/>
                </a:solidFill>
              </a:rPr>
              <a:t> KLIMT  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 fontAlgn="base">
              <a:buNone/>
            </a:pPr>
            <a:r>
              <a:rPr lang="it-IT" sz="5000" dirty="0" smtClean="0"/>
              <a:t>        </a:t>
            </a:r>
            <a:r>
              <a:rPr lang="it-IT" sz="9600" dirty="0" smtClean="0"/>
              <a:t>Nel </a:t>
            </a:r>
            <a:r>
              <a:rPr lang="it-IT" sz="9600" dirty="0" smtClean="0"/>
              <a:t>corso degli </a:t>
            </a:r>
            <a:r>
              <a:rPr lang="it-IT" sz="9600" dirty="0" smtClean="0"/>
              <a:t>studi, </a:t>
            </a:r>
            <a:r>
              <a:rPr lang="it-IT" sz="9600" dirty="0" smtClean="0"/>
              <a:t> Klimt acquisì un insegnamento </a:t>
            </a:r>
            <a:r>
              <a:rPr lang="it-IT" sz="9600" dirty="0" smtClean="0"/>
              <a:t>accademico, </a:t>
            </a:r>
            <a:r>
              <a:rPr lang="it-IT" sz="9600" dirty="0" smtClean="0"/>
              <a:t>basato principalmente sullo studio del nudo e dell’ornato. In una prima fase della sua produzione </a:t>
            </a:r>
            <a:r>
              <a:rPr lang="it-IT" sz="9600" dirty="0" smtClean="0"/>
              <a:t>grafica, </a:t>
            </a:r>
            <a:r>
              <a:rPr lang="it-IT" sz="9600" dirty="0" smtClean="0"/>
              <a:t>egli si dedicò a riprodurre l’arte italiana rinascimentale, per poi passare a concentrarsi su quella che sarà poi una delle fondamenta della sua arte: l’utilizzo della linea curva e sinuosa. </a:t>
            </a:r>
            <a:endParaRPr lang="it-IT" sz="9600" dirty="0" smtClean="0"/>
          </a:p>
          <a:p>
            <a:pPr algn="just" fontAlgn="base">
              <a:buNone/>
            </a:pPr>
            <a:endParaRPr lang="it-IT" sz="9600" dirty="0" smtClean="0"/>
          </a:p>
          <a:p>
            <a:pPr algn="just" fontAlgn="base">
              <a:buNone/>
            </a:pPr>
            <a:r>
              <a:rPr lang="it-IT" sz="9600" dirty="0" smtClean="0"/>
              <a:t> </a:t>
            </a:r>
            <a:r>
              <a:rPr lang="it-IT" sz="9600" dirty="0" smtClean="0"/>
              <a:t>    Dobbiamo </a:t>
            </a:r>
            <a:r>
              <a:rPr lang="it-IT" sz="9600" dirty="0" smtClean="0"/>
              <a:t>inoltre ricordare che Klimt aderisce ad un tipo di arte, sviluppatasi dall’impressionismo in poi, che non mira a una </a:t>
            </a:r>
            <a:r>
              <a:rPr lang="it-IT" sz="9600" dirty="0" smtClean="0"/>
              <a:t>semplice riproduzione </a:t>
            </a:r>
            <a:r>
              <a:rPr lang="it-IT" sz="9600" dirty="0" smtClean="0"/>
              <a:t>della realtà, in quanto la realtà con l’espressione artistica viene sì rappresentata, ma successivamente a una trasfigurazione</a:t>
            </a:r>
            <a:r>
              <a:rPr lang="it-IT" sz="9600" smtClean="0"/>
              <a:t>, </a:t>
            </a:r>
            <a:r>
              <a:rPr lang="it-IT" sz="9600" smtClean="0"/>
              <a:t>ad </a:t>
            </a:r>
            <a:r>
              <a:rPr lang="it-IT" sz="9600" dirty="0" smtClean="0"/>
              <a:t>una rielaborazione</a:t>
            </a:r>
            <a:r>
              <a:rPr lang="it-IT" sz="9600" dirty="0" smtClean="0"/>
              <a:t>.</a:t>
            </a:r>
          </a:p>
          <a:p>
            <a:pPr algn="just" fontAlgn="base">
              <a:buNone/>
            </a:pPr>
            <a:r>
              <a:rPr lang="it-IT" sz="5000" dirty="0" smtClean="0"/>
              <a:t> </a:t>
            </a:r>
            <a:br>
              <a:rPr lang="it-IT" sz="5000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 fontAlgn="base"/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STUDI SULL’ ALFABETO </a:t>
            </a:r>
            <a:r>
              <a:rPr lang="it-IT" b="1" dirty="0" err="1" smtClean="0">
                <a:solidFill>
                  <a:srgbClr val="0070C0"/>
                </a:solidFill>
              </a:rPr>
              <a:t>DI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smtClean="0">
                <a:solidFill>
                  <a:srgbClr val="0070C0"/>
                </a:solidFill>
              </a:rPr>
              <a:t>KLIMT 1 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   </a:t>
            </a:r>
            <a:endParaRPr lang="it-IT" sz="6600" dirty="0">
              <a:solidFill>
                <a:srgbClr val="0070C0"/>
              </a:solidFill>
            </a:endParaRPr>
          </a:p>
        </p:txBody>
      </p:sp>
      <p:pic>
        <p:nvPicPr>
          <p:cNvPr id="4" name="Picture 2" descr="G:\2 MARIA VITTORIA PIEROBON 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960440" cy="2448272"/>
          </a:xfrm>
          <a:prstGeom prst="rect">
            <a:avLst/>
          </a:prstGeom>
          <a:noFill/>
        </p:spPr>
      </p:pic>
      <p:pic>
        <p:nvPicPr>
          <p:cNvPr id="3074" name="Picture 2" descr="G:\99 laura gennaccari 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4032448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STUDI SULL’ ALFABETO </a:t>
            </a:r>
            <a:r>
              <a:rPr lang="it-IT" sz="4000" b="1" dirty="0" err="1" smtClean="0">
                <a:solidFill>
                  <a:srgbClr val="0070C0"/>
                </a:solidFill>
              </a:rPr>
              <a:t>DI</a:t>
            </a:r>
            <a:r>
              <a:rPr lang="it-IT" sz="4000" b="1" dirty="0" smtClean="0">
                <a:solidFill>
                  <a:srgbClr val="0070C0"/>
                </a:solidFill>
              </a:rPr>
              <a:t> KLIMT </a:t>
            </a:r>
            <a:r>
              <a:rPr lang="it-IT" sz="4000" b="1" dirty="0" smtClean="0">
                <a:solidFill>
                  <a:srgbClr val="0070C0"/>
                </a:solidFill>
              </a:rPr>
              <a:t>2 </a:t>
            </a:r>
            <a:endParaRPr lang="it-IT" sz="4000" dirty="0"/>
          </a:p>
        </p:txBody>
      </p:sp>
      <p:pic>
        <p:nvPicPr>
          <p:cNvPr id="4098" name="Picture 2" descr="G:\106 IEZZI 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344816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STUDI SULL’ ALFABETO </a:t>
            </a:r>
            <a:r>
              <a:rPr lang="it-IT" sz="4000" b="1" dirty="0" err="1" smtClean="0">
                <a:solidFill>
                  <a:srgbClr val="0070C0"/>
                </a:solidFill>
              </a:rPr>
              <a:t>DI</a:t>
            </a:r>
            <a:r>
              <a:rPr lang="it-IT" sz="4000" b="1" dirty="0" smtClean="0">
                <a:solidFill>
                  <a:srgbClr val="0070C0"/>
                </a:solidFill>
              </a:rPr>
              <a:t> KLIMT </a:t>
            </a:r>
            <a:r>
              <a:rPr lang="it-IT" sz="4000" b="1" dirty="0" smtClean="0">
                <a:solidFill>
                  <a:srgbClr val="0070C0"/>
                </a:solidFill>
              </a:rPr>
              <a:t>3 </a:t>
            </a:r>
            <a:endParaRPr lang="it-IT" sz="4000" dirty="0"/>
          </a:p>
        </p:txBody>
      </p:sp>
      <p:pic>
        <p:nvPicPr>
          <p:cNvPr id="5122" name="Picture 2" descr="G:\150 SOLANO 1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2736304" cy="4176464"/>
          </a:xfrm>
          <a:prstGeom prst="rect">
            <a:avLst/>
          </a:prstGeom>
          <a:noFill/>
        </p:spPr>
      </p:pic>
      <p:pic>
        <p:nvPicPr>
          <p:cNvPr id="5123" name="Picture 3" descr="G:\14 BIS SOLANO 1G KLIMT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80928"/>
            <a:ext cx="5328592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STUDI SULL’ ALFABETO </a:t>
            </a:r>
            <a:r>
              <a:rPr lang="it-IT" sz="4000" b="1" dirty="0" err="1" smtClean="0">
                <a:solidFill>
                  <a:srgbClr val="0070C0"/>
                </a:solidFill>
              </a:rPr>
              <a:t>DI</a:t>
            </a:r>
            <a:r>
              <a:rPr lang="it-IT" sz="4000" b="1" dirty="0" smtClean="0">
                <a:solidFill>
                  <a:srgbClr val="0070C0"/>
                </a:solidFill>
              </a:rPr>
              <a:t> KLIMT </a:t>
            </a:r>
            <a:r>
              <a:rPr lang="it-IT" sz="4000" b="1" dirty="0" smtClean="0">
                <a:solidFill>
                  <a:srgbClr val="0070C0"/>
                </a:solidFill>
              </a:rPr>
              <a:t>4 </a:t>
            </a:r>
            <a:endParaRPr lang="it-IT" sz="4000" dirty="0"/>
          </a:p>
        </p:txBody>
      </p:sp>
      <p:pic>
        <p:nvPicPr>
          <p:cNvPr id="6146" name="Picture 2" descr="G:\16 BENEDETTA MOSCATELLI PRIMA 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312368" cy="4680520"/>
          </a:xfrm>
          <a:prstGeom prst="rect">
            <a:avLst/>
          </a:prstGeom>
          <a:noFill/>
        </p:spPr>
      </p:pic>
      <p:pic>
        <p:nvPicPr>
          <p:cNvPr id="6147" name="Picture 3" descr="G:\23 STAGNITTA  PRIMA 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68960"/>
            <a:ext cx="4752528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STUDI SULL’ ALFABETO </a:t>
            </a:r>
            <a:r>
              <a:rPr lang="it-IT" sz="4000" b="1" dirty="0" err="1" smtClean="0">
                <a:solidFill>
                  <a:srgbClr val="0070C0"/>
                </a:solidFill>
              </a:rPr>
              <a:t>DI</a:t>
            </a:r>
            <a:r>
              <a:rPr lang="it-IT" sz="4000" b="1" dirty="0" smtClean="0">
                <a:solidFill>
                  <a:srgbClr val="0070C0"/>
                </a:solidFill>
              </a:rPr>
              <a:t> KLIMT </a:t>
            </a:r>
            <a:r>
              <a:rPr lang="it-IT" sz="4000" b="1" dirty="0" smtClean="0">
                <a:solidFill>
                  <a:srgbClr val="0070C0"/>
                </a:solidFill>
              </a:rPr>
              <a:t>5 </a:t>
            </a:r>
            <a:endParaRPr lang="it-IT" sz="4000" dirty="0"/>
          </a:p>
        </p:txBody>
      </p:sp>
      <p:pic>
        <p:nvPicPr>
          <p:cNvPr id="9218" name="Picture 2" descr="G:\11 TUCCI PRIMA 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2060848"/>
            <a:ext cx="6915150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196</Words>
  <Application>Microsoft Office PowerPoint</Application>
  <PresentationFormat>Presentazione su schermo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COMPOSIZIONI NELLO STILE  DI … KLIMT</vt:lpstr>
      <vt:lpstr>CENNI BIOGRAFICI </vt:lpstr>
      <vt:lpstr>Diapositiva 3</vt:lpstr>
      <vt:lpstr>CARATTERI GENERALI DELL’ ARTE  DI KLIMT  </vt:lpstr>
      <vt:lpstr>STUDI SULL’ ALFABETO DI KLIMT 1 </vt:lpstr>
      <vt:lpstr>STUDI SULL’ ALFABETO DI KLIMT 2 </vt:lpstr>
      <vt:lpstr>STUDI SULL’ ALFABETO DI KLIMT 3 </vt:lpstr>
      <vt:lpstr>STUDI SULL’ ALFABETO DI KLIMT 4 </vt:lpstr>
      <vt:lpstr>STUDI SULL’ ALFABETO DI KLIMT 5 </vt:lpstr>
      <vt:lpstr> ALBERI ALLA KLIMT  1 </vt:lpstr>
      <vt:lpstr>ALBERI ALLA KLIMT 2 </vt:lpstr>
      <vt:lpstr>ALBERI ALLA KLIMT 3 </vt:lpstr>
      <vt:lpstr>ALBERI ALLA KLIMT 4 </vt:lpstr>
      <vt:lpstr>ALBERI ALLA KLIMT 5</vt:lpstr>
      <vt:lpstr>ALBERI ALLA KLIMT 6 </vt:lpstr>
      <vt:lpstr>DONNE ALLA KLIMT 1 </vt:lpstr>
      <vt:lpstr>DONNE ALLA KLIMT 2 </vt:lpstr>
      <vt:lpstr>DONNE ALLA KLIMT 3</vt:lpstr>
      <vt:lpstr> NATURA MORTA ALLA KLIMT </vt:lpstr>
      <vt:lpstr> OROLOGI ALLA KLIMT  </vt:lpstr>
      <vt:lpstr>GATTI ALLA KLIMT </vt:lpstr>
      <vt:lpstr>“GUERNICA” … ALLA KLIMT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LATINO</dc:title>
  <dc:creator>Computer</dc:creator>
  <cp:lastModifiedBy>Computer</cp:lastModifiedBy>
  <cp:revision>119</cp:revision>
  <dcterms:created xsi:type="dcterms:W3CDTF">2018-03-24T11:03:08Z</dcterms:created>
  <dcterms:modified xsi:type="dcterms:W3CDTF">2018-06-22T09:49:09Z</dcterms:modified>
</cp:coreProperties>
</file>